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40"/>
  </p:notesMasterIdLst>
  <p:sldIdLst>
    <p:sldId id="370" r:id="rId2"/>
    <p:sldId id="484" r:id="rId3"/>
    <p:sldId id="486" r:id="rId4"/>
    <p:sldId id="485" r:id="rId5"/>
    <p:sldId id="381" r:id="rId6"/>
    <p:sldId id="506" r:id="rId7"/>
    <p:sldId id="434" r:id="rId8"/>
    <p:sldId id="459" r:id="rId9"/>
    <p:sldId id="497" r:id="rId10"/>
    <p:sldId id="431" r:id="rId11"/>
    <p:sldId id="438" r:id="rId12"/>
    <p:sldId id="410" r:id="rId13"/>
    <p:sldId id="411" r:id="rId14"/>
    <p:sldId id="422" r:id="rId15"/>
    <p:sldId id="501" r:id="rId16"/>
    <p:sldId id="494" r:id="rId17"/>
    <p:sldId id="495" r:id="rId18"/>
    <p:sldId id="502" r:id="rId19"/>
    <p:sldId id="503" r:id="rId20"/>
    <p:sldId id="504" r:id="rId21"/>
    <p:sldId id="493" r:id="rId22"/>
    <p:sldId id="429" r:id="rId23"/>
    <p:sldId id="498" r:id="rId24"/>
    <p:sldId id="507" r:id="rId25"/>
    <p:sldId id="512" r:id="rId26"/>
    <p:sldId id="521" r:id="rId27"/>
    <p:sldId id="500" r:id="rId28"/>
    <p:sldId id="402" r:id="rId29"/>
    <p:sldId id="496" r:id="rId30"/>
    <p:sldId id="518" r:id="rId31"/>
    <p:sldId id="511" r:id="rId32"/>
    <p:sldId id="509" r:id="rId33"/>
    <p:sldId id="516" r:id="rId34"/>
    <p:sldId id="520" r:id="rId35"/>
    <p:sldId id="510" r:id="rId36"/>
    <p:sldId id="519" r:id="rId37"/>
    <p:sldId id="523" r:id="rId38"/>
    <p:sldId id="478" r:id="rId3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C1F8"/>
    <a:srgbClr val="000066"/>
    <a:srgbClr val="FFFFFF"/>
    <a:srgbClr val="FF33CC"/>
    <a:srgbClr val="000000"/>
    <a:srgbClr val="99FF66"/>
    <a:srgbClr val="000099"/>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6" autoAdjust="0"/>
    <p:restoredTop sz="94660"/>
  </p:normalViewPr>
  <p:slideViewPr>
    <p:cSldViewPr snapToGrid="0">
      <p:cViewPr varScale="1">
        <p:scale>
          <a:sx n="117" d="100"/>
          <a:sy n="117" d="100"/>
        </p:scale>
        <p:origin x="-38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6335873815175643E-2"/>
          <c:y val="0.11160470039341812"/>
          <c:w val="0.80945119304737234"/>
          <c:h val="0.78497472265810275"/>
        </c:manualLayout>
      </c:layout>
      <c:pie3DChart>
        <c:varyColors val="1"/>
        <c:ser>
          <c:idx val="0"/>
          <c:order val="0"/>
          <c:tx>
            <c:strRef>
              <c:f>Лист1!$B$1</c:f>
              <c:strCache>
                <c:ptCount val="1"/>
                <c:pt idx="0">
                  <c:v>Продажи</c:v>
                </c:pt>
              </c:strCache>
            </c:strRef>
          </c:tx>
          <c:dPt>
            <c:idx val="0"/>
            <c:bubble3D val="0"/>
            <c:spPr>
              <a:solidFill>
                <a:schemeClr val="accent6">
                  <a:lumMod val="75000"/>
                </a:schemeClr>
              </a:solidFill>
            </c:spPr>
          </c:dPt>
          <c:dPt>
            <c:idx val="1"/>
            <c:bubble3D val="0"/>
            <c:spPr>
              <a:solidFill>
                <a:srgbClr val="FFC000"/>
              </a:solidFill>
            </c:spPr>
          </c:dPt>
          <c:dPt>
            <c:idx val="2"/>
            <c:bubble3D val="0"/>
            <c:spPr>
              <a:solidFill>
                <a:srgbClr val="92D050"/>
              </a:solidFill>
            </c:spPr>
          </c:dPt>
          <c:dLbls>
            <c:dLbl>
              <c:idx val="0"/>
              <c:layout>
                <c:manualLayout>
                  <c:x val="-0.25885418841669783"/>
                  <c:y val="-0.30398798802669275"/>
                </c:manualLayout>
              </c:layout>
              <c:tx>
                <c:rich>
                  <a:bodyPr/>
                  <a:lstStyle/>
                  <a:p>
                    <a:r>
                      <a:rPr lang="kk-KZ" b="1" i="1" dirty="0" smtClean="0">
                        <a:solidFill>
                          <a:schemeClr val="bg1"/>
                        </a:solidFill>
                        <a:latin typeface="Times New Roman" pitchFamily="18" charset="0"/>
                        <a:cs typeface="Times New Roman" pitchFamily="18" charset="0"/>
                      </a:rPr>
                      <a:t>85</a:t>
                    </a:r>
                    <a:r>
                      <a:rPr lang="en-US" b="1" i="1" dirty="0" smtClean="0">
                        <a:solidFill>
                          <a:schemeClr val="bg1"/>
                        </a:solidFill>
                        <a:latin typeface="Times New Roman" pitchFamily="18" charset="0"/>
                        <a:cs typeface="Times New Roman" pitchFamily="18" charset="0"/>
                      </a:rPr>
                      <a:t>%</a:t>
                    </a:r>
                    <a:endParaRPr lang="en-US" b="1" i="1" dirty="0">
                      <a:solidFill>
                        <a:schemeClr val="bg1"/>
                      </a:solidFill>
                      <a:latin typeface="Times New Roman" pitchFamily="18" charset="0"/>
                      <a:cs typeface="Times New Roman" pitchFamily="18" charset="0"/>
                    </a:endParaRPr>
                  </a:p>
                </c:rich>
              </c:tx>
              <c:showLegendKey val="0"/>
              <c:showVal val="0"/>
              <c:showCatName val="0"/>
              <c:showSerName val="0"/>
              <c:showPercent val="1"/>
              <c:showBubbleSize val="0"/>
            </c:dLbl>
            <c:dLbl>
              <c:idx val="1"/>
              <c:layout>
                <c:manualLayout>
                  <c:x val="0.15208896488072857"/>
                  <c:y val="9.2435807795538713E-2"/>
                </c:manualLayout>
              </c:layout>
              <c:tx>
                <c:rich>
                  <a:bodyPr/>
                  <a:lstStyle/>
                  <a:p>
                    <a:r>
                      <a:rPr lang="kk-KZ" b="1" i="1" dirty="0" smtClean="0">
                        <a:solidFill>
                          <a:schemeClr val="bg1"/>
                        </a:solidFill>
                        <a:latin typeface="Times New Roman" pitchFamily="18" charset="0"/>
                        <a:cs typeface="Times New Roman" pitchFamily="18" charset="0"/>
                      </a:rPr>
                      <a:t>15</a:t>
                    </a:r>
                    <a:r>
                      <a:rPr lang="en-US" b="1" i="1" dirty="0" smtClean="0">
                        <a:solidFill>
                          <a:schemeClr val="bg1"/>
                        </a:solidFill>
                        <a:latin typeface="Times New Roman" pitchFamily="18" charset="0"/>
                        <a:cs typeface="Times New Roman" pitchFamily="18" charset="0"/>
                      </a:rPr>
                      <a:t>%</a:t>
                    </a:r>
                    <a:endParaRPr lang="en-US" b="1" i="1" dirty="0">
                      <a:solidFill>
                        <a:schemeClr val="bg1"/>
                      </a:solidFill>
                      <a:latin typeface="Times New Roman" pitchFamily="18" charset="0"/>
                      <a:cs typeface="Times New Roman" pitchFamily="18" charset="0"/>
                    </a:endParaRPr>
                  </a:p>
                </c:rich>
              </c:tx>
              <c:showLegendKey val="0"/>
              <c:showVal val="0"/>
              <c:showCatName val="0"/>
              <c:showSerName val="0"/>
              <c:showPercent val="1"/>
              <c:showBubbleSize val="0"/>
            </c:dLbl>
            <c:dLbl>
              <c:idx val="2"/>
              <c:layout/>
              <c:tx>
                <c:rich>
                  <a:bodyPr/>
                  <a:lstStyle/>
                  <a:p>
                    <a:r>
                      <a:rPr lang="en-US" b="1" i="1" dirty="0">
                        <a:solidFill>
                          <a:schemeClr val="bg1"/>
                        </a:solidFill>
                        <a:latin typeface="Times New Roman" pitchFamily="18" charset="0"/>
                        <a:cs typeface="Times New Roman" pitchFamily="18" charset="0"/>
                      </a:rPr>
                      <a:t>22%</a:t>
                    </a:r>
                  </a:p>
                </c:rich>
              </c:tx>
              <c:showLegendKey val="0"/>
              <c:showVal val="0"/>
              <c:showCatName val="0"/>
              <c:showSerName val="0"/>
              <c:showPercent val="1"/>
              <c:showBubbleSize val="0"/>
            </c:dLbl>
            <c:showLegendKey val="0"/>
            <c:showVal val="0"/>
            <c:showCatName val="0"/>
            <c:showSerName val="0"/>
            <c:showPercent val="1"/>
            <c:showBubbleSize val="0"/>
            <c:showLeaderLines val="0"/>
          </c:dLbls>
          <c:cat>
            <c:strRef>
              <c:f>Лист1!$A$2:$A$5</c:f>
              <c:strCache>
                <c:ptCount val="4"/>
                <c:pt idx="0">
                  <c:v>Кв. 1</c:v>
                </c:pt>
                <c:pt idx="1">
                  <c:v>Кв. 2</c:v>
                </c:pt>
                <c:pt idx="2">
                  <c:v>Кв. 3</c:v>
                </c:pt>
                <c:pt idx="3">
                  <c:v>Кв. 4</c:v>
                </c:pt>
              </c:strCache>
            </c:strRef>
          </c:cat>
          <c:val>
            <c:numRef>
              <c:f>Лист1!$B$2:$B$5</c:f>
              <c:numCache>
                <c:formatCode>General</c:formatCode>
                <c:ptCount val="4"/>
                <c:pt idx="0">
                  <c:v>78</c:v>
                </c:pt>
                <c:pt idx="1">
                  <c:v>22</c:v>
                </c:pt>
              </c:numCache>
            </c:numRef>
          </c:val>
        </c:ser>
        <c:dLbls>
          <c:showLegendKey val="0"/>
          <c:showVal val="0"/>
          <c:showCatName val="0"/>
          <c:showSerName val="0"/>
          <c:showPercent val="1"/>
          <c:showBubbleSize val="0"/>
          <c:showLeaderLines val="0"/>
        </c:dLbls>
      </c:pie3DChart>
    </c:plotArea>
    <c:plotVisOnly val="1"/>
    <c:dispBlanksAs val="gap"/>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3037840" cy="466434"/>
          </a:xfrm>
          <a:prstGeom prst="rect">
            <a:avLst/>
          </a:prstGeom>
        </p:spPr>
        <p:txBody>
          <a:bodyPr vert="horz" lIns="96616" tIns="48308" rIns="96616" bIns="48308" rtlCol="0"/>
          <a:lstStyle>
            <a:lvl1pPr algn="l">
              <a:defRPr sz="1300"/>
            </a:lvl1pPr>
          </a:lstStyle>
          <a:p>
            <a:endParaRPr lang="ru-RU"/>
          </a:p>
        </p:txBody>
      </p:sp>
      <p:sp>
        <p:nvSpPr>
          <p:cNvPr id="3" name="Дата 2"/>
          <p:cNvSpPr>
            <a:spLocks noGrp="1"/>
          </p:cNvSpPr>
          <p:nvPr>
            <p:ph type="dt" idx="1"/>
          </p:nvPr>
        </p:nvSpPr>
        <p:spPr>
          <a:xfrm>
            <a:off x="3970938" y="1"/>
            <a:ext cx="3037840" cy="466434"/>
          </a:xfrm>
          <a:prstGeom prst="rect">
            <a:avLst/>
          </a:prstGeom>
        </p:spPr>
        <p:txBody>
          <a:bodyPr vert="horz" lIns="96616" tIns="48308" rIns="96616" bIns="48308" rtlCol="0"/>
          <a:lstStyle>
            <a:lvl1pPr algn="r">
              <a:defRPr sz="1300"/>
            </a:lvl1pPr>
          </a:lstStyle>
          <a:p>
            <a:fld id="{16D409DC-F7AD-4576-8C85-4FB0DAAEEF3D}" type="datetimeFigureOut">
              <a:rPr lang="ru-RU" smtClean="0"/>
              <a:pPr/>
              <a:t>05.03.2025</a:t>
            </a:fld>
            <a:endParaRPr lang="ru-RU"/>
          </a:p>
        </p:txBody>
      </p:sp>
      <p:sp>
        <p:nvSpPr>
          <p:cNvPr id="4" name="Образ слайда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6616" tIns="48308" rIns="96616" bIns="48308" rtlCol="0" anchor="ctr"/>
          <a:lstStyle/>
          <a:p>
            <a:endParaRPr lang="ru-RU"/>
          </a:p>
        </p:txBody>
      </p:sp>
      <p:sp>
        <p:nvSpPr>
          <p:cNvPr id="5" name="Заметки 4"/>
          <p:cNvSpPr>
            <a:spLocks noGrp="1"/>
          </p:cNvSpPr>
          <p:nvPr>
            <p:ph type="body" sz="quarter" idx="3"/>
          </p:nvPr>
        </p:nvSpPr>
        <p:spPr>
          <a:xfrm>
            <a:off x="701041" y="4473893"/>
            <a:ext cx="5608320" cy="3660457"/>
          </a:xfrm>
          <a:prstGeom prst="rect">
            <a:avLst/>
          </a:prstGeom>
        </p:spPr>
        <p:txBody>
          <a:bodyPr vert="horz" lIns="96616" tIns="48308" rIns="96616" bIns="48308"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1" y="8829968"/>
            <a:ext cx="3037840" cy="466433"/>
          </a:xfrm>
          <a:prstGeom prst="rect">
            <a:avLst/>
          </a:prstGeom>
        </p:spPr>
        <p:txBody>
          <a:bodyPr vert="horz" lIns="96616" tIns="48308" rIns="96616" bIns="48308" rtlCol="0" anchor="b"/>
          <a:lstStyle>
            <a:lvl1pPr algn="l">
              <a:defRPr sz="1300"/>
            </a:lvl1pPr>
          </a:lstStyle>
          <a:p>
            <a:endParaRPr lang="ru-RU"/>
          </a:p>
        </p:txBody>
      </p:sp>
      <p:sp>
        <p:nvSpPr>
          <p:cNvPr id="7" name="Номер слайда 6"/>
          <p:cNvSpPr>
            <a:spLocks noGrp="1"/>
          </p:cNvSpPr>
          <p:nvPr>
            <p:ph type="sldNum" sz="quarter" idx="5"/>
          </p:nvPr>
        </p:nvSpPr>
        <p:spPr>
          <a:xfrm>
            <a:off x="3970938" y="8829968"/>
            <a:ext cx="3037840" cy="466433"/>
          </a:xfrm>
          <a:prstGeom prst="rect">
            <a:avLst/>
          </a:prstGeom>
        </p:spPr>
        <p:txBody>
          <a:bodyPr vert="horz" lIns="96616" tIns="48308" rIns="96616" bIns="48308" rtlCol="0" anchor="b"/>
          <a:lstStyle>
            <a:lvl1pPr algn="r">
              <a:defRPr sz="1300"/>
            </a:lvl1pPr>
          </a:lstStyle>
          <a:p>
            <a:fld id="{5BE4660D-97A5-4F18-B70C-BA7CA83B5F88}" type="slidenum">
              <a:rPr lang="ru-RU" smtClean="0"/>
              <a:pPr/>
              <a:t>‹#›</a:t>
            </a:fld>
            <a:endParaRPr lang="ru-RU"/>
          </a:p>
        </p:txBody>
      </p:sp>
    </p:spTree>
    <p:extLst>
      <p:ext uri="{BB962C8B-B14F-4D97-AF65-F5344CB8AC3E}">
        <p14:creationId xmlns:p14="http://schemas.microsoft.com/office/powerpoint/2010/main" val="134207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7477086-5676-4C97-AAB4-4B37B181BC44}" type="slidenum">
              <a:rPr lang="ru-RU" smtClean="0"/>
              <a:pPr/>
              <a:t>24</a:t>
            </a:fld>
            <a:endParaRPr lang="ru-RU"/>
          </a:p>
        </p:txBody>
      </p:sp>
    </p:spTree>
    <p:extLst>
      <p:ext uri="{BB962C8B-B14F-4D97-AF65-F5344CB8AC3E}">
        <p14:creationId xmlns:p14="http://schemas.microsoft.com/office/powerpoint/2010/main" val="431783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245B34F-EC8D-454F-9882-95A213DFD72C}" type="datetimeFigureOut">
              <a:rPr lang="ru-RU" smtClean="0"/>
              <a:pPr/>
              <a:t>05.03.2025</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8AD0477D-0D85-4578-B12D-54F946DDF8DB}" type="slidenum">
              <a:rPr lang="ru-RU" smtClean="0"/>
              <a:pPr/>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Рисунок 12">
            <a:extLst>
              <a:ext uri="{FF2B5EF4-FFF2-40B4-BE49-F238E27FC236}">
                <a16:creationId xmlns="" xmlns:a16="http://schemas.microsoft.com/office/drawing/2014/main" id="{C057502E-ADA1-4703-BE6A-90EC328995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2984193"/>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D0477D-0D85-4578-B12D-54F946DDF8DB}" type="slidenum">
              <a:rPr lang="ru-RU" smtClean="0"/>
              <a:pPr/>
              <a:t>‹#›</a:t>
            </a:fld>
            <a:endParaRPr lang="ru-RU"/>
          </a:p>
        </p:txBody>
      </p:sp>
    </p:spTree>
    <p:extLst>
      <p:ext uri="{BB962C8B-B14F-4D97-AF65-F5344CB8AC3E}">
        <p14:creationId xmlns:p14="http://schemas.microsoft.com/office/powerpoint/2010/main" val="891032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D0477D-0D85-4578-B12D-54F946DDF8DB}" type="slidenum">
              <a:rPr lang="ru-RU" smtClean="0"/>
              <a:pPr/>
              <a:t>‹#›</a:t>
            </a:fld>
            <a:endParaRPr lang="ru-RU"/>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85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D0477D-0D85-4578-B12D-54F946DDF8DB}" type="slidenum">
              <a:rPr lang="ru-RU" smtClean="0"/>
              <a:pPr/>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7017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D0477D-0D85-4578-B12D-54F946DDF8DB}" type="slidenum">
              <a:rPr lang="ru-RU" smtClean="0"/>
              <a:pPr/>
              <a:t>‹#›</a:t>
            </a:fld>
            <a:endParaRPr lang="ru-RU"/>
          </a:p>
        </p:txBody>
      </p:sp>
    </p:spTree>
    <p:extLst>
      <p:ext uri="{BB962C8B-B14F-4D97-AF65-F5344CB8AC3E}">
        <p14:creationId xmlns:p14="http://schemas.microsoft.com/office/powerpoint/2010/main" val="1020782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D0477D-0D85-4578-B12D-54F946DDF8DB}" type="slidenum">
              <a:rPr lang="ru-RU" smtClean="0"/>
              <a:pPr/>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6026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D0477D-0D85-4578-B12D-54F946DDF8DB}" type="slidenum">
              <a:rPr lang="ru-RU" smtClean="0"/>
              <a:pPr/>
              <a:t>‹#›</a:t>
            </a:fld>
            <a:endParaRPr lang="ru-RU"/>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4646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D0477D-0D85-4578-B12D-54F946DDF8DB}" type="slidenum">
              <a:rPr lang="ru-RU" smtClean="0"/>
              <a:pPr/>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3140911"/>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D0477D-0D85-4578-B12D-54F946DDF8DB}" type="slidenum">
              <a:rPr lang="ru-RU" smtClean="0"/>
              <a:pPr/>
              <a:t>‹#›</a:t>
            </a:fld>
            <a:endParaRPr lang="ru-RU"/>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045406"/>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Rectangle: Top Corners Rounded 2">
            <a:extLst>
              <a:ext uri="{FF2B5EF4-FFF2-40B4-BE49-F238E27FC236}">
                <a16:creationId xmlns:a16="http://schemas.microsoft.com/office/drawing/2014/main" xmlns="" id="{EFC97D53-FA99-4CBD-AB1D-83FFB3BD488F}"/>
              </a:ext>
            </a:extLst>
          </p:cNvPr>
          <p:cNvSpPr/>
          <p:nvPr userDrawn="1"/>
        </p:nvSpPr>
        <p:spPr>
          <a:xfrm rot="5400000">
            <a:off x="4877311" y="1608819"/>
            <a:ext cx="138403" cy="9893029"/>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a16="http://schemas.microsoft.com/office/drawing/2014/main" xmlns="" id="{B8A79FB9-F5E9-41A6-86D2-806115F5E6D1}"/>
              </a:ext>
            </a:extLst>
          </p:cNvPr>
          <p:cNvSpPr/>
          <p:nvPr userDrawn="1"/>
        </p:nvSpPr>
        <p:spPr>
          <a:xfrm rot="16200000" flipH="1">
            <a:off x="11665598" y="6098134"/>
            <a:ext cx="138403" cy="914400"/>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C603D248-C1F6-4A2E-BEBE-761B2FBA9433}"/>
              </a:ext>
            </a:extLst>
          </p:cNvPr>
          <p:cNvSpPr txBox="1"/>
          <p:nvPr userDrawn="1"/>
        </p:nvSpPr>
        <p:spPr>
          <a:xfrm>
            <a:off x="9893028" y="6386058"/>
            <a:ext cx="1384572" cy="338554"/>
          </a:xfrm>
          <a:prstGeom prst="rect">
            <a:avLst/>
          </a:prstGeom>
          <a:noFill/>
        </p:spPr>
        <p:txBody>
          <a:bodyPr wrap="square" rtlCol="0" anchor="ctr">
            <a:spAutoFit/>
          </a:bodyPr>
          <a:lstStyle/>
          <a:p>
            <a:pPr algn="dist"/>
            <a:r>
              <a:rPr lang="en-US" altLang="ko-KR" sz="1600" b="1" dirty="0">
                <a:solidFill>
                  <a:schemeClr val="accent1"/>
                </a:solidFill>
                <a:latin typeface="+mn-lt"/>
                <a:cs typeface="Arial" pitchFamily="34" charset="0"/>
              </a:rPr>
              <a:t>Real Estate</a:t>
            </a:r>
            <a:endParaRPr lang="ko-KR" altLang="en-US" sz="1600" b="1" dirty="0">
              <a:solidFill>
                <a:schemeClr val="accent1"/>
              </a:solidFill>
              <a:latin typeface="+mn-lt"/>
              <a:cs typeface="Arial" pitchFamily="34" charset="0"/>
            </a:endParaRPr>
          </a:p>
        </p:txBody>
      </p:sp>
    </p:spTree>
    <p:extLst>
      <p:ext uri="{BB962C8B-B14F-4D97-AF65-F5344CB8AC3E}">
        <p14:creationId xmlns:p14="http://schemas.microsoft.com/office/powerpoint/2010/main" val="3350639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D0477D-0D85-4578-B12D-54F946DDF8DB}" type="slidenum">
              <a:rPr lang="ru-RU" smtClean="0"/>
              <a:pPr/>
              <a:t>‹#›</a:t>
            </a:fld>
            <a:endParaRPr lang="ru-RU"/>
          </a:p>
        </p:txBody>
      </p:sp>
    </p:spTree>
    <p:extLst>
      <p:ext uri="{BB962C8B-B14F-4D97-AF65-F5344CB8AC3E}">
        <p14:creationId xmlns:p14="http://schemas.microsoft.com/office/powerpoint/2010/main" val="3240758447"/>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D0477D-0D85-4578-B12D-54F946DDF8DB}" type="slidenum">
              <a:rPr lang="ru-RU" smtClean="0"/>
              <a:pPr/>
              <a:t>‹#›</a:t>
            </a:fld>
            <a:endParaRPr lang="ru-RU"/>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346817"/>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D0477D-0D85-4578-B12D-54F946DDF8DB}" type="slidenum">
              <a:rPr lang="ru-RU" smtClean="0"/>
              <a:pPr/>
              <a:t>‹#›</a:t>
            </a:fld>
            <a:endParaRPr lang="ru-RU"/>
          </a:p>
        </p:txBody>
      </p:sp>
    </p:spTree>
    <p:extLst>
      <p:ext uri="{BB962C8B-B14F-4D97-AF65-F5344CB8AC3E}">
        <p14:creationId xmlns:p14="http://schemas.microsoft.com/office/powerpoint/2010/main" val="2235985227"/>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AD0477D-0D85-4578-B12D-54F946DDF8DB}" type="slidenum">
              <a:rPr lang="ru-RU" smtClean="0"/>
              <a:pPr/>
              <a:t>‹#›</a:t>
            </a:fld>
            <a:endParaRPr lang="ru-RU"/>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4949911"/>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AD0477D-0D85-4578-B12D-54F946DDF8DB}" type="slidenum">
              <a:rPr lang="ru-RU" smtClean="0"/>
              <a:pPr/>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4953474"/>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AD0477D-0D85-4578-B12D-54F946DDF8DB}" type="slidenum">
              <a:rPr lang="ru-RU" smtClean="0"/>
              <a:pPr/>
              <a:t>‹#›</a:t>
            </a:fld>
            <a:endParaRPr lang="ru-RU"/>
          </a:p>
        </p:txBody>
      </p:sp>
    </p:spTree>
    <p:extLst>
      <p:ext uri="{BB962C8B-B14F-4D97-AF65-F5344CB8AC3E}">
        <p14:creationId xmlns:p14="http://schemas.microsoft.com/office/powerpoint/2010/main" val="874598716"/>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D0477D-0D85-4578-B12D-54F946DDF8DB}" type="slidenum">
              <a:rPr lang="ru-RU" smtClean="0"/>
              <a:pPr/>
              <a:t>‹#›</a:t>
            </a:fld>
            <a:endParaRPr lang="ru-RU"/>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2146752"/>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245B34F-EC8D-454F-9882-95A213DFD72C}" type="datetimeFigureOut">
              <a:rPr lang="ru-RU" smtClean="0"/>
              <a:pPr/>
              <a:t>05.03.2025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D0477D-0D85-4578-B12D-54F946DDF8DB}" type="slidenum">
              <a:rPr lang="ru-RU" smtClean="0"/>
              <a:pPr/>
              <a:t>‹#›</a:t>
            </a:fld>
            <a:endParaRPr lang="ru-RU"/>
          </a:p>
        </p:txBody>
      </p:sp>
    </p:spTree>
    <p:extLst>
      <p:ext uri="{BB962C8B-B14F-4D97-AF65-F5344CB8AC3E}">
        <p14:creationId xmlns:p14="http://schemas.microsoft.com/office/powerpoint/2010/main" val="3015354936"/>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245B34F-EC8D-454F-9882-95A213DFD72C}" type="datetimeFigureOut">
              <a:rPr lang="ru-RU" smtClean="0"/>
              <a:pPr/>
              <a:t>05.03.2025</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AD0477D-0D85-4578-B12D-54F946DDF8DB}" type="slidenum">
              <a:rPr lang="ru-RU" smtClean="0"/>
              <a:pPr/>
              <a:t>‹#›</a:t>
            </a:fld>
            <a:endParaRPr lang="ru-RU"/>
          </a:p>
        </p:txBody>
      </p:sp>
      <p:pic>
        <p:nvPicPr>
          <p:cNvPr id="12" name="Рисунок 11">
            <a:extLst>
              <a:ext uri="{FF2B5EF4-FFF2-40B4-BE49-F238E27FC236}">
                <a16:creationId xmlns="" xmlns:a16="http://schemas.microsoft.com/office/drawing/2014/main" id="{83D0B3E7-1680-4C1F-BE26-F7D72BB2043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67139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7" r:id="rId18"/>
  </p:sldLayoutIdLst>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0.pn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2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 Id="rId9" Type="http://schemas.openxmlformats.org/officeDocument/2006/relationships/image" Target="../media/image112.jpg"/></Relationships>
</file>

<file path=ppt/slides/_rels/slide2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xml"/><Relationship Id="rId5" Type="http://schemas.openxmlformats.org/officeDocument/2006/relationships/image" Target="../media/image116.jpeg"/><Relationship Id="rId4" Type="http://schemas.openxmlformats.org/officeDocument/2006/relationships/image" Target="../media/image1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s>
</file>

<file path=ppt/slides/_rels/slide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xml"/><Relationship Id="rId5" Type="http://schemas.openxmlformats.org/officeDocument/2006/relationships/image" Target="../media/image126.jpeg"/><Relationship Id="rId4" Type="http://schemas.openxmlformats.org/officeDocument/2006/relationships/image" Target="../media/image125.jpeg"/></Relationships>
</file>

<file path=ppt/slides/_rels/slide2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29.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1.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31.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143.jpeg"/><Relationship Id="rId1" Type="http://schemas.openxmlformats.org/officeDocument/2006/relationships/slideLayout" Target="../slideLayouts/slideLayout1.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png"/></Relationships>
</file>

<file path=ppt/slides/_rels/slide32.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149.jpeg"/><Relationship Id="rId1" Type="http://schemas.openxmlformats.org/officeDocument/2006/relationships/slideLayout" Target="../slideLayouts/slideLayout1.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33.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6.jpeg"/><Relationship Id="rId7" Type="http://schemas.microsoft.com/office/2007/relationships/hdphoto" Target="../media/hdphoto2.wdp"/><Relationship Id="rId2" Type="http://schemas.openxmlformats.org/officeDocument/2006/relationships/image" Target="../media/image155.jpeg"/><Relationship Id="rId1" Type="http://schemas.openxmlformats.org/officeDocument/2006/relationships/slideLayout" Target="../slideLayouts/slideLayout1.xml"/><Relationship Id="rId6" Type="http://schemas.openxmlformats.org/officeDocument/2006/relationships/image" Target="../media/image158.jpeg"/><Relationship Id="rId5" Type="http://schemas.openxmlformats.org/officeDocument/2006/relationships/image" Target="../media/image157.png"/><Relationship Id="rId10" Type="http://schemas.openxmlformats.org/officeDocument/2006/relationships/image" Target="../media/image161.jpeg"/><Relationship Id="rId4" Type="http://schemas.microsoft.com/office/2007/relationships/hdphoto" Target="../media/hdphoto1.wdp"/><Relationship Id="rId9" Type="http://schemas.openxmlformats.org/officeDocument/2006/relationships/image" Target="../media/image160.png"/></Relationships>
</file>

<file path=ppt/slides/_rels/slide3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35.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image" Target="../media/image165.jpeg"/><Relationship Id="rId1" Type="http://schemas.openxmlformats.org/officeDocument/2006/relationships/slideLayout" Target="../slideLayouts/slideLayout1.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 Id="rId9" Type="http://schemas.openxmlformats.org/officeDocument/2006/relationships/image" Target="../media/image172.jpeg"/></Relationships>
</file>

<file path=ppt/slides/_rels/slide36.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jpe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jpeg"/></Relationships>
</file>

<file path=ppt/slides/_rels/slide37.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image" Target="../media/image179.jpeg"/><Relationship Id="rId1" Type="http://schemas.openxmlformats.org/officeDocument/2006/relationships/slideLayout" Target="../slideLayouts/slideLayout1.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ped1kazobr.kz/" TargetMode="Externa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 xmlns:a16="http://schemas.microsoft.com/office/drawing/2014/main" id="{F7547693-C02A-8741-EC07-0EC7C1B492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57"/>
          <a:stretch/>
        </p:blipFill>
        <p:spPr>
          <a:xfrm>
            <a:off x="0" y="0"/>
            <a:ext cx="8452083" cy="6858000"/>
          </a:xfrm>
          <a:prstGeom prst="rect">
            <a:avLst/>
          </a:prstGeom>
        </p:spPr>
      </p:pic>
      <p:sp>
        <p:nvSpPr>
          <p:cNvPr id="4" name="Прямоугольник 3"/>
          <p:cNvSpPr/>
          <p:nvPr/>
        </p:nvSpPr>
        <p:spPr>
          <a:xfrm>
            <a:off x="626534" y="2485996"/>
            <a:ext cx="11153460" cy="1631216"/>
          </a:xfrm>
          <a:prstGeom prst="rect">
            <a:avLst/>
          </a:prstGeom>
        </p:spPr>
        <p:txBody>
          <a:bodyPr wrap="square">
            <a:spAutoFit/>
          </a:bodyPr>
          <a:lstStyle/>
          <a:p>
            <a:pPr algn="ctr"/>
            <a:r>
              <a:rPr lang="ru-RU" sz="2800" b="1" dirty="0" smtClean="0">
                <a:solidFill>
                  <a:srgbClr val="FF0000"/>
                </a:solidFill>
                <a:latin typeface="Times New Roman" panose="02020603050405020304" pitchFamily="18" charset="0"/>
                <a:cs typeface="Times New Roman" panose="02020603050405020304" pitchFamily="18" charset="0"/>
              </a:rPr>
              <a:t>Алматы </a:t>
            </a:r>
            <a:r>
              <a:rPr lang="ru-RU" sz="2800" b="1" dirty="0" err="1" smtClean="0">
                <a:solidFill>
                  <a:srgbClr val="FF0000"/>
                </a:solidFill>
                <a:latin typeface="Times New Roman" panose="02020603050405020304" pitchFamily="18" charset="0"/>
                <a:cs typeface="Times New Roman" panose="02020603050405020304" pitchFamily="18" charset="0"/>
              </a:rPr>
              <a:t>қаласы</a:t>
            </a:r>
            <a:r>
              <a:rPr lang="ru-RU" sz="2800" b="1" dirty="0" smtClean="0">
                <a:solidFill>
                  <a:srgbClr val="FF0000"/>
                </a:solidFill>
                <a:latin typeface="Times New Roman" panose="02020603050405020304" pitchFamily="18" charset="0"/>
                <a:cs typeface="Times New Roman" panose="02020603050405020304" pitchFamily="18" charset="0"/>
              </a:rPr>
              <a:t> </a:t>
            </a:r>
            <a:r>
              <a:rPr lang="ru-RU" sz="2800" b="1" dirty="0" err="1" smtClean="0">
                <a:solidFill>
                  <a:srgbClr val="FF0000"/>
                </a:solidFill>
                <a:latin typeface="Times New Roman" panose="02020603050405020304" pitchFamily="18" charset="0"/>
                <a:cs typeface="Times New Roman" panose="02020603050405020304" pitchFamily="18" charset="0"/>
              </a:rPr>
              <a:t>Білім</a:t>
            </a:r>
            <a:r>
              <a:rPr lang="ru-RU" sz="2800" b="1" dirty="0" smtClean="0">
                <a:solidFill>
                  <a:srgbClr val="FF0000"/>
                </a:solidFill>
                <a:latin typeface="Times New Roman" panose="02020603050405020304" pitchFamily="18" charset="0"/>
                <a:cs typeface="Times New Roman" panose="02020603050405020304" pitchFamily="18" charset="0"/>
              </a:rPr>
              <a:t> </a:t>
            </a:r>
            <a:r>
              <a:rPr lang="ru-RU" sz="2800" b="1" dirty="0" err="1" smtClean="0">
                <a:solidFill>
                  <a:srgbClr val="FF0000"/>
                </a:solidFill>
                <a:latin typeface="Times New Roman" panose="02020603050405020304" pitchFamily="18" charset="0"/>
                <a:cs typeface="Times New Roman" panose="02020603050405020304" pitchFamily="18" charset="0"/>
              </a:rPr>
              <a:t>басқармасының</a:t>
            </a:r>
            <a:r>
              <a:rPr lang="ru-RU" sz="2800" b="1" dirty="0" smtClean="0">
                <a:solidFill>
                  <a:srgbClr val="FF0000"/>
                </a:solidFill>
                <a:latin typeface="Times New Roman" panose="02020603050405020304" pitchFamily="18" charset="0"/>
                <a:cs typeface="Times New Roman" panose="02020603050405020304" pitchFamily="18" charset="0"/>
              </a:rPr>
              <a:t> </a:t>
            </a:r>
            <a:r>
              <a:rPr lang="ru-RU" sz="4400" b="1" dirty="0" smtClean="0">
                <a:solidFill>
                  <a:srgbClr val="FF0000"/>
                </a:solidFill>
                <a:latin typeface="Times New Roman" panose="02020603050405020304" pitchFamily="18" charset="0"/>
                <a:cs typeface="Times New Roman" panose="02020603050405020304" pitchFamily="18" charset="0"/>
              </a:rPr>
              <a:t>км</a:t>
            </a:r>
            <a:r>
              <a:rPr lang="kk-KZ" sz="4400" b="1" dirty="0" smtClean="0">
                <a:solidFill>
                  <a:srgbClr val="FF0000"/>
                </a:solidFill>
                <a:latin typeface="Times New Roman" panose="02020603050405020304" pitchFamily="18" charset="0"/>
                <a:cs typeface="Times New Roman" panose="02020603050405020304" pitchFamily="18" charset="0"/>
              </a:rPr>
              <a:t>қк</a:t>
            </a:r>
            <a:r>
              <a:rPr lang="ru-RU" sz="2800" b="1" dirty="0" smtClean="0">
                <a:solidFill>
                  <a:srgbClr val="FF0000"/>
                </a:solidFill>
                <a:latin typeface="Times New Roman" panose="02020603050405020304" pitchFamily="18" charset="0"/>
                <a:cs typeface="Times New Roman" panose="02020603050405020304" pitchFamily="18" charset="0"/>
              </a:rPr>
              <a:t> «№1Алматы </a:t>
            </a:r>
            <a:r>
              <a:rPr lang="ru-RU" sz="2800" b="1" dirty="0" err="1" smtClean="0">
                <a:solidFill>
                  <a:srgbClr val="FF0000"/>
                </a:solidFill>
                <a:latin typeface="Times New Roman" panose="02020603050405020304" pitchFamily="18" charset="0"/>
                <a:cs typeface="Times New Roman" panose="02020603050405020304" pitchFamily="18" charset="0"/>
              </a:rPr>
              <a:t>қазақ</a:t>
            </a:r>
            <a:r>
              <a:rPr lang="ru-RU" sz="2800" b="1" dirty="0" smtClean="0">
                <a:solidFill>
                  <a:srgbClr val="FF0000"/>
                </a:solidFill>
                <a:latin typeface="Times New Roman" panose="02020603050405020304" pitchFamily="18" charset="0"/>
                <a:cs typeface="Times New Roman" panose="02020603050405020304" pitchFamily="18" charset="0"/>
              </a:rPr>
              <a:t>  </a:t>
            </a:r>
            <a:r>
              <a:rPr lang="ru-RU" sz="2800" b="1" dirty="0" err="1" smtClean="0">
                <a:solidFill>
                  <a:srgbClr val="FF0000"/>
                </a:solidFill>
                <a:latin typeface="Times New Roman" panose="02020603050405020304" pitchFamily="18" charset="0"/>
                <a:cs typeface="Times New Roman" panose="02020603050405020304" pitchFamily="18" charset="0"/>
              </a:rPr>
              <a:t>гуманитарлық-педагогикалық</a:t>
            </a:r>
            <a:r>
              <a:rPr lang="ru-RU" sz="2800" b="1" dirty="0" smtClean="0">
                <a:solidFill>
                  <a:srgbClr val="FF0000"/>
                </a:solidFill>
                <a:latin typeface="Times New Roman" panose="02020603050405020304" pitchFamily="18" charset="0"/>
                <a:cs typeface="Times New Roman" panose="02020603050405020304" pitchFamily="18" charset="0"/>
              </a:rPr>
              <a:t>  </a:t>
            </a:r>
            <a:r>
              <a:rPr lang="ru-RU" sz="2800" b="1" dirty="0" err="1" smtClean="0">
                <a:solidFill>
                  <a:srgbClr val="FF0000"/>
                </a:solidFill>
                <a:latin typeface="Times New Roman" panose="02020603050405020304" pitchFamily="18" charset="0"/>
                <a:cs typeface="Times New Roman" panose="02020603050405020304" pitchFamily="18" charset="0"/>
              </a:rPr>
              <a:t>колледжі</a:t>
            </a:r>
            <a:r>
              <a:rPr lang="ru-RU" sz="2800" b="1" dirty="0" smtClean="0">
                <a:solidFill>
                  <a:srgbClr val="FF0000"/>
                </a:solidFill>
                <a:latin typeface="Times New Roman" panose="02020603050405020304" pitchFamily="18" charset="0"/>
                <a:cs typeface="Times New Roman" panose="02020603050405020304" pitchFamily="18" charset="0"/>
              </a:rPr>
              <a:t>» </a:t>
            </a:r>
          </a:p>
          <a:p>
            <a:pPr algn="ctr"/>
            <a:r>
              <a:rPr lang="ru-RU" sz="2800" b="1" dirty="0" smtClean="0">
                <a:solidFill>
                  <a:srgbClr val="FF0000"/>
                </a:solidFill>
                <a:latin typeface="Times New Roman" panose="02020603050405020304" pitchFamily="18" charset="0"/>
                <a:cs typeface="Times New Roman" panose="02020603050405020304" pitchFamily="18" charset="0"/>
              </a:rPr>
              <a:t> </a:t>
            </a:r>
            <a:endParaRPr lang="ru-RU"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CB21227A-F44B-485D-BD97-235AAE8DFAA3}"/>
              </a:ext>
            </a:extLst>
          </p:cNvPr>
          <p:cNvSpPr txBox="1"/>
          <p:nvPr/>
        </p:nvSpPr>
        <p:spPr>
          <a:xfrm>
            <a:off x="4934309" y="6211669"/>
            <a:ext cx="2952177" cy="369332"/>
          </a:xfrm>
          <a:prstGeom prst="rect">
            <a:avLst/>
          </a:prstGeom>
          <a:noFill/>
        </p:spPr>
        <p:txBody>
          <a:bodyPr wrap="square" rtlCol="0">
            <a:spAutoFit/>
          </a:bodyPr>
          <a:lstStyle/>
          <a:p>
            <a:r>
              <a:rPr lang="ru-RU" b="1" dirty="0" smtClean="0">
                <a:solidFill>
                  <a:srgbClr val="002060"/>
                </a:solidFill>
                <a:latin typeface="Times New Roman" panose="02020603050405020304" pitchFamily="18" charset="0"/>
                <a:cs typeface="Times New Roman" panose="02020603050405020304" pitchFamily="18" charset="0"/>
              </a:rPr>
              <a:t>Алматы, </a:t>
            </a:r>
            <a:r>
              <a:rPr lang="kk-KZ" b="1" dirty="0" smtClean="0">
                <a:solidFill>
                  <a:srgbClr val="002060"/>
                </a:solidFill>
                <a:latin typeface="Times New Roman" panose="02020603050405020304" pitchFamily="18" charset="0"/>
                <a:cs typeface="Times New Roman" panose="02020603050405020304" pitchFamily="18" charset="0"/>
              </a:rPr>
              <a:t>2024 </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xmlns="" id="{D294D6A5-69B8-F191-7BD3-3748DB679736}"/>
              </a:ext>
            </a:extLst>
          </p:cNvPr>
          <p:cNvPicPr>
            <a:picLocks noChangeAspect="1"/>
          </p:cNvPicPr>
          <p:nvPr/>
        </p:nvPicPr>
        <p:blipFill>
          <a:blip r:embed="rId3"/>
          <a:stretch>
            <a:fillRect/>
          </a:stretch>
        </p:blipFill>
        <p:spPr>
          <a:xfrm>
            <a:off x="8965856" y="399197"/>
            <a:ext cx="1688073" cy="1627059"/>
          </a:xfrm>
          <a:prstGeom prst="rect">
            <a:avLst/>
          </a:prstGeom>
        </p:spPr>
      </p:pic>
      <p:sp>
        <p:nvSpPr>
          <p:cNvPr id="8" name="TextBox 7"/>
          <p:cNvSpPr txBox="1"/>
          <p:nvPr/>
        </p:nvSpPr>
        <p:spPr>
          <a:xfrm>
            <a:off x="2027767" y="4117212"/>
            <a:ext cx="8068733" cy="1354217"/>
          </a:xfrm>
          <a:prstGeom prst="rect">
            <a:avLst/>
          </a:prstGeom>
          <a:noFill/>
        </p:spPr>
        <p:txBody>
          <a:bodyPr wrap="square" rtlCol="0">
            <a:spAutoFit/>
          </a:bodyPr>
          <a:lstStyle/>
          <a:p>
            <a:pPr algn="ctr"/>
            <a:r>
              <a:rPr lang="ru-RU" sz="1600" dirty="0" err="1" smtClean="0">
                <a:latin typeface="Times New Roman" panose="02020603050405020304" pitchFamily="18" charset="0"/>
                <a:cs typeface="Times New Roman" panose="02020603050405020304" pitchFamily="18" charset="0"/>
              </a:rPr>
              <a:t>Мамандықтар бойынша</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кадрлар</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дайындауда</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қолданыстағы</a:t>
            </a:r>
            <a:r>
              <a:rPr lang="ru-RU" sz="1600" dirty="0" smtClean="0">
                <a:latin typeface="Times New Roman" panose="02020603050405020304" pitchFamily="18" charset="0"/>
                <a:cs typeface="Times New Roman" panose="02020603050405020304" pitchFamily="18" charset="0"/>
              </a:rPr>
              <a:t> </a:t>
            </a:r>
          </a:p>
          <a:p>
            <a:pPr algn="ctr"/>
            <a:r>
              <a:rPr lang="ru-RU" sz="1600" dirty="0" err="1" smtClean="0">
                <a:latin typeface="Times New Roman" panose="02020603050405020304" pitchFamily="18" charset="0"/>
                <a:cs typeface="Times New Roman" panose="02020603050405020304" pitchFamily="18" charset="0"/>
              </a:rPr>
              <a:t>лицензиясы</a:t>
            </a:r>
            <a:endParaRPr lang="ru-RU" sz="1600" dirty="0" smtClean="0">
              <a:latin typeface="Times New Roman" panose="02020603050405020304" pitchFamily="18" charset="0"/>
              <a:cs typeface="Times New Roman" panose="02020603050405020304" pitchFamily="18" charset="0"/>
            </a:endParaRPr>
          </a:p>
          <a:p>
            <a:r>
              <a:rPr lang="kk-KZ" sz="1600" dirty="0" smtClean="0">
                <a:latin typeface="Times New Roman" pitchFamily="18" charset="0"/>
                <a:cs typeface="Times New Roman" pitchFamily="18" charset="0"/>
              </a:rPr>
              <a:t>Мемлекеттік лицензия  №KZ 87 LAA 00008238  2017 жылдың   21-қаңтары</a:t>
            </a:r>
            <a:endParaRPr lang="ru-RU" sz="1600" b="1" dirty="0" smtClean="0">
              <a:solidFill>
                <a:srgbClr val="000066"/>
              </a:solidFill>
              <a:latin typeface="Times New Roman" pitchFamily="18" charset="0"/>
              <a:cs typeface="Times New Roman" pitchFamily="18" charset="0"/>
            </a:endParaRPr>
          </a:p>
          <a:p>
            <a:pPr algn="ctr"/>
            <a:endParaRPr lang="ru-RU" sz="1600" b="1" dirty="0" smtClean="0">
              <a:solidFill>
                <a:srgbClr val="000066"/>
              </a:solidFill>
              <a:latin typeface="Times New Roman" pitchFamily="18" charset="0"/>
              <a:cs typeface="Times New Roman" pitchFamily="18" charset="0"/>
            </a:endParaRPr>
          </a:p>
          <a:p>
            <a:pPr algn="ctr"/>
            <a:endParaRPr lang="ru-RU" sz="1600" b="1" dirty="0">
              <a:solidFill>
                <a:srgbClr val="000066"/>
              </a:solidFill>
              <a:latin typeface="Times New Roman" panose="02020603050405020304" pitchFamily="18" charset="0"/>
              <a:cs typeface="Times New Roman" panose="02020603050405020304" pitchFamily="18" charset="0"/>
            </a:endParaRPr>
          </a:p>
        </p:txBody>
      </p:sp>
      <p:pic>
        <p:nvPicPr>
          <p:cNvPr id="9" name="Рисунок 8" descr="C:\Users\Асем Батырхановна\Downloads\WhatsApp Image 2025-01-23 at 18.07.46.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9955" y="238123"/>
            <a:ext cx="2107595" cy="2247873"/>
          </a:xfrm>
          <a:prstGeom prst="rect">
            <a:avLst/>
          </a:prstGeom>
          <a:noFill/>
          <a:ln>
            <a:noFill/>
          </a:ln>
        </p:spPr>
      </p:pic>
    </p:spTree>
    <p:extLst>
      <p:ext uri="{BB962C8B-B14F-4D97-AF65-F5344CB8AC3E}">
        <p14:creationId xmlns:p14="http://schemas.microsoft.com/office/powerpoint/2010/main" val="3037739578"/>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Users\Асем Батырхановна\Pictures\abstract-light-diagonal-presentation-background-with-colored-gradient-paper-lines_156943-645.jpg"/>
          <p:cNvPicPr>
            <a:picLocks noChangeAspect="1" noChangeArrowheads="1"/>
          </p:cNvPicPr>
          <p:nvPr/>
        </p:nvPicPr>
        <p:blipFill>
          <a:blip r:embed="rId2" cstate="print"/>
          <a:srcRect/>
          <a:stretch>
            <a:fillRect/>
          </a:stretch>
        </p:blipFill>
        <p:spPr bwMode="auto">
          <a:xfrm>
            <a:off x="0" y="-110067"/>
            <a:ext cx="12192001" cy="6856381"/>
          </a:xfrm>
          <a:prstGeom prst="rect">
            <a:avLst/>
          </a:prstGeom>
          <a:noFill/>
        </p:spPr>
      </p:pic>
      <p:pic>
        <p:nvPicPr>
          <p:cNvPr id="18" name="Рисунок 17" descr="C:\Users\User\Desktop\МЕТ КАБ СТЕНДТЕН\PHOTO-2019-01-29-12-42-33.jpg"/>
          <p:cNvPicPr/>
          <p:nvPr/>
        </p:nvPicPr>
        <p:blipFill>
          <a:blip r:embed="rId3" cstate="print"/>
          <a:srcRect t="11595" r="9769"/>
          <a:stretch>
            <a:fillRect/>
          </a:stretch>
        </p:blipFill>
        <p:spPr bwMode="auto">
          <a:xfrm>
            <a:off x="670951" y="982134"/>
            <a:ext cx="2017271" cy="2760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Рисунок 18" descr="C:\Users\User\Desktop\IMG_4403.JPG"/>
          <p:cNvPicPr/>
          <p:nvPr/>
        </p:nvPicPr>
        <p:blipFill>
          <a:blip r:embed="rId4" cstate="print"/>
          <a:srcRect l="12268" t="17839" r="4459" b="5177"/>
          <a:stretch>
            <a:fillRect/>
          </a:stretch>
        </p:blipFill>
        <p:spPr bwMode="auto">
          <a:xfrm rot="6419347">
            <a:off x="4477683" y="1701544"/>
            <a:ext cx="2199632" cy="1584913"/>
          </a:xfrm>
          <a:prstGeom prst="rect">
            <a:avLst/>
          </a:prstGeom>
          <a:noFill/>
          <a:ln w="9525">
            <a:noFill/>
            <a:miter lim="800000"/>
            <a:headEnd/>
            <a:tailEnd/>
          </a:ln>
          <a:scene3d>
            <a:camera prst="orthographicFront"/>
            <a:lightRig rig="threePt" dir="t"/>
          </a:scene3d>
          <a:sp3d>
            <a:bevelT/>
          </a:sp3d>
        </p:spPr>
      </p:pic>
      <p:pic>
        <p:nvPicPr>
          <p:cNvPr id="20" name="Рисунок 19" descr="C:\Users\User\Desktop\IMG_4402.JPG"/>
          <p:cNvPicPr/>
          <p:nvPr/>
        </p:nvPicPr>
        <p:blipFill>
          <a:blip r:embed="rId5" cstate="print"/>
          <a:srcRect l="5255" t="9898" r="8269" b="10176"/>
          <a:stretch>
            <a:fillRect/>
          </a:stretch>
        </p:blipFill>
        <p:spPr bwMode="auto">
          <a:xfrm rot="6186497">
            <a:off x="6297029" y="1739011"/>
            <a:ext cx="2169305" cy="1570589"/>
          </a:xfrm>
          <a:prstGeom prst="rect">
            <a:avLst/>
          </a:prstGeom>
          <a:noFill/>
          <a:ln w="9525">
            <a:noFill/>
            <a:miter lim="800000"/>
            <a:headEnd/>
            <a:tailEnd/>
          </a:ln>
          <a:scene3d>
            <a:camera prst="orthographicFront"/>
            <a:lightRig rig="threePt" dir="t"/>
          </a:scene3d>
          <a:sp3d>
            <a:bevelT/>
          </a:sp3d>
        </p:spPr>
      </p:pic>
      <p:pic>
        <p:nvPicPr>
          <p:cNvPr id="21" name="Рисунок 20" descr="C:\Users\User\Desktop\МЕТ КАБ СТЕНДТЕН\PHOTO-2019-01-28-18-21-33 (2).jpg"/>
          <p:cNvPicPr/>
          <p:nvPr/>
        </p:nvPicPr>
        <p:blipFill>
          <a:blip r:embed="rId6" cstate="print"/>
          <a:srcRect t="2826" b="3665"/>
          <a:stretch>
            <a:fillRect/>
          </a:stretch>
        </p:blipFill>
        <p:spPr bwMode="auto">
          <a:xfrm rot="811882">
            <a:off x="3090490" y="1625135"/>
            <a:ext cx="1424852" cy="2063077"/>
          </a:xfrm>
          <a:prstGeom prst="rect">
            <a:avLst/>
          </a:prstGeom>
          <a:noFill/>
          <a:ln w="9525">
            <a:noFill/>
            <a:miter lim="800000"/>
            <a:headEnd/>
            <a:tailEnd/>
          </a:ln>
          <a:scene3d>
            <a:camera prst="orthographicFront"/>
            <a:lightRig rig="threePt" dir="t"/>
          </a:scene3d>
          <a:sp3d>
            <a:bevelT prst="angle"/>
          </a:sp3d>
        </p:spPr>
      </p:pic>
      <p:pic>
        <p:nvPicPr>
          <p:cNvPr id="22" name="Рисунок 21" descr="C:\Users\User\Desktop\IMG_6762.JPG"/>
          <p:cNvPicPr/>
          <p:nvPr/>
        </p:nvPicPr>
        <p:blipFill>
          <a:blip r:embed="rId7" cstate="print"/>
          <a:srcRect l="1267" t="2586" r="6327" b="2342"/>
          <a:stretch>
            <a:fillRect/>
          </a:stretch>
        </p:blipFill>
        <p:spPr bwMode="auto">
          <a:xfrm rot="5400000">
            <a:off x="7771181" y="2136995"/>
            <a:ext cx="4709792" cy="3148212"/>
          </a:xfrm>
          <a:prstGeom prst="rect">
            <a:avLst/>
          </a:prstGeom>
          <a:ln>
            <a:noFill/>
          </a:ln>
          <a:effectLst>
            <a:outerShdw blurRad="292100" dist="139700" dir="2700000" algn="tl" rotWithShape="0">
              <a:srgbClr val="333333">
                <a:alpha val="65000"/>
              </a:srgbClr>
            </a:outerShdw>
          </a:effectLst>
        </p:spPr>
      </p:pic>
      <p:sp>
        <p:nvSpPr>
          <p:cNvPr id="23" name="Прямоугольник 22"/>
          <p:cNvSpPr/>
          <p:nvPr/>
        </p:nvSpPr>
        <p:spPr>
          <a:xfrm>
            <a:off x="524934" y="3977355"/>
            <a:ext cx="7583654" cy="2508379"/>
          </a:xfrm>
          <a:prstGeom prst="rect">
            <a:avLst/>
          </a:prstGeom>
          <a:solidFill>
            <a:schemeClr val="accent6">
              <a:lumMod val="20000"/>
              <a:lumOff val="80000"/>
            </a:schemeClr>
          </a:solidFill>
        </p:spPr>
        <p:txBody>
          <a:bodyPr wrap="square">
            <a:spAutoFit/>
          </a:bodyPr>
          <a:lstStyle/>
          <a:p>
            <a:pPr lvl="0">
              <a:tabLst>
                <a:tab pos="703263" algn="l"/>
              </a:tabLst>
            </a:pPr>
            <a:r>
              <a:rPr lang="kk-KZ" sz="1200" b="1" dirty="0" smtClean="0">
                <a:latin typeface="Times New Roman" pitchFamily="18" charset="0"/>
                <a:ea typeface="Times New Roman" pitchFamily="18" charset="0"/>
                <a:cs typeface="Times New Roman" pitchFamily="18" charset="0"/>
              </a:rPr>
              <a:t>Колледждің арнайы пәндер оқытушысы</a:t>
            </a:r>
            <a:r>
              <a:rPr lang="ru-RU" sz="500" dirty="0" smtClean="0">
                <a:latin typeface="Times New Roman" pitchFamily="18" charset="0"/>
                <a:ea typeface="Times New Roman" pitchFamily="18" charset="0"/>
                <a:cs typeface="Times New Roman" pitchFamily="18" charset="0"/>
              </a:rPr>
              <a:t> </a:t>
            </a:r>
            <a:r>
              <a:rPr lang="kk-KZ" sz="1200" b="1" dirty="0" smtClean="0">
                <a:latin typeface="Times New Roman" pitchFamily="18" charset="0"/>
                <a:ea typeface="Times New Roman" pitchFamily="18" charset="0"/>
                <a:cs typeface="Times New Roman" pitchFamily="18" charset="0"/>
              </a:rPr>
              <a:t>У.Ж.Мұхамеджанова  ТжКБ </a:t>
            </a:r>
            <a:r>
              <a:rPr lang="ru-RU" sz="500" dirty="0" smtClean="0">
                <a:latin typeface="Times New Roman" pitchFamily="18" charset="0"/>
                <a:ea typeface="Times New Roman" pitchFamily="18" charset="0"/>
                <a:cs typeface="Times New Roman" pitchFamily="18" charset="0"/>
              </a:rPr>
              <a:t> </a:t>
            </a:r>
            <a:r>
              <a:rPr lang="kk-KZ" sz="1200" b="1" dirty="0" smtClean="0">
                <a:latin typeface="Times New Roman" pitchFamily="18" charset="0"/>
                <a:ea typeface="Times New Roman" pitchFamily="18" charset="0"/>
                <a:cs typeface="Times New Roman" pitchFamily="18" charset="0"/>
              </a:rPr>
              <a:t>оқу орындарына арналған оқулықтар авторы:</a:t>
            </a:r>
            <a:endParaRPr lang="ru-RU" sz="500" dirty="0" smtClean="0">
              <a:latin typeface="Times New Roman" pitchFamily="18" charset="0"/>
              <a:cs typeface="Times New Roman" pitchFamily="18" charset="0"/>
            </a:endParaRPr>
          </a:p>
          <a:p>
            <a:pPr lvl="0" eaLnBrk="0" hangingPunct="0">
              <a:tabLst>
                <a:tab pos="703263" algn="l"/>
              </a:tabLst>
            </a:pPr>
            <a:r>
              <a:rPr lang="kk-KZ" sz="1200" b="1" dirty="0" smtClean="0">
                <a:latin typeface="Times New Roman" pitchFamily="18" charset="0"/>
                <a:ea typeface="Times New Roman" pitchFamily="18" charset="0"/>
                <a:cs typeface="Times New Roman" pitchFamily="18" charset="0"/>
              </a:rPr>
              <a:t>1. ҚР БжҒМ ұсынуымен 0105000 - «Бастауыш білім беру» мамандығына арналған  «Дене шынықтыру пәнін оқыту әдістемесі»- оқу құралы жаңартылған білім беру мазмұнына сәйкес қайта өңделіп  «Фолиант» баспасынан 2018 ,2020 жж. жарық көрді;</a:t>
            </a:r>
          </a:p>
          <a:p>
            <a:pPr lvl="0" eaLnBrk="0" hangingPunct="0">
              <a:tabLst>
                <a:tab pos="703263" algn="l"/>
              </a:tabLst>
            </a:pPr>
            <a:endParaRPr lang="ru-RU" sz="500" dirty="0" smtClean="0">
              <a:latin typeface="Times New Roman" pitchFamily="18" charset="0"/>
              <a:cs typeface="Times New Roman" pitchFamily="18" charset="0"/>
            </a:endParaRPr>
          </a:p>
          <a:p>
            <a:pPr lvl="0" eaLnBrk="0" hangingPunct="0">
              <a:tabLst>
                <a:tab pos="703263" algn="l"/>
              </a:tabLst>
            </a:pPr>
            <a:r>
              <a:rPr lang="kk-KZ" sz="1200" b="1" dirty="0" smtClean="0">
                <a:latin typeface="Times New Roman" pitchFamily="18" charset="0"/>
                <a:ea typeface="Times New Roman" pitchFamily="18" charset="0"/>
                <a:cs typeface="Times New Roman" pitchFamily="18" charset="0"/>
              </a:rPr>
              <a:t>2. Қаз МҚПУ жанындағы Республикалық оқу-әдістемелік Кеңесінің шешімімен ұсынылған ТарМПУ-нің  оқытушысы  А.М. Жұбандықовамен қосарлы авторлықта  «Мектеп жасына дейінгі балалардың дене тәрбиесі теориясы және әдістемесі»-оқу құралы жаңартылған білім беру мазмұнына сәйкес «Онон» баспасынан 2018 ,2023 жж. жарық көрді;</a:t>
            </a:r>
          </a:p>
          <a:p>
            <a:pPr lvl="0" eaLnBrk="0" hangingPunct="0">
              <a:tabLst>
                <a:tab pos="703263" algn="l"/>
              </a:tabLst>
            </a:pPr>
            <a:r>
              <a:rPr lang="kk-KZ" sz="1200" b="1" dirty="0" smtClean="0">
                <a:latin typeface="Times New Roman" pitchFamily="18" charset="0"/>
                <a:cs typeface="Times New Roman" pitchFamily="18" charset="0"/>
              </a:rPr>
              <a:t>3.</a:t>
            </a:r>
            <a:r>
              <a:rPr lang="kk-KZ" sz="2000" b="1" dirty="0" smtClean="0">
                <a:latin typeface="Times New Roman" pitchFamily="18" charset="0"/>
                <a:ea typeface="Times New Roman" pitchFamily="18" charset="0"/>
                <a:cs typeface="Times New Roman" pitchFamily="18" charset="0"/>
              </a:rPr>
              <a:t> </a:t>
            </a:r>
            <a:r>
              <a:rPr lang="kk-KZ" sz="1200" b="1" dirty="0" smtClean="0">
                <a:latin typeface="Times New Roman" pitchFamily="18" charset="0"/>
                <a:ea typeface="Times New Roman" pitchFamily="18" charset="0"/>
                <a:cs typeface="Times New Roman" pitchFamily="18" charset="0"/>
              </a:rPr>
              <a:t>«Мектеп жасына дейінгі балалардың  дене тәрбиесі теориясы және әдістемесі» оқулығы  І Республикалық педоқуларында «Үздік педагогикалық өнім -2019» байқауында  «Үздік оқу құралы» аталымына ие болып, І дәрежелі  дипломмен марапатталды </a:t>
            </a:r>
            <a:endParaRPr lang="kk-KZ" sz="2000" dirty="0" smtClean="0">
              <a:latin typeface="Times New Roman" pitchFamily="18" charset="0"/>
              <a:cs typeface="Times New Roman" pitchFamily="18" charset="0"/>
            </a:endParaRPr>
          </a:p>
        </p:txBody>
      </p:sp>
      <p:sp>
        <p:nvSpPr>
          <p:cNvPr id="10" name="AutoShape 2"/>
          <p:cNvSpPr>
            <a:spLocks noChangeArrowheads="1"/>
          </p:cNvSpPr>
          <p:nvPr/>
        </p:nvSpPr>
        <p:spPr bwMode="auto">
          <a:xfrm>
            <a:off x="364067" y="0"/>
            <a:ext cx="11089255" cy="753534"/>
          </a:xfrm>
          <a:prstGeom prst="roundRect">
            <a:avLst>
              <a:gd name="adj" fmla="val 16667"/>
            </a:avLst>
          </a:prstGeom>
          <a:solidFill>
            <a:srgbClr val="0070C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gn="ctr" defTabSz="914400" fontAlgn="base">
              <a:spcBef>
                <a:spcPct val="0"/>
              </a:spcBef>
              <a:spcAft>
                <a:spcPct val="0"/>
              </a:spcAft>
            </a:pPr>
            <a:r>
              <a:rPr lang="kk-KZ" sz="1600" b="1" dirty="0" smtClean="0">
                <a:solidFill>
                  <a:srgbClr val="FFFFFF"/>
                </a:solidFill>
              </a:rPr>
              <a:t>4. КҮТІЛЕТІН НӘТИЖЕЛЕР 1</a:t>
            </a:r>
            <a:r>
              <a:rPr lang="kk-KZ" sz="1600" dirty="0" smtClean="0">
                <a:solidFill>
                  <a:srgbClr val="FFFFFF"/>
                </a:solidFill>
              </a:rPr>
              <a:t>. </a:t>
            </a:r>
            <a:r>
              <a:rPr lang="kk-KZ" sz="1600" b="1" dirty="0" smtClean="0">
                <a:solidFill>
                  <a:srgbClr val="FFFFFF"/>
                </a:solidFill>
              </a:rPr>
              <a:t>Білім берудің инновациялық процесін енгізу және пайдалану.</a:t>
            </a:r>
            <a:endParaRPr lang="ru-RU" sz="1600" dirty="0" smtClean="0">
              <a:solidFill>
                <a:srgbClr val="FFFFFF"/>
              </a:solidFill>
            </a:endParaRPr>
          </a:p>
          <a:p>
            <a:pPr algn="ctr" defTabSz="914400" fontAlgn="base">
              <a:spcBef>
                <a:spcPct val="0"/>
              </a:spcBef>
              <a:spcAft>
                <a:spcPct val="0"/>
              </a:spcAft>
            </a:pPr>
            <a:r>
              <a:rPr lang="kk-KZ" sz="1600" dirty="0" smtClean="0">
                <a:solidFill>
                  <a:srgbClr val="FFFFFF"/>
                </a:solidFill>
                <a:latin typeface="Times New Roman" pitchFamily="18" charset="0"/>
                <a:cs typeface="Times New Roman" pitchFamily="18" charset="0"/>
              </a:rPr>
              <a:t>Педагогтармен оқу-әдістемелік құралдар мен оқу әдебиеттерін шығаружазу бойынша жұмыстарды ұйымдастыру.</a:t>
            </a:r>
            <a:r>
              <a:rPr lang="kk-KZ" sz="1600" dirty="0" smtClean="0">
                <a:solidFill>
                  <a:srgbClr val="FFFFFF"/>
                </a:solidFill>
              </a:rPr>
              <a:t> </a:t>
            </a:r>
            <a:br>
              <a:rPr lang="kk-KZ" sz="1600" dirty="0" smtClean="0">
                <a:solidFill>
                  <a:srgbClr val="FFFFFF"/>
                </a:solidFill>
              </a:rPr>
            </a:br>
            <a:endParaRPr lang="ru-RU" sz="1600" dirty="0" smtClean="0">
              <a:solidFill>
                <a:srgbClr val="FFFFFF"/>
              </a:solidFill>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Tm="2907">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t="14352" b="24300"/>
          <a:stretch/>
        </p:blipFill>
        <p:spPr>
          <a:xfrm>
            <a:off x="787401" y="670193"/>
            <a:ext cx="9779000" cy="5993074"/>
          </a:xfrm>
          <a:prstGeom prst="rect">
            <a:avLst/>
          </a:prstGeom>
        </p:spPr>
      </p:pic>
      <p:sp>
        <p:nvSpPr>
          <p:cNvPr id="32" name="Прямоугольник 31"/>
          <p:cNvSpPr/>
          <p:nvPr/>
        </p:nvSpPr>
        <p:spPr>
          <a:xfrm>
            <a:off x="6858000" y="1278467"/>
            <a:ext cx="3615268" cy="1107996"/>
          </a:xfrm>
          <a:prstGeom prst="rect">
            <a:avLst/>
          </a:prstGeom>
        </p:spPr>
        <p:txBody>
          <a:bodyPr wrap="square">
            <a:spAutoFit/>
          </a:bodyPr>
          <a:lstStyle/>
          <a:p>
            <a:pPr algn="ctr"/>
            <a:r>
              <a:rPr lang="kk-KZ" b="1" dirty="0" smtClean="0">
                <a:solidFill>
                  <a:schemeClr val="bg1"/>
                </a:solidFill>
                <a:latin typeface="Times New Roman" pitchFamily="18" charset="0"/>
                <a:cs typeface="Times New Roman" pitchFamily="18" charset="0"/>
              </a:rPr>
              <a:t>2 ҚАДАМ</a:t>
            </a:r>
            <a:endParaRPr lang="en-US" b="1" dirty="0" smtClean="0">
              <a:solidFill>
                <a:schemeClr val="bg1"/>
              </a:solidFill>
              <a:latin typeface="Times New Roman" pitchFamily="18" charset="0"/>
              <a:cs typeface="Times New Roman" pitchFamily="18" charset="0"/>
            </a:endParaRPr>
          </a:p>
          <a:p>
            <a:pPr algn="ctr"/>
            <a:r>
              <a:rPr lang="kk-KZ" sz="2400" b="1" dirty="0" smtClean="0">
                <a:latin typeface="Times New Roman" pitchFamily="18" charset="0"/>
                <a:cs typeface="Times New Roman" pitchFamily="18" charset="0"/>
              </a:rPr>
              <a:t>Бағалау құжаттарының кешенін әзірлеу </a:t>
            </a:r>
            <a:r>
              <a:rPr lang="en-US" sz="2000"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КОД</a:t>
            </a:r>
            <a:r>
              <a:rPr lang="en-US" sz="2400" dirty="0" smtClean="0"/>
              <a:t>)</a:t>
            </a:r>
            <a:endParaRPr lang="kk-KZ" sz="2400" dirty="0">
              <a:latin typeface="Times New Roman" panose="02020603050405020304" pitchFamily="18" charset="0"/>
              <a:cs typeface="Times New Roman" panose="02020603050405020304" pitchFamily="18" charset="0"/>
            </a:endParaRPr>
          </a:p>
        </p:txBody>
      </p:sp>
      <p:sp>
        <p:nvSpPr>
          <p:cNvPr id="66" name="Прямоугольник 65"/>
          <p:cNvSpPr/>
          <p:nvPr/>
        </p:nvSpPr>
        <p:spPr>
          <a:xfrm>
            <a:off x="6900334" y="4758268"/>
            <a:ext cx="3462867" cy="1661993"/>
          </a:xfrm>
          <a:prstGeom prst="rect">
            <a:avLst/>
          </a:prstGeom>
        </p:spPr>
        <p:txBody>
          <a:bodyPr wrap="square">
            <a:spAutoFit/>
          </a:bodyPr>
          <a:lstStyle/>
          <a:p>
            <a:pPr algn="ctr"/>
            <a:r>
              <a:rPr lang="kk-KZ" b="1" dirty="0" smtClean="0">
                <a:solidFill>
                  <a:schemeClr val="bg1"/>
                </a:solidFill>
                <a:latin typeface="Times New Roman" panose="02020603050405020304" pitchFamily="18" charset="0"/>
                <a:cs typeface="Times New Roman" panose="02020603050405020304" pitchFamily="18" charset="0"/>
              </a:rPr>
              <a:t>4 ҚАДАМ </a:t>
            </a:r>
            <a:endParaRPr lang="en-US" b="1" dirty="0" smtClean="0">
              <a:solidFill>
                <a:schemeClr val="bg1"/>
              </a:solidFill>
              <a:latin typeface="Times New Roman" panose="02020603050405020304" pitchFamily="18" charset="0"/>
              <a:cs typeface="Times New Roman" panose="02020603050405020304" pitchFamily="18" charset="0"/>
            </a:endParaRPr>
          </a:p>
          <a:p>
            <a:pPr algn="ctr"/>
            <a:r>
              <a:rPr lang="kk-KZ" b="1" dirty="0" smtClean="0">
                <a:solidFill>
                  <a:schemeClr val="bg1"/>
                </a:solidFill>
                <a:latin typeface="Times New Roman" panose="02020603050405020304" pitchFamily="18" charset="0"/>
                <a:cs typeface="Times New Roman" panose="02020603050405020304" pitchFamily="18" charset="0"/>
              </a:rPr>
              <a:t>Демонстрациялық емтихан өткізу барысында  бірыңғай ақпараттық жүйені </a:t>
            </a:r>
            <a:r>
              <a:rPr lang="en-US" dirty="0" smtClean="0">
                <a:solidFill>
                  <a:schemeClr val="bg1"/>
                </a:solidFill>
                <a:latin typeface="Times New Roman" pitchFamily="18" charset="0"/>
                <a:cs typeface="Times New Roman" pitchFamily="18" charset="0"/>
              </a:rPr>
              <a:t>(</a:t>
            </a:r>
            <a:r>
              <a:rPr lang="en-US" b="1" dirty="0" smtClean="0">
                <a:solidFill>
                  <a:schemeClr val="bg1"/>
                </a:solidFill>
                <a:latin typeface="Times New Roman" pitchFamily="18" charset="0"/>
                <a:cs typeface="Times New Roman" pitchFamily="18" charset="0"/>
              </a:rPr>
              <a:t>CIS</a:t>
            </a:r>
            <a:r>
              <a:rPr lang="en-US" dirty="0" smtClean="0">
                <a:solidFill>
                  <a:schemeClr val="bg1"/>
                </a:solidFill>
              </a:rPr>
              <a:t>)</a:t>
            </a:r>
            <a:endParaRPr lang="kk-KZ" dirty="0" smtClean="0">
              <a:solidFill>
                <a:schemeClr val="bg1"/>
              </a:solidFill>
              <a:latin typeface="Times New Roman" panose="02020603050405020304" pitchFamily="18" charset="0"/>
              <a:cs typeface="Times New Roman" panose="02020603050405020304" pitchFamily="18" charset="0"/>
            </a:endParaRPr>
          </a:p>
          <a:p>
            <a:pPr algn="ctr"/>
            <a:r>
              <a:rPr lang="kk-KZ" b="1" dirty="0" smtClean="0">
                <a:solidFill>
                  <a:schemeClr val="bg1"/>
                </a:solidFill>
                <a:latin typeface="Times New Roman" panose="02020603050405020304" pitchFamily="18" charset="0"/>
                <a:cs typeface="Times New Roman" panose="02020603050405020304" pitchFamily="18" charset="0"/>
              </a:rPr>
              <a:t>қолдану</a:t>
            </a:r>
            <a:endParaRPr lang="kk-KZ" b="1" dirty="0">
              <a:solidFill>
                <a:schemeClr val="bg1"/>
              </a:solidFill>
              <a:latin typeface="Times New Roman" panose="02020603050405020304" pitchFamily="18" charset="0"/>
              <a:cs typeface="Times New Roman" panose="02020603050405020304" pitchFamily="18" charset="0"/>
            </a:endParaRPr>
          </a:p>
          <a:p>
            <a:r>
              <a:rPr lang="kk-KZ" sz="1200" dirty="0">
                <a:solidFill>
                  <a:schemeClr val="bg1"/>
                </a:solidFill>
                <a:latin typeface="Times New Roman" panose="02020603050405020304" pitchFamily="18" charset="0"/>
                <a:cs typeface="Times New Roman" panose="02020603050405020304" pitchFamily="18" charset="0"/>
              </a:rPr>
              <a:t> </a:t>
            </a:r>
          </a:p>
        </p:txBody>
      </p:sp>
      <p:sp>
        <p:nvSpPr>
          <p:cNvPr id="68" name="Прямоугольник 67"/>
          <p:cNvSpPr/>
          <p:nvPr/>
        </p:nvSpPr>
        <p:spPr>
          <a:xfrm>
            <a:off x="687274" y="1170745"/>
            <a:ext cx="3869266" cy="1323439"/>
          </a:xfrm>
          <a:prstGeom prst="rect">
            <a:avLst/>
          </a:prstGeom>
        </p:spPr>
        <p:txBody>
          <a:bodyPr wrap="square">
            <a:spAutoFit/>
          </a:bodyPr>
          <a:lstStyle/>
          <a:p>
            <a:pPr algn="ctr"/>
            <a:r>
              <a:rPr lang="kk-KZ" sz="2000" b="1" dirty="0" smtClean="0">
                <a:solidFill>
                  <a:srgbClr val="FF0000"/>
                </a:solidFill>
                <a:latin typeface="Times New Roman" panose="02020603050405020304" pitchFamily="18" charset="0"/>
                <a:cs typeface="Times New Roman" panose="02020603050405020304" pitchFamily="18" charset="0"/>
              </a:rPr>
              <a:t>1 ҚАДАМ </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kk-KZ" sz="2000" b="1" dirty="0" smtClean="0">
                <a:latin typeface="Times New Roman" panose="02020603050405020304" pitchFamily="18" charset="0"/>
                <a:cs typeface="Times New Roman" panose="02020603050405020304" pitchFamily="18" charset="0"/>
              </a:rPr>
              <a:t>Демонстрациялық емтихан алатын  топты, біліктілік комиссиясын құру</a:t>
            </a:r>
            <a:endParaRPr lang="kk-KZ" sz="2000" b="1" dirty="0">
              <a:latin typeface="Times New Roman" panose="02020603050405020304" pitchFamily="18" charset="0"/>
              <a:cs typeface="Times New Roman" panose="02020603050405020304" pitchFamily="18" charset="0"/>
            </a:endParaRPr>
          </a:p>
        </p:txBody>
      </p:sp>
      <p:sp>
        <p:nvSpPr>
          <p:cNvPr id="70" name="Прямоугольник 69"/>
          <p:cNvSpPr/>
          <p:nvPr/>
        </p:nvSpPr>
        <p:spPr>
          <a:xfrm>
            <a:off x="807320" y="5012266"/>
            <a:ext cx="3629174" cy="1077218"/>
          </a:xfrm>
          <a:prstGeom prst="rect">
            <a:avLst/>
          </a:prstGeom>
        </p:spPr>
        <p:txBody>
          <a:bodyPr wrap="square">
            <a:spAutoFit/>
          </a:bodyPr>
          <a:lstStyle/>
          <a:p>
            <a:pPr algn="ctr"/>
            <a:r>
              <a:rPr lang="kk-KZ" b="1" dirty="0" smtClean="0">
                <a:solidFill>
                  <a:srgbClr val="FF0000"/>
                </a:solidFill>
                <a:latin typeface="Times New Roman" panose="02020603050405020304" pitchFamily="18" charset="0"/>
                <a:cs typeface="Times New Roman" panose="02020603050405020304" pitchFamily="18" charset="0"/>
              </a:rPr>
              <a:t>3</a:t>
            </a:r>
            <a:r>
              <a:rPr lang="kk-KZ" b="1" dirty="0" smtClean="0">
                <a:latin typeface="Times New Roman" panose="02020603050405020304" pitchFamily="18" charset="0"/>
                <a:cs typeface="Times New Roman" panose="02020603050405020304" pitchFamily="18" charset="0"/>
              </a:rPr>
              <a:t> </a:t>
            </a:r>
            <a:r>
              <a:rPr lang="kk-KZ" b="1" dirty="0" smtClean="0">
                <a:solidFill>
                  <a:srgbClr val="FF0000"/>
                </a:solidFill>
                <a:latin typeface="Times New Roman" panose="02020603050405020304" pitchFamily="18" charset="0"/>
                <a:cs typeface="Times New Roman" panose="02020603050405020304" pitchFamily="18" charset="0"/>
              </a:rPr>
              <a:t>ҚАДАМ</a:t>
            </a:r>
            <a:r>
              <a:rPr lang="kk-KZ" b="1" dirty="0" smtClean="0">
                <a:latin typeface="Times New Roman" panose="02020603050405020304" pitchFamily="18" charset="0"/>
                <a:cs typeface="Times New Roman" panose="02020603050405020304" pitchFamily="18" charset="0"/>
              </a:rPr>
              <a:t> </a:t>
            </a:r>
          </a:p>
          <a:p>
            <a:pPr algn="ctr"/>
            <a:r>
              <a:rPr lang="kk-KZ" b="1" dirty="0" smtClean="0">
                <a:latin typeface="Times New Roman" panose="02020603050405020304" pitchFamily="18" charset="0"/>
                <a:cs typeface="Times New Roman" panose="02020603050405020304" pitchFamily="18" charset="0"/>
              </a:rPr>
              <a:t>Демонстрациялық емтихан  өткізетін алаңды әзірлеу</a:t>
            </a:r>
            <a:endParaRPr lang="kk-KZ" b="1" dirty="0">
              <a:solidFill>
                <a:srgbClr val="FF0000"/>
              </a:solidFill>
              <a:latin typeface="Times New Roman" panose="02020603050405020304" pitchFamily="18" charset="0"/>
              <a:cs typeface="Times New Roman" panose="02020603050405020304" pitchFamily="18" charset="0"/>
            </a:endParaRPr>
          </a:p>
          <a:p>
            <a:endParaRPr lang="kk-KZ" sz="10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947333" y="3037981"/>
            <a:ext cx="7501467" cy="1384995"/>
          </a:xfrm>
          <a:prstGeom prst="rect">
            <a:avLst/>
          </a:prstGeom>
          <a:noFill/>
        </p:spPr>
        <p:txBody>
          <a:bodyPr wrap="square" rtlCol="0">
            <a:spAutoFit/>
          </a:bodyPr>
          <a:lstStyle/>
          <a:p>
            <a:pPr algn="ctr"/>
            <a:r>
              <a:rPr lang="kk-KZ" sz="2800" b="1" dirty="0" smtClean="0">
                <a:latin typeface="Times New Roman" panose="02020603050405020304" pitchFamily="18" charset="0"/>
                <a:cs typeface="Times New Roman" panose="02020603050405020304" pitchFamily="18" charset="0"/>
              </a:rPr>
              <a:t>Демонстрациялық емтихан өткізуге дайындалудың  4 қадамы  </a:t>
            </a:r>
            <a:endParaRPr lang="ru-RU" sz="2800" b="1" dirty="0">
              <a:latin typeface="Times New Roman" panose="02020603050405020304" pitchFamily="18" charset="0"/>
              <a:cs typeface="Times New Roman" panose="02020603050405020304" pitchFamily="18" charset="0"/>
            </a:endParaRPr>
          </a:p>
          <a:p>
            <a:endParaRPr lang="ru-RU" sz="2800" b="1" dirty="0">
              <a:solidFill>
                <a:srgbClr val="002060"/>
              </a:solidFill>
              <a:latin typeface="Times New Roman" panose="02020603050405020304" pitchFamily="18" charset="0"/>
              <a:cs typeface="Times New Roman" panose="02020603050405020304" pitchFamily="18" charset="0"/>
            </a:endParaRPr>
          </a:p>
        </p:txBody>
      </p:sp>
      <p:sp>
        <p:nvSpPr>
          <p:cNvPr id="16" name="Заголовок 1"/>
          <p:cNvSpPr txBox="1">
            <a:spLocks/>
          </p:cNvSpPr>
          <p:nvPr/>
        </p:nvSpPr>
        <p:spPr>
          <a:xfrm>
            <a:off x="397933" y="118533"/>
            <a:ext cx="10905064" cy="677333"/>
          </a:xfrm>
          <a:prstGeom prst="rect">
            <a:avLst/>
          </a:prstGeom>
          <a:solidFill>
            <a:srgbClr val="0070C0"/>
          </a:solidFill>
          <a:effectLst/>
        </p:spPr>
        <p:txBody>
          <a:bodyPr vert="horz" lIns="91440" tIns="45720" rIns="91440" bIns="45720" rtlCol="0" anchor="b">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kk-KZ" sz="2000" b="0" i="0" u="none" strike="noStrike" kern="1200" cap="none" spc="0" normalizeH="0" baseline="0" noProof="0" dirty="0" smtClean="0">
                <a:ln w="3175" cmpd="sng">
                  <a:noFill/>
                </a:ln>
                <a:solidFill>
                  <a:srgbClr val="FFFFFF"/>
                </a:solidFill>
                <a:effectLst/>
                <a:uLnTx/>
                <a:uFillTx/>
                <a:latin typeface="Times New Roman" pitchFamily="18" charset="0"/>
                <a:ea typeface="+mj-ea"/>
                <a:cs typeface="Times New Roman" pitchFamily="18" charset="0"/>
              </a:rPr>
              <a:t>WorldSkills стандарттары</a:t>
            </a:r>
            <a:r>
              <a:rPr kumimoji="0" lang="kk-KZ" sz="2000" b="0" i="0" u="none" strike="noStrike" kern="1200" cap="none" spc="0" normalizeH="0" noProof="0" dirty="0" smtClean="0">
                <a:ln w="3175" cmpd="sng">
                  <a:noFill/>
                </a:ln>
                <a:solidFill>
                  <a:srgbClr val="FFFFFF"/>
                </a:solidFill>
                <a:effectLst/>
                <a:uLnTx/>
                <a:uFillTx/>
                <a:latin typeface="Times New Roman" pitchFamily="18" charset="0"/>
                <a:ea typeface="+mj-ea"/>
                <a:cs typeface="Times New Roman" pitchFamily="18" charset="0"/>
              </a:rPr>
              <a:t> негізінде </a:t>
            </a:r>
            <a:r>
              <a:rPr kumimoji="0" lang="kk-KZ" sz="2000" b="0" i="0" u="none" strike="noStrike" kern="1200" cap="none" spc="0" normalizeH="0" baseline="0" noProof="0" dirty="0" smtClean="0">
                <a:ln w="3175" cmpd="sng">
                  <a:noFill/>
                </a:ln>
                <a:solidFill>
                  <a:srgbClr val="FFFFFF"/>
                </a:solidFill>
                <a:effectLst/>
                <a:uLnTx/>
                <a:uFillTx/>
                <a:latin typeface="Times New Roman" pitchFamily="18" charset="0"/>
                <a:ea typeface="+mj-ea"/>
                <a:cs typeface="Times New Roman" pitchFamily="18" charset="0"/>
              </a:rPr>
              <a:t> демонстрациялық емтихандарды енгізу </a:t>
            </a:r>
            <a:r>
              <a:rPr kumimoji="0" lang="en-US" sz="2000" b="0" i="0" u="none" strike="noStrike" kern="1200" cap="none" spc="0" normalizeH="0" baseline="0" noProof="0" dirty="0" smtClean="0">
                <a:ln w="3175" cmpd="sng">
                  <a:noFill/>
                </a:ln>
                <a:solidFill>
                  <a:srgbClr val="FFFFFF"/>
                </a:solidFill>
                <a:effectLst/>
                <a:uLnTx/>
                <a:uFillTx/>
                <a:latin typeface="Times New Roman" pitchFamily="18" charset="0"/>
                <a:ea typeface="+mj-ea"/>
                <a:cs typeface="Times New Roman" pitchFamily="18" charset="0"/>
              </a:rPr>
              <a:t>(</a:t>
            </a:r>
            <a:r>
              <a:rPr kumimoji="0" lang="kk-KZ" sz="2000" b="0" i="0" u="none" strike="noStrike" kern="1200" cap="none" spc="0" normalizeH="0" baseline="0" noProof="0" dirty="0" smtClean="0">
                <a:ln w="3175" cmpd="sng">
                  <a:noFill/>
                </a:ln>
                <a:solidFill>
                  <a:srgbClr val="FFFFFF"/>
                </a:solidFill>
                <a:effectLst/>
                <a:uLnTx/>
                <a:uFillTx/>
                <a:latin typeface="Times New Roman" pitchFamily="18" charset="0"/>
                <a:ea typeface="+mj-ea"/>
                <a:cs typeface="Times New Roman" pitchFamily="18" charset="0"/>
              </a:rPr>
              <a:t>2024 жылдан бастап</a:t>
            </a:r>
            <a:r>
              <a:rPr kumimoji="0" lang="en-US" sz="2000" b="0" i="0" u="none" strike="noStrike" kern="1200" cap="none" spc="0" normalizeH="0" baseline="0" noProof="0" dirty="0" smtClean="0">
                <a:ln w="3175" cmpd="sng">
                  <a:noFill/>
                </a:ln>
                <a:solidFill>
                  <a:srgbClr val="FFFFFF"/>
                </a:solidFill>
                <a:effectLst/>
                <a:uLnTx/>
                <a:uFillTx/>
                <a:latin typeface="Times New Roman" pitchFamily="18" charset="0"/>
                <a:ea typeface="+mj-ea"/>
                <a:cs typeface="Times New Roman" pitchFamily="18" charset="0"/>
              </a:rPr>
              <a:t>)</a:t>
            </a:r>
            <a:r>
              <a:rPr kumimoji="0" lang="kk-KZ" sz="2000" b="0" i="0" u="none" strike="noStrike" kern="1200" cap="none" spc="0" normalizeH="0" baseline="0" noProof="0" dirty="0" smtClean="0">
                <a:ln w="3175" cmpd="sng">
                  <a:noFill/>
                </a:ln>
                <a:solidFill>
                  <a:srgbClr val="FFFFFF"/>
                </a:solidFill>
                <a:effectLst/>
                <a:uLnTx/>
                <a:uFillTx/>
                <a:latin typeface="Times New Roman" pitchFamily="18" charset="0"/>
                <a:ea typeface="+mj-ea"/>
                <a:cs typeface="Times New Roman" pitchFamily="18" charset="0"/>
              </a:rPr>
              <a:t> </a:t>
            </a:r>
            <a:endParaRPr kumimoji="0" lang="ru-RU" sz="2000" b="0" i="0" u="none" strike="noStrike" kern="1200" cap="none" spc="0" normalizeH="0" baseline="0" noProof="0" dirty="0">
              <a:ln w="3175" cmpd="sng">
                <a:noFill/>
              </a:ln>
              <a:solidFill>
                <a:srgbClr val="FFFFFF"/>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349423878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xmlns="" id="{7B127525-9142-FC3D-892A-FF0A33DB4855}"/>
              </a:ext>
            </a:extLst>
          </p:cNvPr>
          <p:cNvSpPr>
            <a:spLocks noGrp="1"/>
          </p:cNvSpPr>
          <p:nvPr>
            <p:ph type="body" sz="quarter" idx="10"/>
          </p:nvPr>
        </p:nvSpPr>
        <p:spPr>
          <a:xfrm>
            <a:off x="204995" y="218347"/>
            <a:ext cx="11573197" cy="687897"/>
          </a:xfrm>
        </p:spPr>
        <p:txBody>
          <a:bodyPr>
            <a:normAutofit/>
          </a:bodyPr>
          <a:lstStyle/>
          <a:p>
            <a:r>
              <a:rPr lang="kk-KZ" sz="2000" b="1" dirty="0" smtClean="0">
                <a:solidFill>
                  <a:srgbClr val="002060"/>
                </a:solidFill>
                <a:latin typeface="Times New Roman" panose="02020603050405020304" pitchFamily="18" charset="0"/>
                <a:cs typeface="Times New Roman" panose="02020603050405020304" pitchFamily="18" charset="0"/>
              </a:rPr>
              <a:t>              </a:t>
            </a:r>
            <a:r>
              <a:rPr lang="en-US" sz="2000" b="1" dirty="0" smtClean="0">
                <a:solidFill>
                  <a:srgbClr val="002060"/>
                </a:solidFill>
                <a:latin typeface="Times New Roman" panose="02020603050405020304" pitchFamily="18" charset="0"/>
                <a:cs typeface="Times New Roman" panose="02020603050405020304" pitchFamily="18" charset="0"/>
              </a:rPr>
              <a:t>202</a:t>
            </a:r>
            <a:r>
              <a:rPr lang="kk-KZ" sz="2000" b="1" dirty="0" smtClean="0">
                <a:solidFill>
                  <a:srgbClr val="002060"/>
                </a:solidFill>
                <a:latin typeface="Times New Roman" panose="02020603050405020304" pitchFamily="18" charset="0"/>
                <a:cs typeface="Times New Roman" panose="02020603050405020304" pitchFamily="18" charset="0"/>
              </a:rPr>
              <a:t>4</a:t>
            </a:r>
            <a:r>
              <a:rPr lang="en-US" sz="2000" b="1" dirty="0" smtClean="0">
                <a:solidFill>
                  <a:srgbClr val="002060"/>
                </a:solidFill>
                <a:latin typeface="Times New Roman" panose="02020603050405020304" pitchFamily="18" charset="0"/>
                <a:cs typeface="Times New Roman" panose="02020603050405020304" pitchFamily="18" charset="0"/>
              </a:rPr>
              <a:t>-202</a:t>
            </a:r>
            <a:r>
              <a:rPr lang="kk-KZ" sz="2000" b="1" dirty="0" smtClean="0">
                <a:solidFill>
                  <a:srgbClr val="002060"/>
                </a:solidFill>
                <a:latin typeface="Times New Roman" panose="02020603050405020304" pitchFamily="18" charset="0"/>
                <a:cs typeface="Times New Roman" panose="02020603050405020304" pitchFamily="18" charset="0"/>
              </a:rPr>
              <a:t>5</a:t>
            </a:r>
            <a:r>
              <a:rPr lang="en-US" sz="2000" b="1" dirty="0" smtClean="0">
                <a:solidFill>
                  <a:srgbClr val="002060"/>
                </a:solidFill>
                <a:latin typeface="Times New Roman" panose="02020603050405020304" pitchFamily="18" charset="0"/>
                <a:cs typeface="Times New Roman" panose="02020603050405020304" pitchFamily="18" charset="0"/>
              </a:rPr>
              <a:t> </a:t>
            </a:r>
            <a:r>
              <a:rPr lang="kk-KZ" sz="2000" b="1" dirty="0">
                <a:solidFill>
                  <a:srgbClr val="002060"/>
                </a:solidFill>
                <a:latin typeface="Times New Roman" panose="02020603050405020304" pitchFamily="18" charset="0"/>
                <a:cs typeface="Times New Roman" panose="02020603050405020304" pitchFamily="18" charset="0"/>
              </a:rPr>
              <a:t>оқу </a:t>
            </a:r>
            <a:r>
              <a:rPr lang="kk-KZ" sz="2000" b="1" dirty="0" smtClean="0">
                <a:solidFill>
                  <a:srgbClr val="002060"/>
                </a:solidFill>
                <a:latin typeface="Times New Roman" panose="02020603050405020304" pitchFamily="18" charset="0"/>
                <a:cs typeface="Times New Roman" panose="02020603050405020304" pitchFamily="18" charset="0"/>
              </a:rPr>
              <a:t>жылында колледжге   </a:t>
            </a:r>
            <a:r>
              <a:rPr lang="kk-KZ" sz="2000" b="1" dirty="0" smtClean="0">
                <a:solidFill>
                  <a:srgbClr val="002060"/>
                </a:solidFill>
                <a:effectLst/>
                <a:latin typeface="Times New Roman" panose="02020603050405020304" pitchFamily="18" charset="0"/>
                <a:ea typeface="Calibri" panose="020F0502020204030204" pitchFamily="34" charset="0"/>
              </a:rPr>
              <a:t>қабылдау </a:t>
            </a:r>
            <a:endParaRPr lang="ru-RU" sz="28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6" name="Таблица 5">
            <a:extLst>
              <a:ext uri="{FF2B5EF4-FFF2-40B4-BE49-F238E27FC236}">
                <a16:creationId xmlns:a16="http://schemas.microsoft.com/office/drawing/2014/main" xmlns="" id="{41DE390B-B189-2784-732B-B6230AB28772}"/>
              </a:ext>
            </a:extLst>
          </p:cNvPr>
          <p:cNvGraphicFramePr>
            <a:graphicFrameLocks noGrp="1"/>
          </p:cNvGraphicFramePr>
          <p:nvPr>
            <p:extLst>
              <p:ext uri="{D42A27DB-BD31-4B8C-83A1-F6EECF244321}">
                <p14:modId xmlns:p14="http://schemas.microsoft.com/office/powerpoint/2010/main" val="1695060493"/>
              </p:ext>
            </p:extLst>
          </p:nvPr>
        </p:nvGraphicFramePr>
        <p:xfrm>
          <a:off x="493697" y="965157"/>
          <a:ext cx="11311860" cy="5141921"/>
        </p:xfrm>
        <a:graphic>
          <a:graphicData uri="http://schemas.openxmlformats.org/drawingml/2006/table">
            <a:tbl>
              <a:tblPr firstRow="1" firstCol="1" bandRow="1">
                <a:tableStyleId>{5C22544A-7EE6-4342-B048-85BDC9FD1C3A}</a:tableStyleId>
              </a:tblPr>
              <a:tblGrid>
                <a:gridCol w="403770">
                  <a:extLst>
                    <a:ext uri="{9D8B030D-6E8A-4147-A177-3AD203B41FA5}">
                      <a16:colId xmlns:a16="http://schemas.microsoft.com/office/drawing/2014/main" xmlns="" val="4172839920"/>
                    </a:ext>
                  </a:extLst>
                </a:gridCol>
                <a:gridCol w="3849449">
                  <a:extLst>
                    <a:ext uri="{9D8B030D-6E8A-4147-A177-3AD203B41FA5}">
                      <a16:colId xmlns:a16="http://schemas.microsoft.com/office/drawing/2014/main" xmlns="" val="3100922710"/>
                    </a:ext>
                  </a:extLst>
                </a:gridCol>
                <a:gridCol w="3380763">
                  <a:extLst>
                    <a:ext uri="{9D8B030D-6E8A-4147-A177-3AD203B41FA5}">
                      <a16:colId xmlns:a16="http://schemas.microsoft.com/office/drawing/2014/main" xmlns="" val="3500577086"/>
                    </a:ext>
                  </a:extLst>
                </a:gridCol>
                <a:gridCol w="907264">
                  <a:extLst>
                    <a:ext uri="{9D8B030D-6E8A-4147-A177-3AD203B41FA5}">
                      <a16:colId xmlns:a16="http://schemas.microsoft.com/office/drawing/2014/main" xmlns="" val="3234814442"/>
                    </a:ext>
                  </a:extLst>
                </a:gridCol>
                <a:gridCol w="699394">
                  <a:extLst>
                    <a:ext uri="{9D8B030D-6E8A-4147-A177-3AD203B41FA5}">
                      <a16:colId xmlns:a16="http://schemas.microsoft.com/office/drawing/2014/main" xmlns="" val="2320000752"/>
                    </a:ext>
                  </a:extLst>
                </a:gridCol>
                <a:gridCol w="803163">
                  <a:extLst>
                    <a:ext uri="{9D8B030D-6E8A-4147-A177-3AD203B41FA5}">
                      <a16:colId xmlns:a16="http://schemas.microsoft.com/office/drawing/2014/main" xmlns="" val="1560950617"/>
                    </a:ext>
                  </a:extLst>
                </a:gridCol>
                <a:gridCol w="1268057">
                  <a:extLst>
                    <a:ext uri="{9D8B030D-6E8A-4147-A177-3AD203B41FA5}">
                      <a16:colId xmlns:a16="http://schemas.microsoft.com/office/drawing/2014/main" xmlns="" val="3149406016"/>
                    </a:ext>
                  </a:extLst>
                </a:gridCol>
              </a:tblGrid>
              <a:tr h="455429">
                <a:tc>
                  <a:txBody>
                    <a:bodyPr/>
                    <a:lstStyle/>
                    <a:p>
                      <a:pPr algn="ctr"/>
                      <a:r>
                        <a:rPr lang="kk-KZ" sz="1200" dirty="0">
                          <a:solidFill>
                            <a:srgbClr val="002060"/>
                          </a:solidFill>
                          <a:effectLst/>
                          <a:latin typeface="Times New Roman" panose="02020603050405020304" pitchFamily="18"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tc>
                  <a:txBody>
                    <a:bodyPr/>
                    <a:lstStyle/>
                    <a:p>
                      <a:r>
                        <a:rPr lang="ru-RU" sz="1200" dirty="0">
                          <a:effectLst/>
                          <a:latin typeface="Times New Roman" panose="02020603050405020304" pitchFamily="18" charset="0"/>
                          <a:cs typeface="Times New Roman" panose="02020603050405020304" pitchFamily="18" charset="0"/>
                        </a:rPr>
                        <a:t> </a:t>
                      </a:r>
                    </a:p>
                    <a:p>
                      <a:pPr algn="ctr"/>
                      <a:r>
                        <a:rPr lang="kk-KZ" sz="1600" b="1" dirty="0">
                          <a:solidFill>
                            <a:srgbClr val="002060"/>
                          </a:solidFill>
                          <a:effectLst/>
                          <a:latin typeface="Times New Roman" panose="02020603050405020304" pitchFamily="18" charset="0"/>
                          <a:cs typeface="Times New Roman" panose="02020603050405020304" pitchFamily="18" charset="0"/>
                        </a:rPr>
                        <a:t>Мамандық коды, атауы</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tc>
                  <a:txBody>
                    <a:bodyPr/>
                    <a:lstStyle/>
                    <a:p>
                      <a:r>
                        <a:rPr lang="kk-KZ" sz="1200" b="1" dirty="0">
                          <a:effectLst/>
                          <a:latin typeface="Times New Roman" panose="02020603050405020304" pitchFamily="18" charset="0"/>
                          <a:cs typeface="Times New Roman" panose="02020603050405020304" pitchFamily="18" charset="0"/>
                        </a:rPr>
                        <a:t> </a:t>
                      </a:r>
                      <a:endParaRPr lang="ru-RU" sz="1200" b="1" dirty="0">
                        <a:effectLst/>
                        <a:latin typeface="Times New Roman" panose="02020603050405020304" pitchFamily="18" charset="0"/>
                        <a:cs typeface="Times New Roman" panose="02020603050405020304" pitchFamily="18" charset="0"/>
                      </a:endParaRPr>
                    </a:p>
                    <a:p>
                      <a:pPr algn="ctr"/>
                      <a:r>
                        <a:rPr lang="kk-KZ" sz="1400" b="1" dirty="0">
                          <a:solidFill>
                            <a:srgbClr val="002060"/>
                          </a:solidFill>
                          <a:effectLst/>
                          <a:latin typeface="Times New Roman" panose="02020603050405020304" pitchFamily="18" charset="0"/>
                          <a:cs typeface="Times New Roman" panose="02020603050405020304" pitchFamily="18" charset="0"/>
                        </a:rPr>
                        <a:t>Біліктілік коды, атауы</a:t>
                      </a:r>
                      <a:endParaRPr lang="ru-RU"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tc>
                  <a:txBody>
                    <a:bodyPr/>
                    <a:lstStyle/>
                    <a:p>
                      <a:r>
                        <a:rPr lang="kk-KZ" sz="1200" b="1" dirty="0">
                          <a:solidFill>
                            <a:srgbClr val="002060"/>
                          </a:solidFill>
                          <a:effectLst/>
                          <a:latin typeface="Times New Roman" panose="02020603050405020304" pitchFamily="18" charset="0"/>
                          <a:cs typeface="Times New Roman" panose="02020603050405020304" pitchFamily="18" charset="0"/>
                        </a:rPr>
                        <a:t>Барлығы</a:t>
                      </a:r>
                      <a:endParaRPr lang="ru-RU"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tc>
                  <a:txBody>
                    <a:bodyPr/>
                    <a:lstStyle/>
                    <a:p>
                      <a:pPr algn="just">
                        <a:spcAft>
                          <a:spcPts val="100"/>
                        </a:spcAft>
                      </a:pPr>
                      <a:r>
                        <a:rPr lang="ru-RU" sz="1200" b="1" dirty="0">
                          <a:solidFill>
                            <a:srgbClr val="002060"/>
                          </a:solidFill>
                          <a:effectLst/>
                          <a:latin typeface="Times New Roman" panose="02020603050405020304" pitchFamily="18" charset="0"/>
                          <a:cs typeface="Times New Roman" panose="02020603050405020304" pitchFamily="18" charset="0"/>
                        </a:rPr>
                        <a:t>9 </a:t>
                      </a:r>
                      <a:r>
                        <a:rPr lang="kk-KZ" sz="1200" b="1" dirty="0">
                          <a:solidFill>
                            <a:srgbClr val="002060"/>
                          </a:solidFill>
                          <a:effectLst/>
                          <a:latin typeface="Times New Roman" panose="02020603050405020304" pitchFamily="18" charset="0"/>
                          <a:cs typeface="Times New Roman" panose="02020603050405020304" pitchFamily="18" charset="0"/>
                        </a:rPr>
                        <a:t>сынып</a:t>
                      </a:r>
                      <a:endParaRPr lang="ru-RU" sz="1200" b="1" dirty="0">
                        <a:solidFill>
                          <a:srgbClr val="002060"/>
                        </a:solidFill>
                        <a:effectLst/>
                        <a:latin typeface="Times New Roman" panose="02020603050405020304" pitchFamily="18" charset="0"/>
                        <a:cs typeface="Times New Roman" panose="02020603050405020304" pitchFamily="18" charset="0"/>
                      </a:endParaRPr>
                    </a:p>
                    <a:p>
                      <a:pPr marL="12700" algn="just">
                        <a:spcAft>
                          <a:spcPts val="100"/>
                        </a:spcAft>
                      </a:pPr>
                      <a:r>
                        <a:rPr lang="ru-RU" sz="1200" b="1" dirty="0">
                          <a:solidFill>
                            <a:srgbClr val="002060"/>
                          </a:solidFill>
                          <a:effectLst/>
                          <a:latin typeface="Times New Roman" panose="02020603050405020304" pitchFamily="18" charset="0"/>
                          <a:cs typeface="Times New Roman" panose="02020603050405020304" pitchFamily="18" charset="0"/>
                        </a:rPr>
                        <a:t> </a:t>
                      </a:r>
                    </a:p>
                  </a:txBody>
                  <a:tcPr marL="50186" marR="50186" marT="0" marB="0">
                    <a:solidFill>
                      <a:schemeClr val="accent3">
                        <a:lumMod val="40000"/>
                        <a:lumOff val="60000"/>
                      </a:schemeClr>
                    </a:solidFill>
                  </a:tcPr>
                </a:tc>
                <a:tc>
                  <a:txBody>
                    <a:bodyPr/>
                    <a:lstStyle/>
                    <a:p>
                      <a:pPr>
                        <a:lnSpc>
                          <a:spcPct val="107000"/>
                        </a:lnSpc>
                        <a:spcAft>
                          <a:spcPts val="800"/>
                        </a:spcAft>
                      </a:pPr>
                      <a:r>
                        <a:rPr lang="ru-RU" sz="1200" b="1" dirty="0">
                          <a:solidFill>
                            <a:srgbClr val="002060"/>
                          </a:solidFill>
                          <a:effectLst/>
                          <a:latin typeface="Times New Roman" panose="02020603050405020304" pitchFamily="18" charset="0"/>
                          <a:cs typeface="Times New Roman" panose="02020603050405020304" pitchFamily="18" charset="0"/>
                        </a:rPr>
                        <a:t>11 </a:t>
                      </a:r>
                      <a:r>
                        <a:rPr lang="kk-KZ" sz="1200" b="1" dirty="0">
                          <a:solidFill>
                            <a:srgbClr val="002060"/>
                          </a:solidFill>
                          <a:effectLst/>
                          <a:latin typeface="Times New Roman" panose="02020603050405020304" pitchFamily="18" charset="0"/>
                          <a:cs typeface="Times New Roman" panose="02020603050405020304" pitchFamily="18" charset="0"/>
                        </a:rPr>
                        <a:t>сынып</a:t>
                      </a:r>
                      <a:endParaRPr lang="ru-RU" sz="1200" b="1" dirty="0">
                        <a:solidFill>
                          <a:srgbClr val="002060"/>
                        </a:solidFill>
                        <a:effectLst/>
                        <a:latin typeface="Times New Roman" panose="02020603050405020304" pitchFamily="18" charset="0"/>
                        <a:cs typeface="Times New Roman" panose="02020603050405020304" pitchFamily="18" charset="0"/>
                      </a:endParaRPr>
                    </a:p>
                    <a:p>
                      <a:pPr>
                        <a:lnSpc>
                          <a:spcPct val="107000"/>
                        </a:lnSpc>
                        <a:spcAft>
                          <a:spcPts val="800"/>
                        </a:spcAft>
                      </a:pPr>
                      <a:endParaRPr lang="ru-RU"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tc>
                  <a:txBody>
                    <a:bodyPr/>
                    <a:lstStyle/>
                    <a:p>
                      <a:pPr>
                        <a:lnSpc>
                          <a:spcPct val="107000"/>
                        </a:lnSpc>
                        <a:spcAft>
                          <a:spcPts val="800"/>
                        </a:spcAft>
                      </a:pPr>
                      <a:r>
                        <a:rPr lang="kk-KZ" sz="1200" b="1" dirty="0">
                          <a:solidFill>
                            <a:srgbClr val="002060"/>
                          </a:solidFill>
                          <a:effectLst/>
                          <a:latin typeface="Times New Roman" panose="02020603050405020304" pitchFamily="18" charset="0"/>
                          <a:cs typeface="Times New Roman" panose="02020603050405020304" pitchFamily="18" charset="0"/>
                        </a:rPr>
                        <a:t>Мақсатты </a:t>
                      </a:r>
                      <a:r>
                        <a:rPr lang="kk-KZ" sz="1200" b="1" dirty="0" smtClean="0">
                          <a:solidFill>
                            <a:srgbClr val="002060"/>
                          </a:solidFill>
                          <a:effectLst/>
                          <a:latin typeface="Times New Roman" panose="02020603050405020304" pitchFamily="18" charset="0"/>
                          <a:cs typeface="Times New Roman" panose="02020603050405020304" pitchFamily="18" charset="0"/>
                        </a:rPr>
                        <a:t>қабылдау</a:t>
                      </a:r>
                      <a:endParaRPr lang="ru-RU" sz="1200" b="1" dirty="0">
                        <a:solidFill>
                          <a:srgbClr val="002060"/>
                        </a:solidFill>
                        <a:effectLst/>
                        <a:latin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extLst>
                  <a:ext uri="{0D108BD9-81ED-4DB2-BD59-A6C34878D82A}">
                    <a16:rowId xmlns:a16="http://schemas.microsoft.com/office/drawing/2014/main" xmlns="" val="2400343883"/>
                  </a:ext>
                </a:extLst>
              </a:tr>
              <a:tr h="136590">
                <a:tc>
                  <a:txBody>
                    <a:bodyPr/>
                    <a:lstStyle/>
                    <a:p>
                      <a:pPr algn="ctr"/>
                      <a:r>
                        <a:rPr lang="kk-KZ"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tc gridSpan="6">
                  <a:txBody>
                    <a:bodyPr/>
                    <a:lstStyle/>
                    <a:p>
                      <a:pPr algn="ctr">
                        <a:lnSpc>
                          <a:spcPct val="107000"/>
                        </a:lnSpc>
                        <a:spcAft>
                          <a:spcPts val="800"/>
                        </a:spcAft>
                      </a:pPr>
                      <a:r>
                        <a:rPr lang="kk-KZ" sz="1200" b="1" dirty="0">
                          <a:effectLst/>
                          <a:latin typeface="Times New Roman" panose="02020603050405020304" pitchFamily="18" charset="0"/>
                          <a:cs typeface="Times New Roman" panose="02020603050405020304" pitchFamily="18" charset="0"/>
                        </a:rPr>
                        <a:t>МЕМЛЕКЕТТІК ТАПСЫРЫС</a:t>
                      </a:r>
                      <a:endPar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2750342073"/>
                  </a:ext>
                </a:extLst>
              </a:tr>
              <a:tr h="326528">
                <a:tc rowSpan="6">
                  <a:txBody>
                    <a:bodyPr/>
                    <a:lstStyle/>
                    <a:p>
                      <a:pPr marL="12700" algn="ctr">
                        <a:spcAft>
                          <a:spcPts val="100"/>
                        </a:spcAft>
                      </a:pPr>
                      <a:r>
                        <a:rPr lang="kk-KZ" sz="1200" dirty="0">
                          <a:solidFill>
                            <a:srgbClr val="002060"/>
                          </a:solidFill>
                          <a:effectLst/>
                          <a:latin typeface="Times New Roman" panose="02020603050405020304" pitchFamily="18"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tc>
                  <a:txBody>
                    <a:bodyPr/>
                    <a:lstStyle/>
                    <a:p>
                      <a:pPr fontAlgn="base"/>
                      <a:r>
                        <a:rPr lang="ru-RU" sz="1200" dirty="0">
                          <a:effectLst/>
                          <a:latin typeface="Times New Roman" panose="02020603050405020304" pitchFamily="18" charset="0"/>
                          <a:cs typeface="Times New Roman" panose="02020603050405020304" pitchFamily="18" charset="0"/>
                        </a:rPr>
                        <a:t>01120100</a:t>
                      </a:r>
                      <a:r>
                        <a:rPr lang="kk-KZ" sz="1200" dirty="0">
                          <a:effectLst/>
                          <a:latin typeface="Times New Roman" panose="02020603050405020304" pitchFamily="18" charset="0"/>
                          <a:cs typeface="Times New Roman" panose="02020603050405020304" pitchFamily="18" charset="0"/>
                        </a:rPr>
                        <a:t>  «</a:t>
                      </a:r>
                      <a:r>
                        <a:rPr lang="kk-KZ" sz="1200" b="0" kern="1200" dirty="0">
                          <a:solidFill>
                            <a:schemeClr val="dk1"/>
                          </a:solidFill>
                          <a:effectLst/>
                          <a:latin typeface="Times New Roman" panose="02020603050405020304" pitchFamily="18" charset="0"/>
                          <a:ea typeface="+mn-ea"/>
                          <a:cs typeface="Times New Roman" panose="02020603050405020304" pitchFamily="18" charset="0"/>
                        </a:rPr>
                        <a:t>Мектепке дейінгі тәрбие және оқыту</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fontAlgn="base"/>
                      <a:r>
                        <a:rPr lang="ru-RU" sz="1200" dirty="0">
                          <a:effectLst/>
                          <a:latin typeface="Times New Roman" panose="02020603050405020304" pitchFamily="18" charset="0"/>
                          <a:cs typeface="Times New Roman" panose="02020603050405020304" pitchFamily="18" charset="0"/>
                        </a:rPr>
                        <a:t>4S01120102</a:t>
                      </a:r>
                      <a:r>
                        <a:rPr lang="kk-KZ" sz="1200" dirty="0">
                          <a:effectLst/>
                          <a:latin typeface="Times New Roman" panose="02020603050405020304" pitchFamily="18" charset="0"/>
                          <a:cs typeface="Times New Roman" panose="02020603050405020304" pitchFamily="18" charset="0"/>
                        </a:rPr>
                        <a:t>  «</a:t>
                      </a:r>
                      <a:r>
                        <a:rPr lang="kk-KZ" sz="1200" kern="1200" dirty="0">
                          <a:solidFill>
                            <a:schemeClr val="dk1"/>
                          </a:solidFill>
                          <a:effectLst/>
                          <a:latin typeface="Times New Roman" panose="02020603050405020304" pitchFamily="18" charset="0"/>
                          <a:ea typeface="+mn-ea"/>
                          <a:cs typeface="Times New Roman" panose="02020603050405020304" pitchFamily="18" charset="0"/>
                        </a:rPr>
                        <a:t>Мектепке дейінгі тәрбие мен оқыту ұйымдарының тәрбиешісі</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fontAlgn="base"/>
                      <a:r>
                        <a:rPr lang="kk-KZ" sz="1400" dirty="0">
                          <a:effectLst/>
                          <a:latin typeface="Times New Roman" panose="02020603050405020304" pitchFamily="18" charset="0"/>
                          <a:cs typeface="Times New Roman" panose="02020603050405020304" pitchFamily="18" charset="0"/>
                        </a:rPr>
                        <a:t>50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fontAlgn="base"/>
                      <a:r>
                        <a:rPr lang="kk-KZ" sz="1400">
                          <a:effectLst/>
                          <a:latin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marL="12700" algn="ctr">
                        <a:spcAft>
                          <a:spcPts val="100"/>
                        </a:spcAft>
                      </a:pP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marL="12700" algn="ctr">
                        <a:spcAft>
                          <a:spcPts val="100"/>
                        </a:spcAft>
                      </a:pPr>
                      <a:r>
                        <a:rPr lang="kk-KZ" sz="1400" dirty="0">
                          <a:effectLst/>
                          <a:latin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1183811760"/>
                  </a:ext>
                </a:extLst>
              </a:tr>
              <a:tr h="360727">
                <a:tc vMerge="1">
                  <a:txBody>
                    <a:bodyPr/>
                    <a:lstStyle/>
                    <a:p>
                      <a:endParaRPr lang="ru-RU"/>
                    </a:p>
                  </a:txBody>
                  <a:tcPr/>
                </a:tc>
                <a:tc>
                  <a:txBody>
                    <a:bodyPr/>
                    <a:lstStyle/>
                    <a:p>
                      <a:pPr>
                        <a:spcAft>
                          <a:spcPts val="60"/>
                        </a:spcAft>
                      </a:pPr>
                      <a:r>
                        <a:rPr lang="kk-KZ" sz="1200" dirty="0">
                          <a:effectLst/>
                          <a:latin typeface="Times New Roman" panose="02020603050405020304" pitchFamily="18" charset="0"/>
                          <a:cs typeface="Times New Roman" panose="02020603050405020304" pitchFamily="18" charset="0"/>
                        </a:rPr>
                        <a:t>011</a:t>
                      </a:r>
                      <a:r>
                        <a:rPr lang="ru-RU" sz="1200" dirty="0">
                          <a:effectLst/>
                          <a:latin typeface="Times New Roman" panose="02020603050405020304" pitchFamily="18" charset="0"/>
                          <a:cs typeface="Times New Roman" panose="02020603050405020304" pitchFamily="18" charset="0"/>
                        </a:rPr>
                        <a:t>4</a:t>
                      </a:r>
                      <a:r>
                        <a:rPr lang="kk-KZ" sz="1200" dirty="0">
                          <a:effectLst/>
                          <a:latin typeface="Times New Roman" panose="02020603050405020304" pitchFamily="18" charset="0"/>
                          <a:cs typeface="Times New Roman" panose="02020603050405020304" pitchFamily="18" charset="0"/>
                        </a:rPr>
                        <a:t>0</a:t>
                      </a:r>
                      <a:r>
                        <a:rPr lang="ru-RU" sz="1200" dirty="0">
                          <a:effectLst/>
                          <a:latin typeface="Times New Roman" panose="02020603050405020304" pitchFamily="18" charset="0"/>
                          <a:cs typeface="Times New Roman" panose="02020603050405020304" pitchFamily="18" charset="0"/>
                        </a:rPr>
                        <a:t>1</a:t>
                      </a:r>
                      <a:r>
                        <a:rPr lang="kk-KZ" sz="1200" dirty="0">
                          <a:effectLst/>
                          <a:latin typeface="Times New Roman" panose="02020603050405020304" pitchFamily="18" charset="0"/>
                          <a:cs typeface="Times New Roman" panose="02020603050405020304" pitchFamily="18" charset="0"/>
                        </a:rPr>
                        <a:t>00 «Бастауыш білім беру педагогикасы мен әдістемесі»</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spcAft>
                          <a:spcPts val="60"/>
                        </a:spcAft>
                      </a:pPr>
                      <a:r>
                        <a:rPr lang="ru-RU" sz="1200" dirty="0">
                          <a:effectLst/>
                          <a:latin typeface="Times New Roman" panose="02020603050405020304" pitchFamily="18" charset="0"/>
                          <a:cs typeface="Times New Roman" panose="02020603050405020304" pitchFamily="18" charset="0"/>
                        </a:rPr>
                        <a:t>4S01140101 </a:t>
                      </a:r>
                      <a:r>
                        <a:rPr lang="kk-KZ" sz="1200" dirty="0">
                          <a:effectLst/>
                          <a:latin typeface="Times New Roman" panose="02020603050405020304" pitchFamily="18" charset="0"/>
                          <a:cs typeface="Times New Roman" panose="02020603050405020304" pitchFamily="18" charset="0"/>
                        </a:rPr>
                        <a:t>«</a:t>
                      </a:r>
                      <a:r>
                        <a:rPr lang="ru-RU" sz="1200" dirty="0" err="1">
                          <a:effectLst/>
                          <a:latin typeface="Times New Roman" panose="02020603050405020304" pitchFamily="18" charset="0"/>
                          <a:cs typeface="Times New Roman" panose="02020603050405020304" pitchFamily="18" charset="0"/>
                        </a:rPr>
                        <a:t>Бастауыш</a:t>
                      </a:r>
                      <a:r>
                        <a:rPr lang="ru-RU" sz="1200" dirty="0">
                          <a:effectLst/>
                          <a:latin typeface="Times New Roman" panose="02020603050405020304" pitchFamily="18" charset="0"/>
                          <a:cs typeface="Times New Roman" panose="02020603050405020304" pitchFamily="18" charset="0"/>
                        </a:rPr>
                        <a:t> </a:t>
                      </a:r>
                      <a:r>
                        <a:rPr lang="ru-RU" sz="1200" dirty="0" err="1">
                          <a:effectLst/>
                          <a:latin typeface="Times New Roman" panose="02020603050405020304" pitchFamily="18" charset="0"/>
                          <a:cs typeface="Times New Roman" panose="02020603050405020304" pitchFamily="18" charset="0"/>
                        </a:rPr>
                        <a:t>білім</a:t>
                      </a:r>
                      <a:r>
                        <a:rPr lang="ru-RU" sz="1200" dirty="0">
                          <a:effectLst/>
                          <a:latin typeface="Times New Roman" panose="02020603050405020304" pitchFamily="18" charset="0"/>
                          <a:cs typeface="Times New Roman" panose="02020603050405020304" pitchFamily="18" charset="0"/>
                        </a:rPr>
                        <a:t> беру </a:t>
                      </a:r>
                      <a:r>
                        <a:rPr lang="ru-RU" sz="1200" dirty="0" err="1">
                          <a:effectLst/>
                          <a:latin typeface="Times New Roman" panose="02020603050405020304" pitchFamily="18" charset="0"/>
                          <a:cs typeface="Times New Roman" panose="02020603050405020304" pitchFamily="18" charset="0"/>
                        </a:rPr>
                        <a:t>мұғалімі</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spcAft>
                          <a:spcPts val="60"/>
                        </a:spcAft>
                      </a:pPr>
                      <a:r>
                        <a:rPr lang="kk-KZ" sz="1400" dirty="0" smtClean="0">
                          <a:effectLst/>
                          <a:latin typeface="Times New Roman" panose="02020603050405020304" pitchFamily="18" charset="0"/>
                          <a:cs typeface="Times New Roman" panose="02020603050405020304" pitchFamily="18" charset="0"/>
                        </a:rPr>
                        <a:t>125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spcAft>
                          <a:spcPts val="60"/>
                        </a:spcAft>
                      </a:pPr>
                      <a:r>
                        <a:rPr lang="kk-KZ" sz="1400" dirty="0" smtClean="0">
                          <a:effectLst/>
                          <a:latin typeface="Times New Roman" panose="02020603050405020304" pitchFamily="18" charset="0"/>
                          <a:cs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marL="12700" algn="ctr">
                        <a:spcAft>
                          <a:spcPts val="100"/>
                        </a:spcAft>
                      </a:pPr>
                      <a:r>
                        <a:rPr lang="kk-KZ" sz="1400">
                          <a:effectLst/>
                          <a:latin typeface="Times New Roman" panose="02020603050405020304" pitchFamily="18" charset="0"/>
                          <a:cs typeface="Times New Roman" panose="02020603050405020304" pitchFamily="18" charset="0"/>
                        </a:rPr>
                        <a:t>25</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marL="12700" algn="ctr">
                        <a:spcAft>
                          <a:spcPts val="100"/>
                        </a:spcAft>
                      </a:pP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2342539273"/>
                  </a:ext>
                </a:extLst>
              </a:tr>
              <a:tr h="486561">
                <a:tc vMerge="1">
                  <a:txBody>
                    <a:bodyPr/>
                    <a:lstStyle/>
                    <a:p>
                      <a:endParaRPr lang="ru-RU"/>
                    </a:p>
                  </a:txBody>
                  <a:tcPr/>
                </a:tc>
                <a:tc>
                  <a:txBody>
                    <a:bodyPr/>
                    <a:lstStyle/>
                    <a:p>
                      <a:pPr>
                        <a:spcAft>
                          <a:spcPts val="60"/>
                        </a:spcAft>
                      </a:pPr>
                      <a:r>
                        <a:rPr lang="kk-KZ" sz="1200" dirty="0">
                          <a:effectLst/>
                          <a:latin typeface="Times New Roman" panose="02020603050405020304" pitchFamily="18" charset="0"/>
                          <a:cs typeface="Times New Roman" panose="02020603050405020304" pitchFamily="18" charset="0"/>
                        </a:rPr>
                        <a:t>011</a:t>
                      </a:r>
                      <a:r>
                        <a:rPr lang="ru-RU" sz="1200" dirty="0">
                          <a:effectLst/>
                          <a:latin typeface="Times New Roman" panose="02020603050405020304" pitchFamily="18" charset="0"/>
                          <a:cs typeface="Times New Roman" panose="02020603050405020304" pitchFamily="18" charset="0"/>
                        </a:rPr>
                        <a:t>4</a:t>
                      </a:r>
                      <a:r>
                        <a:rPr lang="kk-KZ" sz="1200" dirty="0">
                          <a:effectLst/>
                          <a:latin typeface="Times New Roman" panose="02020603050405020304" pitchFamily="18" charset="0"/>
                          <a:cs typeface="Times New Roman" panose="02020603050405020304" pitchFamily="18" charset="0"/>
                        </a:rPr>
                        <a:t>0</a:t>
                      </a:r>
                      <a:r>
                        <a:rPr lang="ru-RU" sz="1200" dirty="0">
                          <a:effectLst/>
                          <a:latin typeface="Times New Roman" panose="02020603050405020304" pitchFamily="18" charset="0"/>
                          <a:cs typeface="Times New Roman" panose="02020603050405020304" pitchFamily="18" charset="0"/>
                        </a:rPr>
                        <a:t>6</a:t>
                      </a:r>
                      <a:r>
                        <a:rPr lang="kk-KZ" sz="1200" dirty="0">
                          <a:effectLst/>
                          <a:latin typeface="Times New Roman" panose="02020603050405020304" pitchFamily="18" charset="0"/>
                          <a:cs typeface="Times New Roman" panose="02020603050405020304" pitchFamily="18" charset="0"/>
                        </a:rPr>
                        <a:t>00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Негізгі</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орта білім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берудегі</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тіл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мен</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әдебиетті</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оқытудың</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педагогикасы</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мен</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әдістемесі</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spcAft>
                          <a:spcPts val="60"/>
                        </a:spcAft>
                      </a:pPr>
                      <a:r>
                        <a:rPr lang="ru-RU" sz="1200" dirty="0">
                          <a:effectLst/>
                          <a:latin typeface="Times New Roman" panose="02020603050405020304" pitchFamily="18" charset="0"/>
                          <a:cs typeface="Times New Roman" panose="02020603050405020304" pitchFamily="18" charset="0"/>
                        </a:rPr>
                        <a:t>4S01</a:t>
                      </a:r>
                      <a:r>
                        <a:rPr lang="kk-KZ" sz="1200" dirty="0">
                          <a:effectLst/>
                          <a:latin typeface="Times New Roman" panose="02020603050405020304" pitchFamily="18" charset="0"/>
                          <a:cs typeface="Times New Roman" panose="02020603050405020304" pitchFamily="18" charset="0"/>
                        </a:rPr>
                        <a:t>1</a:t>
                      </a:r>
                      <a:r>
                        <a:rPr lang="ru-RU" sz="1200" dirty="0">
                          <a:effectLst/>
                          <a:latin typeface="Times New Roman" panose="02020603050405020304" pitchFamily="18" charset="0"/>
                          <a:cs typeface="Times New Roman" panose="02020603050405020304" pitchFamily="18" charset="0"/>
                        </a:rPr>
                        <a:t>4</a:t>
                      </a:r>
                      <a:r>
                        <a:rPr lang="kk-KZ" sz="1200" dirty="0">
                          <a:effectLst/>
                          <a:latin typeface="Times New Roman" panose="02020603050405020304" pitchFamily="18" charset="0"/>
                          <a:cs typeface="Times New Roman" panose="02020603050405020304" pitchFamily="18" charset="0"/>
                        </a:rPr>
                        <a:t>0</a:t>
                      </a:r>
                      <a:r>
                        <a:rPr lang="ru-RU" sz="1200" dirty="0">
                          <a:effectLst/>
                          <a:latin typeface="Times New Roman" panose="02020603050405020304" pitchFamily="18" charset="0"/>
                          <a:cs typeface="Times New Roman" panose="02020603050405020304" pitchFamily="18" charset="0"/>
                        </a:rPr>
                        <a:t>6</a:t>
                      </a:r>
                      <a:r>
                        <a:rPr lang="kk-KZ" sz="1200" dirty="0" smtClean="0">
                          <a:effectLst/>
                          <a:latin typeface="Times New Roman" panose="02020603050405020304" pitchFamily="18" charset="0"/>
                          <a:cs typeface="Times New Roman" panose="02020603050405020304" pitchFamily="18" charset="0"/>
                        </a:rPr>
                        <a:t>01</a:t>
                      </a:r>
                      <a:endParaRPr lang="ru-RU" sz="1200" dirty="0">
                        <a:effectLst/>
                        <a:latin typeface="Times New Roman" panose="02020603050405020304" pitchFamily="18" charset="0"/>
                        <a:cs typeface="Times New Roman" panose="02020603050405020304" pitchFamily="18" charset="0"/>
                      </a:endParaRPr>
                    </a:p>
                    <a:p>
                      <a:r>
                        <a:rPr lang="kk-KZ" sz="1200" dirty="0" smtClean="0">
                          <a:effectLst/>
                          <a:latin typeface="Times New Roman" panose="02020603050405020304" pitchFamily="18" charset="0"/>
                          <a:cs typeface="Times New Roman" panose="02020603050405020304" pitchFamily="18" charset="0"/>
                        </a:rPr>
                        <a:t>«</a:t>
                      </a:r>
                      <a:r>
                        <a:rPr lang="ru-RU" sz="1200" dirty="0" err="1" smtClean="0">
                          <a:effectLst/>
                          <a:latin typeface="Times New Roman" panose="02020603050405020304" pitchFamily="18" charset="0"/>
                          <a:cs typeface="Times New Roman" panose="02020603050405020304" pitchFamily="18" charset="0"/>
                        </a:rPr>
                        <a:t>Қазақ</a:t>
                      </a:r>
                      <a:r>
                        <a:rPr lang="ru-RU" sz="1200" baseline="0" dirty="0" smtClean="0">
                          <a:effectLst/>
                          <a:latin typeface="Times New Roman" panose="02020603050405020304" pitchFamily="18" charset="0"/>
                          <a:cs typeface="Times New Roman" panose="02020603050405020304" pitchFamily="18" charset="0"/>
                        </a:rPr>
                        <a:t> </a:t>
                      </a:r>
                      <a:r>
                        <a:rPr lang="ru-RU" sz="1200" dirty="0" err="1" smtClean="0">
                          <a:effectLst/>
                          <a:latin typeface="Times New Roman" panose="02020603050405020304" pitchFamily="18" charset="0"/>
                          <a:cs typeface="Times New Roman" panose="02020603050405020304" pitchFamily="18" charset="0"/>
                        </a:rPr>
                        <a:t>тілі</a:t>
                      </a:r>
                      <a:r>
                        <a:rPr lang="ru-RU" sz="1200" dirty="0" smtClean="0">
                          <a:effectLst/>
                          <a:latin typeface="Times New Roman" panose="02020603050405020304" pitchFamily="18" charset="0"/>
                          <a:cs typeface="Times New Roman" panose="02020603050405020304" pitchFamily="18" charset="0"/>
                        </a:rPr>
                        <a:t> </a:t>
                      </a:r>
                      <a:r>
                        <a:rPr lang="ru-RU" sz="1200" dirty="0">
                          <a:effectLst/>
                          <a:latin typeface="Times New Roman" panose="02020603050405020304" pitchFamily="18" charset="0"/>
                          <a:cs typeface="Times New Roman" panose="02020603050405020304" pitchFamily="18" charset="0"/>
                        </a:rPr>
                        <a:t>мен </a:t>
                      </a:r>
                      <a:r>
                        <a:rPr lang="ru-RU" sz="1200" dirty="0" err="1">
                          <a:effectLst/>
                          <a:latin typeface="Times New Roman" panose="02020603050405020304" pitchFamily="18" charset="0"/>
                          <a:cs typeface="Times New Roman" panose="02020603050405020304" pitchFamily="18" charset="0"/>
                        </a:rPr>
                        <a:t>әдебиеті</a:t>
                      </a:r>
                      <a:r>
                        <a:rPr lang="ru-RU" sz="1200" dirty="0">
                          <a:effectLst/>
                          <a:latin typeface="Times New Roman" panose="02020603050405020304" pitchFamily="18" charset="0"/>
                          <a:cs typeface="Times New Roman" panose="02020603050405020304" pitchFamily="18" charset="0"/>
                        </a:rPr>
                        <a:t> </a:t>
                      </a:r>
                      <a:r>
                        <a:rPr lang="ru-RU" sz="1200" dirty="0" err="1">
                          <a:effectLst/>
                          <a:latin typeface="Times New Roman" panose="02020603050405020304" pitchFamily="18" charset="0"/>
                          <a:cs typeface="Times New Roman" panose="02020603050405020304" pitchFamily="18" charset="0"/>
                        </a:rPr>
                        <a:t>мұғалімі</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smtClean="0">
                          <a:effectLst/>
                          <a:latin typeface="Times New Roman" panose="02020603050405020304" pitchFamily="18" charset="0"/>
                          <a:ea typeface="+mn-ea"/>
                          <a:cs typeface="Times New Roman" panose="02020603050405020304" pitchFamily="18" charset="0"/>
                        </a:rPr>
                        <a:t> 50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smtClean="0">
                          <a:effectLst/>
                          <a:latin typeface="Times New Roman" panose="02020603050405020304" pitchFamily="18" charset="0"/>
                          <a:ea typeface="+mn-ea"/>
                          <a:cs typeface="Times New Roman" panose="02020603050405020304" pitchFamily="18" charset="0"/>
                        </a:rPr>
                        <a:t>50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45225184"/>
                  </a:ext>
                </a:extLst>
              </a:tr>
              <a:tr h="444617">
                <a:tc vMerge="1">
                  <a:txBody>
                    <a:bodyPr/>
                    <a:lstStyle/>
                    <a:p>
                      <a:endParaRPr lang="ru-RU"/>
                    </a:p>
                  </a:txBody>
                  <a:tcPr/>
                </a:tc>
                <a:tc>
                  <a:txBody>
                    <a:bodyPr/>
                    <a:lstStyle/>
                    <a:p>
                      <a:pPr>
                        <a:spcAft>
                          <a:spcPts val="60"/>
                        </a:spcAft>
                      </a:pPr>
                      <a:r>
                        <a:rPr lang="kk-KZ" sz="1200" dirty="0">
                          <a:effectLst/>
                          <a:latin typeface="Times New Roman" panose="02020603050405020304" pitchFamily="18" charset="0"/>
                          <a:cs typeface="Times New Roman" panose="02020603050405020304" pitchFamily="18" charset="0"/>
                        </a:rPr>
                        <a:t>011</a:t>
                      </a:r>
                      <a:r>
                        <a:rPr lang="ru-RU" sz="1200" dirty="0">
                          <a:effectLst/>
                          <a:latin typeface="Times New Roman" panose="02020603050405020304" pitchFamily="18" charset="0"/>
                          <a:cs typeface="Times New Roman" panose="02020603050405020304" pitchFamily="18" charset="0"/>
                        </a:rPr>
                        <a:t>4</a:t>
                      </a:r>
                      <a:r>
                        <a:rPr lang="kk-KZ" sz="1200" dirty="0">
                          <a:effectLst/>
                          <a:latin typeface="Times New Roman" panose="02020603050405020304" pitchFamily="18" charset="0"/>
                          <a:cs typeface="Times New Roman" panose="02020603050405020304" pitchFamily="18" charset="0"/>
                        </a:rPr>
                        <a:t>0</a:t>
                      </a:r>
                      <a:r>
                        <a:rPr lang="ru-RU" sz="1200" dirty="0">
                          <a:effectLst/>
                          <a:latin typeface="Times New Roman" panose="02020603050405020304" pitchFamily="18" charset="0"/>
                          <a:cs typeface="Times New Roman" panose="02020603050405020304" pitchFamily="18" charset="0"/>
                        </a:rPr>
                        <a:t>6</a:t>
                      </a:r>
                      <a:r>
                        <a:rPr lang="kk-KZ" sz="1200" dirty="0">
                          <a:effectLst/>
                          <a:latin typeface="Times New Roman" panose="02020603050405020304" pitchFamily="18" charset="0"/>
                          <a:cs typeface="Times New Roman" panose="02020603050405020304" pitchFamily="18" charset="0"/>
                        </a:rPr>
                        <a:t>00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Негізгі</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орта білім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берудегі</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тіл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мен</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әдебиетті</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оқытудың</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педагогикасы</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мен</a:t>
                      </a:r>
                      <a:r>
                        <a:rPr lang="uk-UA" sz="1200" kern="1200" dirty="0">
                          <a:solidFill>
                            <a:schemeClr val="dk1"/>
                          </a:solidFill>
                          <a:effectLst/>
                          <a:latin typeface="Times New Roman" panose="02020603050405020304" pitchFamily="18" charset="0"/>
                          <a:ea typeface="+mn-ea"/>
                          <a:cs typeface="Times New Roman" panose="02020603050405020304" pitchFamily="18" charset="0"/>
                        </a:rPr>
                        <a:t> </a:t>
                      </a:r>
                      <a:r>
                        <a:rPr lang="uk-UA" sz="1200" kern="1200" dirty="0" err="1">
                          <a:solidFill>
                            <a:schemeClr val="dk1"/>
                          </a:solidFill>
                          <a:effectLst/>
                          <a:latin typeface="Times New Roman" panose="02020603050405020304" pitchFamily="18" charset="0"/>
                          <a:ea typeface="+mn-ea"/>
                          <a:cs typeface="Times New Roman" panose="02020603050405020304" pitchFamily="18" charset="0"/>
                        </a:rPr>
                        <a:t>әдістемесі</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spcAft>
                          <a:spcPts val="60"/>
                        </a:spcAft>
                      </a:pPr>
                      <a:r>
                        <a:rPr lang="ru-RU" sz="1200" dirty="0">
                          <a:effectLst/>
                          <a:latin typeface="Times New Roman" panose="02020603050405020304" pitchFamily="18" charset="0"/>
                          <a:cs typeface="Times New Roman" panose="02020603050405020304" pitchFamily="18" charset="0"/>
                        </a:rPr>
                        <a:t>4S01</a:t>
                      </a:r>
                      <a:r>
                        <a:rPr lang="kk-KZ" sz="1200" dirty="0">
                          <a:effectLst/>
                          <a:latin typeface="Times New Roman" panose="02020603050405020304" pitchFamily="18" charset="0"/>
                          <a:cs typeface="Times New Roman" panose="02020603050405020304" pitchFamily="18" charset="0"/>
                        </a:rPr>
                        <a:t>1</a:t>
                      </a:r>
                      <a:r>
                        <a:rPr lang="ru-RU" sz="1200" dirty="0">
                          <a:effectLst/>
                          <a:latin typeface="Times New Roman" panose="02020603050405020304" pitchFamily="18" charset="0"/>
                          <a:cs typeface="Times New Roman" panose="02020603050405020304" pitchFamily="18" charset="0"/>
                        </a:rPr>
                        <a:t>4</a:t>
                      </a:r>
                      <a:r>
                        <a:rPr lang="kk-KZ" sz="1200" dirty="0">
                          <a:effectLst/>
                          <a:latin typeface="Times New Roman" panose="02020603050405020304" pitchFamily="18" charset="0"/>
                          <a:cs typeface="Times New Roman" panose="02020603050405020304" pitchFamily="18" charset="0"/>
                        </a:rPr>
                        <a:t>0</a:t>
                      </a:r>
                      <a:r>
                        <a:rPr lang="ru-RU" sz="1200" dirty="0">
                          <a:effectLst/>
                          <a:latin typeface="Times New Roman" panose="02020603050405020304" pitchFamily="18" charset="0"/>
                          <a:cs typeface="Times New Roman" panose="02020603050405020304" pitchFamily="18" charset="0"/>
                        </a:rPr>
                        <a:t>6</a:t>
                      </a:r>
                      <a:r>
                        <a:rPr lang="kk-KZ" sz="1200" dirty="0">
                          <a:effectLst/>
                          <a:latin typeface="Times New Roman" panose="02020603050405020304" pitchFamily="18" charset="0"/>
                          <a:cs typeface="Times New Roman" panose="02020603050405020304" pitchFamily="18" charset="0"/>
                        </a:rPr>
                        <a:t>05</a:t>
                      </a:r>
                      <a:endParaRPr lang="ru-RU" sz="1200" dirty="0">
                        <a:effectLst/>
                        <a:latin typeface="Times New Roman" panose="02020603050405020304" pitchFamily="18" charset="0"/>
                        <a:cs typeface="Times New Roman" panose="02020603050405020304" pitchFamily="18" charset="0"/>
                      </a:endParaRPr>
                    </a:p>
                    <a:p>
                      <a:r>
                        <a:rPr lang="kk-KZ" sz="1200" dirty="0">
                          <a:effectLst/>
                          <a:latin typeface="Times New Roman" panose="02020603050405020304" pitchFamily="18" charset="0"/>
                          <a:cs typeface="Times New Roman" panose="02020603050405020304" pitchFamily="18" charset="0"/>
                        </a:rPr>
                        <a:t>«</a:t>
                      </a:r>
                      <a:r>
                        <a:rPr lang="ru-RU" sz="1200" dirty="0" err="1">
                          <a:effectLst/>
                          <a:latin typeface="Times New Roman" panose="02020603050405020304" pitchFamily="18" charset="0"/>
                          <a:cs typeface="Times New Roman" panose="02020603050405020304" pitchFamily="18" charset="0"/>
                        </a:rPr>
                        <a:t>Шетел</a:t>
                      </a:r>
                      <a:r>
                        <a:rPr lang="ru-RU" sz="1200" dirty="0">
                          <a:effectLst/>
                          <a:latin typeface="Times New Roman" panose="02020603050405020304" pitchFamily="18" charset="0"/>
                          <a:cs typeface="Times New Roman" panose="02020603050405020304" pitchFamily="18" charset="0"/>
                        </a:rPr>
                        <a:t> </a:t>
                      </a:r>
                      <a:r>
                        <a:rPr lang="ru-RU" sz="1200" dirty="0" err="1">
                          <a:effectLst/>
                          <a:latin typeface="Times New Roman" panose="02020603050405020304" pitchFamily="18" charset="0"/>
                          <a:cs typeface="Times New Roman" panose="02020603050405020304" pitchFamily="18" charset="0"/>
                        </a:rPr>
                        <a:t>тілі</a:t>
                      </a:r>
                      <a:r>
                        <a:rPr lang="ru-RU" sz="1200" dirty="0">
                          <a:effectLst/>
                          <a:latin typeface="Times New Roman" panose="02020603050405020304" pitchFamily="18" charset="0"/>
                          <a:cs typeface="Times New Roman" panose="02020603050405020304" pitchFamily="18" charset="0"/>
                        </a:rPr>
                        <a:t> </a:t>
                      </a:r>
                      <a:r>
                        <a:rPr lang="ru-RU" sz="1200" dirty="0" err="1">
                          <a:effectLst/>
                          <a:latin typeface="Times New Roman" panose="02020603050405020304" pitchFamily="18" charset="0"/>
                          <a:cs typeface="Times New Roman" panose="02020603050405020304" pitchFamily="18" charset="0"/>
                        </a:rPr>
                        <a:t>мұғалімі</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smtClean="0">
                          <a:effectLst/>
                          <a:latin typeface="Times New Roman" panose="02020603050405020304" pitchFamily="18" charset="0"/>
                          <a:cs typeface="Times New Roman" panose="02020603050405020304" pitchFamily="18" charset="0"/>
                        </a:rPr>
                        <a:t>122</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smtClean="0">
                          <a:effectLst/>
                          <a:latin typeface="Times New Roman" panose="02020603050405020304" pitchFamily="18" charset="0"/>
                          <a:cs typeface="Times New Roman" panose="02020603050405020304" pitchFamily="18" charset="0"/>
                        </a:rPr>
                        <a:t>122</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2313170884"/>
                  </a:ext>
                </a:extLst>
              </a:tr>
              <a:tr h="453005">
                <a:tc vMerge="1">
                  <a:txBody>
                    <a:bodyPr/>
                    <a:lstStyle/>
                    <a:p>
                      <a:endParaRPr lang="ru-RU"/>
                    </a:p>
                  </a:txBody>
                  <a:tcPr/>
                </a:tc>
                <a:tc>
                  <a:txBody>
                    <a:bodyPr/>
                    <a:lstStyle/>
                    <a:p>
                      <a:pPr>
                        <a:spcAft>
                          <a:spcPts val="60"/>
                        </a:spcAft>
                      </a:pPr>
                      <a:r>
                        <a:rPr lang="kk-KZ" sz="1200" dirty="0">
                          <a:effectLst/>
                          <a:latin typeface="Times New Roman" panose="02020603050405020304" pitchFamily="18" charset="0"/>
                          <a:cs typeface="Times New Roman" panose="02020603050405020304" pitchFamily="18" charset="0"/>
                        </a:rPr>
                        <a:t>011</a:t>
                      </a:r>
                      <a:r>
                        <a:rPr lang="ru-RU" sz="1200" dirty="0">
                          <a:effectLst/>
                          <a:latin typeface="Times New Roman" panose="02020603050405020304" pitchFamily="18" charset="0"/>
                          <a:cs typeface="Times New Roman" panose="02020603050405020304" pitchFamily="18" charset="0"/>
                        </a:rPr>
                        <a:t>407</a:t>
                      </a:r>
                      <a:r>
                        <a:rPr lang="kk-KZ" sz="1200" dirty="0">
                          <a:effectLst/>
                          <a:latin typeface="Times New Roman" panose="02020603050405020304" pitchFamily="18" charset="0"/>
                          <a:cs typeface="Times New Roman" panose="02020603050405020304" pitchFamily="18" charset="0"/>
                        </a:rPr>
                        <a:t>00</a:t>
                      </a:r>
                      <a:endParaRPr lang="ru-RU" sz="1200" dirty="0">
                        <a:effectLst/>
                        <a:latin typeface="Times New Roman" panose="02020603050405020304" pitchFamily="18" charset="0"/>
                        <a:cs typeface="Times New Roman" panose="02020603050405020304" pitchFamily="18" charset="0"/>
                      </a:endParaRPr>
                    </a:p>
                    <a:p>
                      <a:pPr>
                        <a:spcAft>
                          <a:spcPts val="60"/>
                        </a:spcAft>
                      </a:pPr>
                      <a:r>
                        <a:rPr lang="kk-KZ" sz="1200" dirty="0">
                          <a:effectLst/>
                          <a:latin typeface="Times New Roman" panose="02020603050405020304" pitchFamily="18" charset="0"/>
                          <a:cs typeface="Times New Roman" panose="02020603050405020304" pitchFamily="18" charset="0"/>
                        </a:rPr>
                        <a:t>«Информатика»</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spcAft>
                          <a:spcPts val="60"/>
                        </a:spcAft>
                      </a:pPr>
                      <a:r>
                        <a:rPr lang="ru-RU" sz="1200" dirty="0">
                          <a:effectLst/>
                          <a:latin typeface="Times New Roman" panose="02020603050405020304" pitchFamily="18" charset="0"/>
                          <a:cs typeface="Times New Roman" panose="02020603050405020304" pitchFamily="18" charset="0"/>
                        </a:rPr>
                        <a:t>4S01140701 </a:t>
                      </a:r>
                      <a:r>
                        <a:rPr lang="kk-KZ" sz="1200" dirty="0">
                          <a:effectLst/>
                          <a:latin typeface="Times New Roman" panose="02020603050405020304" pitchFamily="18" charset="0"/>
                          <a:cs typeface="Times New Roman" panose="02020603050405020304" pitchFamily="18" charset="0"/>
                        </a:rPr>
                        <a:t>«</a:t>
                      </a:r>
                      <a:r>
                        <a:rPr lang="kk-KZ" sz="1200" kern="1200" dirty="0">
                          <a:solidFill>
                            <a:schemeClr val="dk1"/>
                          </a:solidFill>
                          <a:effectLst/>
                          <a:latin typeface="Times New Roman" panose="02020603050405020304" pitchFamily="18" charset="0"/>
                          <a:ea typeface="+mn-ea"/>
                          <a:cs typeface="Times New Roman" panose="02020603050405020304" pitchFamily="18" charset="0"/>
                        </a:rPr>
                        <a:t>Бастауыш және негізгі орта білім берудің информатика мұғалімі</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spcAft>
                          <a:spcPts val="60"/>
                        </a:spcAft>
                      </a:pPr>
                      <a:r>
                        <a:rPr lang="kk-KZ" sz="1400" dirty="0">
                          <a:effectLst/>
                          <a:latin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spcAft>
                          <a:spcPts val="60"/>
                        </a:spcAft>
                      </a:pPr>
                      <a:r>
                        <a:rPr lang="kk-KZ" sz="1400" dirty="0">
                          <a:effectLst/>
                          <a:latin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3280424214"/>
                  </a:ext>
                </a:extLst>
              </a:tr>
              <a:tr h="268426">
                <a:tc vMerge="1">
                  <a:txBody>
                    <a:bodyPr/>
                    <a:lstStyle/>
                    <a:p>
                      <a:endParaRPr lang="ru-RU"/>
                    </a:p>
                  </a:txBody>
                  <a:tcPr/>
                </a:tc>
                <a:tc>
                  <a:txBody>
                    <a:bodyPr/>
                    <a:lstStyle/>
                    <a:p>
                      <a:r>
                        <a:rPr lang="ru-RU" sz="1200">
                          <a:effectLst/>
                          <a:latin typeface="Times New Roman" panose="02020603050405020304" pitchFamily="18" charset="0"/>
                          <a:cs typeface="Times New Roman" panose="02020603050405020304" pitchFamily="18" charset="0"/>
                        </a:rPr>
                        <a:t>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100" b="1" dirty="0">
                          <a:effectLst/>
                          <a:latin typeface="Times New Roman" panose="02020603050405020304" pitchFamily="18" charset="0"/>
                          <a:ea typeface="Times New Roman" panose="02020603050405020304" pitchFamily="18" charset="0"/>
                          <a:cs typeface="Times New Roman" panose="02020603050405020304" pitchFamily="18" charset="0"/>
                        </a:rPr>
                        <a:t>БАРЛЫҒЫ</a:t>
                      </a:r>
                      <a:endParaRPr lang="ru-RU"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b="1" dirty="0" smtClean="0">
                          <a:effectLst/>
                          <a:latin typeface="Times New Roman" panose="02020603050405020304" pitchFamily="18" charset="0"/>
                          <a:cs typeface="Times New Roman" panose="02020603050405020304" pitchFamily="18" charset="0"/>
                        </a:rPr>
                        <a:t>372</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b="1" dirty="0" smtClean="0">
                          <a:effectLst/>
                          <a:latin typeface="Times New Roman" panose="02020603050405020304" pitchFamily="18" charset="0"/>
                          <a:cs typeface="Times New Roman" panose="02020603050405020304" pitchFamily="18" charset="0"/>
                        </a:rPr>
                        <a:t>322</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b="1" dirty="0">
                          <a:effectLst/>
                          <a:latin typeface="Times New Roman" panose="02020603050405020304" pitchFamily="18" charset="0"/>
                          <a:cs typeface="Times New Roman" panose="02020603050405020304" pitchFamily="18" charset="0"/>
                        </a:rPr>
                        <a:t>25</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b="1" dirty="0">
                          <a:effectLst/>
                          <a:latin typeface="Times New Roman" panose="02020603050405020304" pitchFamily="18" charset="0"/>
                          <a:cs typeface="Times New Roman" panose="02020603050405020304" pitchFamily="18" charset="0"/>
                        </a:rPr>
                        <a:t>25</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4055799594"/>
                  </a:ext>
                </a:extLst>
              </a:tr>
              <a:tr h="135048">
                <a:tc>
                  <a:txBody>
                    <a:bodyPr/>
                    <a:lstStyle/>
                    <a:p>
                      <a:pPr marL="12700" algn="ctr">
                        <a:spcAft>
                          <a:spcPts val="100"/>
                        </a:spcAft>
                      </a:pPr>
                      <a:r>
                        <a:rPr lang="kk-KZ" sz="1200" dirty="0">
                          <a:solidFill>
                            <a:srgbClr val="002060"/>
                          </a:solidFill>
                          <a:effectLst/>
                          <a:latin typeface="Times New Roman" panose="02020603050405020304" pitchFamily="18" charset="0"/>
                          <a:cs typeface="Times New Roman" panose="02020603050405020304" pitchFamily="18" charset="0"/>
                        </a:rPr>
                        <a:t>2</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tc gridSpan="6">
                  <a:txBody>
                    <a:bodyPr/>
                    <a:lstStyle/>
                    <a:p>
                      <a:pPr algn="ctr"/>
                      <a:r>
                        <a:rPr lang="kk-KZ" sz="1400" b="1" dirty="0">
                          <a:effectLst/>
                          <a:latin typeface="Times New Roman" panose="02020603050405020304" pitchFamily="18" charset="0"/>
                          <a:cs typeface="Times New Roman" panose="02020603050405020304" pitchFamily="18" charset="0"/>
                        </a:rPr>
                        <a:t>АҚЫЛЫ  ТОПТАР</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917124971"/>
                  </a:ext>
                </a:extLst>
              </a:tr>
              <a:tr h="614547">
                <a:tc>
                  <a:txBody>
                    <a:bodyPr/>
                    <a:lstStyle/>
                    <a:p>
                      <a:pPr marL="12700" algn="ctr">
                        <a:spcAft>
                          <a:spcPts val="100"/>
                        </a:spcAft>
                      </a:pPr>
                      <a:r>
                        <a:rPr lang="ru-RU" sz="1200" dirty="0">
                          <a:solidFill>
                            <a:srgbClr val="002060"/>
                          </a:solidFill>
                          <a:effectLst/>
                          <a:latin typeface="Times New Roman" panose="02020603050405020304" pitchFamily="18"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tc>
                  <a:txBody>
                    <a:bodyPr/>
                    <a:lstStyle/>
                    <a:p>
                      <a:r>
                        <a:rPr lang="uk-UA" sz="1200" dirty="0">
                          <a:effectLst/>
                          <a:latin typeface="Times New Roman" panose="02020603050405020304" pitchFamily="18" charset="0"/>
                          <a:cs typeface="Times New Roman" panose="02020603050405020304" pitchFamily="18" charset="0"/>
                        </a:rPr>
                        <a:t>01140600 </a:t>
                      </a:r>
                      <a:endParaRPr lang="ru-RU" sz="1200" dirty="0">
                        <a:effectLst/>
                        <a:latin typeface="Times New Roman" panose="02020603050405020304" pitchFamily="18" charset="0"/>
                        <a:cs typeface="Times New Roman" panose="02020603050405020304" pitchFamily="18" charset="0"/>
                      </a:endParaRPr>
                    </a:p>
                    <a:p>
                      <a:r>
                        <a:rPr lang="uk-UA" sz="1200" dirty="0">
                          <a:effectLst/>
                          <a:latin typeface="Times New Roman" panose="02020603050405020304" pitchFamily="18" charset="0"/>
                          <a:cs typeface="Times New Roman" panose="02020603050405020304" pitchFamily="18" charset="0"/>
                        </a:rPr>
                        <a:t>«</a:t>
                      </a:r>
                      <a:r>
                        <a:rPr lang="uk-UA" sz="1200" dirty="0" err="1">
                          <a:effectLst/>
                          <a:latin typeface="Times New Roman" panose="02020603050405020304" pitchFamily="18" charset="0"/>
                          <a:cs typeface="Times New Roman" panose="02020603050405020304" pitchFamily="18" charset="0"/>
                        </a:rPr>
                        <a:t>Негізгі</a:t>
                      </a:r>
                      <a:r>
                        <a:rPr lang="uk-UA" sz="1200" dirty="0">
                          <a:effectLst/>
                          <a:latin typeface="Times New Roman" panose="02020603050405020304" pitchFamily="18" charset="0"/>
                          <a:cs typeface="Times New Roman" panose="02020603050405020304" pitchFamily="18" charset="0"/>
                        </a:rPr>
                        <a:t> орта білім </a:t>
                      </a:r>
                      <a:r>
                        <a:rPr lang="uk-UA" sz="1200" dirty="0" err="1">
                          <a:effectLst/>
                          <a:latin typeface="Times New Roman" panose="02020603050405020304" pitchFamily="18" charset="0"/>
                          <a:cs typeface="Times New Roman" panose="02020603050405020304" pitchFamily="18" charset="0"/>
                        </a:rPr>
                        <a:t>берудегі</a:t>
                      </a:r>
                      <a:r>
                        <a:rPr lang="uk-UA" sz="1200" dirty="0">
                          <a:effectLst/>
                          <a:latin typeface="Times New Roman" panose="02020603050405020304" pitchFamily="18" charset="0"/>
                          <a:cs typeface="Times New Roman" panose="02020603050405020304" pitchFamily="18" charset="0"/>
                        </a:rPr>
                        <a:t> тіл </a:t>
                      </a:r>
                      <a:r>
                        <a:rPr lang="uk-UA" sz="1200" dirty="0" err="1">
                          <a:effectLst/>
                          <a:latin typeface="Times New Roman" panose="02020603050405020304" pitchFamily="18" charset="0"/>
                          <a:cs typeface="Times New Roman" panose="02020603050405020304" pitchFamily="18" charset="0"/>
                        </a:rPr>
                        <a:t>мен</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әдебиетті</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оқытудың</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педагогикасы</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мен</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әдістемесі</a:t>
                      </a:r>
                      <a:r>
                        <a:rPr lang="uk-UA" sz="1200" dirty="0" smtClean="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200" dirty="0">
                          <a:effectLst/>
                          <a:latin typeface="Times New Roman" panose="02020603050405020304" pitchFamily="18" charset="0"/>
                          <a:cs typeface="Times New Roman" panose="02020603050405020304" pitchFamily="18" charset="0"/>
                        </a:rPr>
                        <a:t>4S 01140601</a:t>
                      </a:r>
                      <a:endParaRPr lang="ru-RU" sz="1200" dirty="0">
                        <a:effectLst/>
                        <a:latin typeface="Times New Roman" panose="02020603050405020304" pitchFamily="18" charset="0"/>
                        <a:cs typeface="Times New Roman" panose="02020603050405020304" pitchFamily="18" charset="0"/>
                      </a:endParaRPr>
                    </a:p>
                    <a:p>
                      <a:r>
                        <a:rPr lang="kk-KZ" sz="1200" dirty="0">
                          <a:effectLst/>
                          <a:latin typeface="Times New Roman" panose="02020603050405020304" pitchFamily="18" charset="0"/>
                          <a:cs typeface="Times New Roman" panose="02020603050405020304" pitchFamily="18" charset="0"/>
                        </a:rPr>
                        <a:t>«Қазақ тілі мен әдебиеті мұғалімі»</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smtClean="0">
                          <a:effectLst/>
                          <a:latin typeface="Times New Roman" panose="02020603050405020304" pitchFamily="18" charset="0"/>
                          <a:cs typeface="Times New Roman" panose="02020603050405020304" pitchFamily="18" charset="0"/>
                        </a:rPr>
                        <a:t>23</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smtClean="0">
                          <a:effectLst/>
                          <a:latin typeface="Times New Roman" panose="02020603050405020304" pitchFamily="18" charset="0"/>
                          <a:cs typeface="Times New Roman" panose="02020603050405020304" pitchFamily="18" charset="0"/>
                        </a:rPr>
                        <a:t>23</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357703263"/>
                  </a:ext>
                </a:extLst>
              </a:tr>
              <a:tr h="372884">
                <a:tc>
                  <a:txBody>
                    <a:bodyPr/>
                    <a:lstStyle/>
                    <a:p>
                      <a:pPr marL="12700" algn="ctr">
                        <a:spcAft>
                          <a:spcPts val="100"/>
                        </a:spcAft>
                      </a:pP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tc>
                  <a:txBody>
                    <a:bodyPr/>
                    <a:lstStyle/>
                    <a:p>
                      <a:pPr>
                        <a:spcAft>
                          <a:spcPts val="60"/>
                        </a:spcAft>
                      </a:pPr>
                      <a:r>
                        <a:rPr lang="kk-KZ" sz="1200" dirty="0">
                          <a:effectLst/>
                          <a:latin typeface="Times New Roman" panose="02020603050405020304" pitchFamily="18" charset="0"/>
                          <a:cs typeface="Times New Roman" panose="02020603050405020304" pitchFamily="18" charset="0"/>
                        </a:rPr>
                        <a:t>011</a:t>
                      </a:r>
                      <a:r>
                        <a:rPr lang="ru-RU" sz="1200" dirty="0">
                          <a:effectLst/>
                          <a:latin typeface="Times New Roman" panose="02020603050405020304" pitchFamily="18" charset="0"/>
                          <a:cs typeface="Times New Roman" panose="02020603050405020304" pitchFamily="18" charset="0"/>
                        </a:rPr>
                        <a:t>4</a:t>
                      </a:r>
                      <a:r>
                        <a:rPr lang="kk-KZ" sz="1200" dirty="0">
                          <a:effectLst/>
                          <a:latin typeface="Times New Roman" panose="02020603050405020304" pitchFamily="18" charset="0"/>
                          <a:cs typeface="Times New Roman" panose="02020603050405020304" pitchFamily="18" charset="0"/>
                        </a:rPr>
                        <a:t>0</a:t>
                      </a:r>
                      <a:r>
                        <a:rPr lang="ru-RU" sz="1200" dirty="0">
                          <a:effectLst/>
                          <a:latin typeface="Times New Roman" panose="02020603050405020304" pitchFamily="18" charset="0"/>
                          <a:cs typeface="Times New Roman" panose="02020603050405020304" pitchFamily="18" charset="0"/>
                        </a:rPr>
                        <a:t>1</a:t>
                      </a:r>
                      <a:r>
                        <a:rPr lang="kk-KZ" sz="1200" dirty="0">
                          <a:effectLst/>
                          <a:latin typeface="Times New Roman" panose="02020603050405020304" pitchFamily="18" charset="0"/>
                          <a:cs typeface="Times New Roman" panose="02020603050405020304" pitchFamily="18" charset="0"/>
                        </a:rPr>
                        <a:t>00 «Бастауыш білім беру педагогикасы мен әдістемесі»</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spcAft>
                          <a:spcPts val="60"/>
                        </a:spcAft>
                      </a:pPr>
                      <a:r>
                        <a:rPr lang="ru-RU" sz="1200" dirty="0">
                          <a:effectLst/>
                          <a:latin typeface="Times New Roman" panose="02020603050405020304" pitchFamily="18" charset="0"/>
                          <a:cs typeface="Times New Roman" panose="02020603050405020304" pitchFamily="18" charset="0"/>
                        </a:rPr>
                        <a:t>4S01140101 </a:t>
                      </a:r>
                      <a:r>
                        <a:rPr lang="ru-RU" sz="1200" dirty="0" smtClean="0">
                          <a:effectLst/>
                          <a:latin typeface="Times New Roman" panose="02020603050405020304" pitchFamily="18" charset="0"/>
                          <a:cs typeface="Times New Roman" panose="02020603050405020304" pitchFamily="18" charset="0"/>
                        </a:rPr>
                        <a:t>- </a:t>
                      </a:r>
                      <a:r>
                        <a:rPr lang="kk-KZ" sz="1200" dirty="0" smtClean="0">
                          <a:effectLst/>
                          <a:latin typeface="Times New Roman" panose="02020603050405020304" pitchFamily="18" charset="0"/>
                          <a:cs typeface="Times New Roman" panose="02020603050405020304" pitchFamily="18" charset="0"/>
                        </a:rPr>
                        <a:t>«</a:t>
                      </a:r>
                      <a:r>
                        <a:rPr lang="ru-RU" sz="1200" dirty="0" err="1">
                          <a:effectLst/>
                          <a:latin typeface="Times New Roman" panose="02020603050405020304" pitchFamily="18" charset="0"/>
                          <a:cs typeface="Times New Roman" panose="02020603050405020304" pitchFamily="18" charset="0"/>
                        </a:rPr>
                        <a:t>Бастауыш</a:t>
                      </a:r>
                      <a:r>
                        <a:rPr lang="ru-RU" sz="1200" dirty="0">
                          <a:effectLst/>
                          <a:latin typeface="Times New Roman" panose="02020603050405020304" pitchFamily="18" charset="0"/>
                          <a:cs typeface="Times New Roman" panose="02020603050405020304" pitchFamily="18" charset="0"/>
                        </a:rPr>
                        <a:t> </a:t>
                      </a:r>
                      <a:r>
                        <a:rPr lang="ru-RU" sz="1200" dirty="0" err="1">
                          <a:effectLst/>
                          <a:latin typeface="Times New Roman" panose="02020603050405020304" pitchFamily="18" charset="0"/>
                          <a:cs typeface="Times New Roman" panose="02020603050405020304" pitchFamily="18" charset="0"/>
                        </a:rPr>
                        <a:t>білім</a:t>
                      </a:r>
                      <a:r>
                        <a:rPr lang="ru-RU" sz="1200" dirty="0">
                          <a:effectLst/>
                          <a:latin typeface="Times New Roman" panose="02020603050405020304" pitchFamily="18" charset="0"/>
                          <a:cs typeface="Times New Roman" panose="02020603050405020304" pitchFamily="18" charset="0"/>
                        </a:rPr>
                        <a:t> беру </a:t>
                      </a:r>
                      <a:r>
                        <a:rPr lang="ru-RU" sz="1200" dirty="0" err="1">
                          <a:effectLst/>
                          <a:latin typeface="Times New Roman" panose="02020603050405020304" pitchFamily="18" charset="0"/>
                          <a:cs typeface="Times New Roman" panose="02020603050405020304" pitchFamily="18" charset="0"/>
                        </a:rPr>
                        <a:t>мұғалімі</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r>
              <a:tr h="432087">
                <a:tc>
                  <a:txBody>
                    <a:bodyPr/>
                    <a:lstStyle/>
                    <a:p>
                      <a:pPr marL="12700" algn="ctr">
                        <a:spcAft>
                          <a:spcPts val="100"/>
                        </a:spcAft>
                      </a:pPr>
                      <a:r>
                        <a:rPr lang="uk-UA"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tc>
                  <a:txBody>
                    <a:bodyPr/>
                    <a:lstStyle/>
                    <a:p>
                      <a:r>
                        <a:rPr lang="uk-UA" sz="1200" dirty="0">
                          <a:effectLst/>
                          <a:latin typeface="Times New Roman" panose="02020603050405020304" pitchFamily="18" charset="0"/>
                          <a:cs typeface="Times New Roman" panose="02020603050405020304" pitchFamily="18" charset="0"/>
                        </a:rPr>
                        <a:t>02310100  </a:t>
                      </a:r>
                      <a:r>
                        <a:rPr lang="ru-RU" sz="1200" smtClean="0">
                          <a:effectLst/>
                          <a:latin typeface="Times New Roman" panose="02020603050405020304" pitchFamily="18" charset="0"/>
                          <a:cs typeface="Times New Roman" panose="02020603050405020304" pitchFamily="18" charset="0"/>
                        </a:rPr>
                        <a:t>-</a:t>
                      </a:r>
                      <a:r>
                        <a:rPr lang="ru-RU" sz="1200" baseline="0" smtClean="0">
                          <a:effectLst/>
                          <a:latin typeface="Times New Roman" panose="02020603050405020304" pitchFamily="18" charset="0"/>
                          <a:cs typeface="Times New Roman" panose="02020603050405020304" pitchFamily="18" charset="0"/>
                        </a:rPr>
                        <a:t> </a:t>
                      </a:r>
                      <a:r>
                        <a:rPr lang="uk-UA" sz="1200" smtClean="0">
                          <a:effectLst/>
                          <a:latin typeface="Times New Roman" panose="02020603050405020304" pitchFamily="18" charset="0"/>
                          <a:cs typeface="Times New Roman" panose="02020603050405020304" pitchFamily="18" charset="0"/>
                        </a:rPr>
                        <a:t>«</a:t>
                      </a:r>
                      <a:r>
                        <a:rPr lang="uk-UA" sz="1200" dirty="0" err="1">
                          <a:effectLst/>
                          <a:latin typeface="Times New Roman" panose="02020603050405020304" pitchFamily="18" charset="0"/>
                          <a:cs typeface="Times New Roman" panose="02020603050405020304" pitchFamily="18" charset="0"/>
                        </a:rPr>
                        <a:t>Аударма</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ісі</a:t>
                      </a:r>
                      <a:r>
                        <a:rPr lang="uk-UA"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cs typeface="Times New Roman" panose="02020603050405020304" pitchFamily="18" charset="0"/>
                      </a:endParaRPr>
                    </a:p>
                    <a:p>
                      <a:r>
                        <a:rPr lang="uk-UA"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200" dirty="0">
                          <a:effectLst/>
                          <a:latin typeface="Times New Roman" panose="02020603050405020304" pitchFamily="18" charset="0"/>
                          <a:cs typeface="Times New Roman" panose="02020603050405020304" pitchFamily="18" charset="0"/>
                        </a:rPr>
                        <a:t>4S </a:t>
                      </a:r>
                      <a:r>
                        <a:rPr lang="kk-KZ" sz="1200" dirty="0" smtClean="0">
                          <a:effectLst/>
                          <a:latin typeface="Times New Roman" panose="02020603050405020304" pitchFamily="18" charset="0"/>
                          <a:cs typeface="Times New Roman" panose="02020603050405020304" pitchFamily="18" charset="0"/>
                        </a:rPr>
                        <a:t>02310101</a:t>
                      </a:r>
                      <a:r>
                        <a:rPr lang="kk-KZ" sz="1200" baseline="0" dirty="0" smtClean="0">
                          <a:effectLst/>
                          <a:latin typeface="Times New Roman" panose="02020603050405020304" pitchFamily="18" charset="0"/>
                          <a:cs typeface="Times New Roman" panose="02020603050405020304" pitchFamily="18" charset="0"/>
                        </a:rPr>
                        <a:t> - </a:t>
                      </a:r>
                      <a:r>
                        <a:rPr lang="kk-KZ" sz="1200" dirty="0" smtClean="0">
                          <a:effectLst/>
                          <a:latin typeface="Times New Roman" panose="02020603050405020304" pitchFamily="18" charset="0"/>
                          <a:cs typeface="Times New Roman" panose="02020603050405020304" pitchFamily="18" charset="0"/>
                        </a:rPr>
                        <a:t>«Аудармашы</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cs typeface="Times New Roman" panose="02020603050405020304" pitchFamily="18" charset="0"/>
                      </a:endParaRPr>
                    </a:p>
                    <a:p>
                      <a:r>
                        <a:rPr lang="kk-KZ"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smtClean="0">
                          <a:effectLst/>
                          <a:latin typeface="Times New Roman" panose="02020603050405020304" pitchFamily="18" charset="0"/>
                          <a:cs typeface="Times New Roman" panose="02020603050405020304" pitchFamily="18" charset="0"/>
                        </a:rPr>
                        <a:t>16</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smtClean="0">
                          <a:effectLst/>
                          <a:latin typeface="Times New Roman" panose="02020603050405020304" pitchFamily="18" charset="0"/>
                          <a:cs typeface="Times New Roman" panose="02020603050405020304" pitchFamily="18" charset="0"/>
                        </a:rPr>
                        <a:t>16</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1883280694"/>
                  </a:ext>
                </a:extLst>
              </a:tr>
              <a:tr h="436193">
                <a:tc>
                  <a:txBody>
                    <a:bodyPr/>
                    <a:lstStyle/>
                    <a:p>
                      <a:pPr marL="12700" algn="ctr">
                        <a:spcAft>
                          <a:spcPts val="100"/>
                        </a:spcAft>
                      </a:pP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40000"/>
                        <a:lumOff val="60000"/>
                      </a:schemeClr>
                    </a:solidFill>
                  </a:tcPr>
                </a:tc>
                <a:tc>
                  <a:txBody>
                    <a:bodyPr/>
                    <a:lstStyle/>
                    <a:p>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sz="1100" b="1" dirty="0">
                          <a:effectLst/>
                          <a:latin typeface="Times New Roman" panose="02020603050405020304" pitchFamily="18" charset="0"/>
                          <a:ea typeface="Times New Roman" panose="02020603050405020304" pitchFamily="18" charset="0"/>
                          <a:cs typeface="Times New Roman" panose="02020603050405020304" pitchFamily="18" charset="0"/>
                        </a:rPr>
                        <a:t>БАРЛЫҒЫ</a:t>
                      </a:r>
                      <a:endParaRPr lang="ru-RU"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61</a:t>
                      </a:r>
                      <a:endParaRPr lang="ru-RU"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61</a:t>
                      </a:r>
                      <a:endPar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1587327594"/>
                  </a:ext>
                </a:extLst>
              </a:tr>
            </a:tbl>
          </a:graphicData>
        </a:graphic>
      </p:graphicFrame>
      <p:sp>
        <p:nvSpPr>
          <p:cNvPr id="7" name="Rectangle 2">
            <a:extLst>
              <a:ext uri="{FF2B5EF4-FFF2-40B4-BE49-F238E27FC236}">
                <a16:creationId xmlns:a16="http://schemas.microsoft.com/office/drawing/2014/main" xmlns="" id="{D15E1D65-7320-CE7C-607F-530664745563}"/>
              </a:ext>
            </a:extLst>
          </p:cNvPr>
          <p:cNvSpPr>
            <a:spLocks noChangeArrowheads="1"/>
          </p:cNvSpPr>
          <p:nvPr/>
        </p:nvSpPr>
        <p:spPr bwMode="auto">
          <a:xfrm>
            <a:off x="2771775" y="1653721"/>
            <a:ext cx="831212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4066502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xmlns="" id="{7B127525-9142-FC3D-892A-FF0A33DB4855}"/>
              </a:ext>
            </a:extLst>
          </p:cNvPr>
          <p:cNvSpPr>
            <a:spLocks noGrp="1"/>
          </p:cNvSpPr>
          <p:nvPr>
            <p:ph type="body" sz="quarter" idx="10"/>
          </p:nvPr>
        </p:nvSpPr>
        <p:spPr>
          <a:xfrm>
            <a:off x="323529" y="192947"/>
            <a:ext cx="11573197" cy="687897"/>
          </a:xfrm>
        </p:spPr>
        <p:txBody>
          <a:bodyPr>
            <a:normAutofit/>
          </a:bodyPr>
          <a:lstStyle/>
          <a:p>
            <a:r>
              <a:rPr lang="en-US" sz="2000" b="1" dirty="0" smtClean="0">
                <a:solidFill>
                  <a:srgbClr val="002060"/>
                </a:solidFill>
                <a:latin typeface="Times New Roman" panose="02020603050405020304" pitchFamily="18" charset="0"/>
                <a:cs typeface="Times New Roman" panose="02020603050405020304" pitchFamily="18" charset="0"/>
              </a:rPr>
              <a:t>202</a:t>
            </a:r>
            <a:r>
              <a:rPr lang="kk-KZ" sz="2000" b="1" dirty="0">
                <a:solidFill>
                  <a:srgbClr val="002060"/>
                </a:solidFill>
                <a:latin typeface="Times New Roman" panose="02020603050405020304" pitchFamily="18" charset="0"/>
                <a:cs typeface="Times New Roman" panose="02020603050405020304" pitchFamily="18" charset="0"/>
              </a:rPr>
              <a:t>5</a:t>
            </a:r>
            <a:r>
              <a:rPr lang="en-US" sz="2000" b="1" dirty="0" smtClean="0">
                <a:solidFill>
                  <a:srgbClr val="002060"/>
                </a:solidFill>
                <a:latin typeface="Times New Roman" panose="02020603050405020304" pitchFamily="18" charset="0"/>
                <a:cs typeface="Times New Roman" panose="02020603050405020304" pitchFamily="18" charset="0"/>
              </a:rPr>
              <a:t>-202</a:t>
            </a:r>
            <a:r>
              <a:rPr lang="kk-KZ" sz="2000" b="1" dirty="0">
                <a:solidFill>
                  <a:srgbClr val="002060"/>
                </a:solidFill>
                <a:latin typeface="Times New Roman" panose="02020603050405020304" pitchFamily="18" charset="0"/>
                <a:cs typeface="Times New Roman" panose="02020603050405020304" pitchFamily="18" charset="0"/>
              </a:rPr>
              <a:t>6</a:t>
            </a:r>
            <a:r>
              <a:rPr lang="en-US" sz="2000" b="1" dirty="0" smtClean="0">
                <a:solidFill>
                  <a:srgbClr val="002060"/>
                </a:solidFill>
                <a:latin typeface="Times New Roman" panose="02020603050405020304" pitchFamily="18" charset="0"/>
                <a:cs typeface="Times New Roman" panose="02020603050405020304" pitchFamily="18" charset="0"/>
              </a:rPr>
              <a:t> </a:t>
            </a:r>
            <a:r>
              <a:rPr lang="kk-KZ" sz="2000" b="1" dirty="0" smtClean="0">
                <a:solidFill>
                  <a:srgbClr val="002060"/>
                </a:solidFill>
                <a:latin typeface="Times New Roman" panose="02020603050405020304" pitchFamily="18" charset="0"/>
                <a:cs typeface="Times New Roman" panose="02020603050405020304" pitchFamily="18" charset="0"/>
              </a:rPr>
              <a:t>оқу жылында колледжге </a:t>
            </a:r>
            <a:r>
              <a:rPr lang="kk-KZ" sz="2000" b="1" dirty="0" smtClean="0">
                <a:solidFill>
                  <a:srgbClr val="002060"/>
                </a:solidFill>
                <a:latin typeface="Times New Roman" panose="02020603050405020304" pitchFamily="18" charset="0"/>
                <a:ea typeface="Calibri" panose="020F0502020204030204" pitchFamily="34" charset="0"/>
              </a:rPr>
              <a:t> қабылдау жоспары</a:t>
            </a:r>
            <a:endParaRPr lang="ru-RU" sz="28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6" name="Таблица 5">
            <a:extLst>
              <a:ext uri="{FF2B5EF4-FFF2-40B4-BE49-F238E27FC236}">
                <a16:creationId xmlns:a16="http://schemas.microsoft.com/office/drawing/2014/main" xmlns="" id="{41DE390B-B189-2784-732B-B6230AB28772}"/>
              </a:ext>
            </a:extLst>
          </p:cNvPr>
          <p:cNvGraphicFramePr>
            <a:graphicFrameLocks noGrp="1"/>
          </p:cNvGraphicFramePr>
          <p:nvPr>
            <p:extLst>
              <p:ext uri="{D42A27DB-BD31-4B8C-83A1-F6EECF244321}">
                <p14:modId xmlns:p14="http://schemas.microsoft.com/office/powerpoint/2010/main" val="3009165275"/>
              </p:ext>
            </p:extLst>
          </p:nvPr>
        </p:nvGraphicFramePr>
        <p:xfrm>
          <a:off x="459828" y="910632"/>
          <a:ext cx="11156438" cy="5468220"/>
        </p:xfrm>
        <a:graphic>
          <a:graphicData uri="http://schemas.openxmlformats.org/drawingml/2006/table">
            <a:tbl>
              <a:tblPr firstRow="1" firstCol="1" bandRow="1">
                <a:tableStyleId>{5C22544A-7EE6-4342-B048-85BDC9FD1C3A}</a:tableStyleId>
              </a:tblPr>
              <a:tblGrid>
                <a:gridCol w="519837">
                  <a:extLst>
                    <a:ext uri="{9D8B030D-6E8A-4147-A177-3AD203B41FA5}">
                      <a16:colId xmlns:a16="http://schemas.microsoft.com/office/drawing/2014/main" xmlns="" val="4172839920"/>
                    </a:ext>
                  </a:extLst>
                </a:gridCol>
                <a:gridCol w="3800765">
                  <a:extLst>
                    <a:ext uri="{9D8B030D-6E8A-4147-A177-3AD203B41FA5}">
                      <a16:colId xmlns:a16="http://schemas.microsoft.com/office/drawing/2014/main" xmlns="" val="3100922710"/>
                    </a:ext>
                  </a:extLst>
                </a:gridCol>
                <a:gridCol w="119307">
                  <a:extLst>
                    <a:ext uri="{9D8B030D-6E8A-4147-A177-3AD203B41FA5}">
                      <a16:colId xmlns:a16="http://schemas.microsoft.com/office/drawing/2014/main" xmlns="" val="3500577086"/>
                    </a:ext>
                  </a:extLst>
                </a:gridCol>
                <a:gridCol w="3315018">
                  <a:extLst>
                    <a:ext uri="{9D8B030D-6E8A-4147-A177-3AD203B41FA5}">
                      <a16:colId xmlns:a16="http://schemas.microsoft.com/office/drawing/2014/main" xmlns="" val="681145926"/>
                    </a:ext>
                  </a:extLst>
                </a:gridCol>
                <a:gridCol w="921638">
                  <a:extLst>
                    <a:ext uri="{9D8B030D-6E8A-4147-A177-3AD203B41FA5}">
                      <a16:colId xmlns:a16="http://schemas.microsoft.com/office/drawing/2014/main" xmlns="" val="3234814442"/>
                    </a:ext>
                  </a:extLst>
                </a:gridCol>
                <a:gridCol w="710475">
                  <a:extLst>
                    <a:ext uri="{9D8B030D-6E8A-4147-A177-3AD203B41FA5}">
                      <a16:colId xmlns:a16="http://schemas.microsoft.com/office/drawing/2014/main" xmlns="" val="2320000752"/>
                    </a:ext>
                  </a:extLst>
                </a:gridCol>
                <a:gridCol w="815888">
                  <a:extLst>
                    <a:ext uri="{9D8B030D-6E8A-4147-A177-3AD203B41FA5}">
                      <a16:colId xmlns:a16="http://schemas.microsoft.com/office/drawing/2014/main" xmlns="" val="1560950617"/>
                    </a:ext>
                  </a:extLst>
                </a:gridCol>
                <a:gridCol w="953510">
                  <a:extLst>
                    <a:ext uri="{9D8B030D-6E8A-4147-A177-3AD203B41FA5}">
                      <a16:colId xmlns:a16="http://schemas.microsoft.com/office/drawing/2014/main" xmlns="" val="3149406016"/>
                    </a:ext>
                  </a:extLst>
                </a:gridCol>
              </a:tblGrid>
              <a:tr h="782364">
                <a:tc>
                  <a:txBody>
                    <a:bodyPr/>
                    <a:lstStyle/>
                    <a:p>
                      <a:pPr algn="ctr"/>
                      <a:r>
                        <a:rPr lang="kk-KZ" sz="1200" dirty="0">
                          <a:solidFill>
                            <a:srgbClr val="002060"/>
                          </a:solidFill>
                          <a:effectLst/>
                          <a:latin typeface="Times New Roman" panose="02020603050405020304" pitchFamily="18"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tc gridSpan="2">
                  <a:txBody>
                    <a:bodyPr/>
                    <a:lstStyle/>
                    <a:p>
                      <a:r>
                        <a:rPr lang="ru-RU" sz="1200" dirty="0">
                          <a:effectLst/>
                          <a:latin typeface="Times New Roman" panose="02020603050405020304" pitchFamily="18" charset="0"/>
                          <a:cs typeface="Times New Roman" panose="02020603050405020304" pitchFamily="18" charset="0"/>
                        </a:rPr>
                        <a:t> </a:t>
                      </a:r>
                    </a:p>
                    <a:p>
                      <a:pPr algn="ctr"/>
                      <a:r>
                        <a:rPr lang="kk-KZ" sz="1400" dirty="0">
                          <a:solidFill>
                            <a:srgbClr val="002060"/>
                          </a:solidFill>
                          <a:effectLst/>
                          <a:latin typeface="Times New Roman" panose="02020603050405020304" pitchFamily="18" charset="0"/>
                          <a:cs typeface="Times New Roman" panose="02020603050405020304" pitchFamily="18" charset="0"/>
                        </a:rPr>
                        <a:t>Мамандық коды, атауы</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tc hMerge="1">
                  <a:txBody>
                    <a:bodyPr/>
                    <a:lstStyle/>
                    <a:p>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tc>
                <a:tc>
                  <a:txBody>
                    <a:bodyPr/>
                    <a:lstStyle/>
                    <a:p>
                      <a:r>
                        <a:rPr lang="kk-KZ"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cs typeface="Times New Roman" panose="02020603050405020304" pitchFamily="18" charset="0"/>
                      </a:endParaRPr>
                    </a:p>
                    <a:p>
                      <a:pPr algn="ctr"/>
                      <a:r>
                        <a:rPr lang="kk-KZ" sz="1400" dirty="0">
                          <a:solidFill>
                            <a:srgbClr val="002060"/>
                          </a:solidFill>
                          <a:effectLst/>
                          <a:latin typeface="Times New Roman" panose="02020603050405020304" pitchFamily="18" charset="0"/>
                          <a:cs typeface="Times New Roman" panose="02020603050405020304" pitchFamily="18" charset="0"/>
                        </a:rPr>
                        <a:t>Біліктілік коды, атауы</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tc>
                  <a:txBody>
                    <a:bodyPr/>
                    <a:lstStyle/>
                    <a:p>
                      <a:r>
                        <a:rPr lang="kk-KZ" sz="1200" dirty="0">
                          <a:solidFill>
                            <a:srgbClr val="002060"/>
                          </a:solidFill>
                          <a:effectLst/>
                          <a:latin typeface="Times New Roman" panose="02020603050405020304" pitchFamily="18" charset="0"/>
                          <a:cs typeface="Times New Roman" panose="02020603050405020304" pitchFamily="18" charset="0"/>
                        </a:rPr>
                        <a:t>Барлығы</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tc>
                  <a:txBody>
                    <a:bodyPr/>
                    <a:lstStyle/>
                    <a:p>
                      <a:pPr algn="just">
                        <a:spcAft>
                          <a:spcPts val="100"/>
                        </a:spcAft>
                      </a:pPr>
                      <a:r>
                        <a:rPr lang="ru-RU" sz="1200" dirty="0">
                          <a:solidFill>
                            <a:srgbClr val="002060"/>
                          </a:solidFill>
                          <a:effectLst/>
                          <a:latin typeface="Times New Roman" panose="02020603050405020304" pitchFamily="18" charset="0"/>
                          <a:cs typeface="Times New Roman" panose="02020603050405020304" pitchFamily="18" charset="0"/>
                        </a:rPr>
                        <a:t>9 </a:t>
                      </a:r>
                      <a:r>
                        <a:rPr lang="kk-KZ" sz="1200" dirty="0">
                          <a:solidFill>
                            <a:srgbClr val="002060"/>
                          </a:solidFill>
                          <a:effectLst/>
                          <a:latin typeface="Times New Roman" panose="02020603050405020304" pitchFamily="18" charset="0"/>
                          <a:cs typeface="Times New Roman" panose="02020603050405020304" pitchFamily="18" charset="0"/>
                        </a:rPr>
                        <a:t>сынып</a:t>
                      </a:r>
                      <a:endParaRPr lang="ru-RU" sz="1200" dirty="0">
                        <a:solidFill>
                          <a:srgbClr val="002060"/>
                        </a:solidFill>
                        <a:effectLst/>
                        <a:latin typeface="Times New Roman" panose="02020603050405020304" pitchFamily="18" charset="0"/>
                        <a:cs typeface="Times New Roman" panose="02020603050405020304" pitchFamily="18" charset="0"/>
                      </a:endParaRPr>
                    </a:p>
                    <a:p>
                      <a:pPr marL="12700" algn="just">
                        <a:spcAft>
                          <a:spcPts val="100"/>
                        </a:spcAft>
                      </a:pPr>
                      <a:r>
                        <a:rPr lang="ru-RU" sz="1200" dirty="0">
                          <a:solidFill>
                            <a:srgbClr val="002060"/>
                          </a:solidFill>
                          <a:effectLst/>
                          <a:latin typeface="Times New Roman" panose="02020603050405020304" pitchFamily="18" charset="0"/>
                          <a:cs typeface="Times New Roman" panose="02020603050405020304" pitchFamily="18" charset="0"/>
                        </a:rPr>
                        <a:t> </a:t>
                      </a:r>
                    </a:p>
                    <a:p>
                      <a:pPr marL="12700" algn="just">
                        <a:spcAft>
                          <a:spcPts val="100"/>
                        </a:spcAft>
                      </a:pPr>
                      <a:r>
                        <a:rPr lang="ru-RU" sz="1200" dirty="0">
                          <a:solidFill>
                            <a:srgbClr val="002060"/>
                          </a:solidFill>
                          <a:effectLst/>
                          <a:latin typeface="Times New Roman" panose="02020603050405020304" pitchFamily="18" charset="0"/>
                          <a:cs typeface="Times New Roman" panose="02020603050405020304" pitchFamily="18" charset="0"/>
                        </a:rPr>
                        <a:t> </a:t>
                      </a:r>
                    </a:p>
                    <a:p>
                      <a:pPr marL="12700" algn="just">
                        <a:spcAft>
                          <a:spcPts val="100"/>
                        </a:spcAft>
                      </a:pPr>
                      <a:r>
                        <a:rPr lang="ru-RU" sz="1200" dirty="0">
                          <a:solidFill>
                            <a:srgbClr val="002060"/>
                          </a:solidFill>
                          <a:effectLst/>
                          <a:latin typeface="Times New Roman" panose="02020603050405020304" pitchFamily="18"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tc>
                  <a:txBody>
                    <a:bodyPr/>
                    <a:lstStyle/>
                    <a:p>
                      <a:pPr>
                        <a:lnSpc>
                          <a:spcPct val="107000"/>
                        </a:lnSpc>
                        <a:spcAft>
                          <a:spcPts val="800"/>
                        </a:spcAft>
                      </a:pPr>
                      <a:r>
                        <a:rPr lang="ru-RU" sz="1200" dirty="0">
                          <a:solidFill>
                            <a:srgbClr val="002060"/>
                          </a:solidFill>
                          <a:effectLst/>
                          <a:latin typeface="Times New Roman" panose="02020603050405020304" pitchFamily="18" charset="0"/>
                          <a:cs typeface="Times New Roman" panose="02020603050405020304" pitchFamily="18" charset="0"/>
                        </a:rPr>
                        <a:t>11 </a:t>
                      </a:r>
                      <a:r>
                        <a:rPr lang="kk-KZ" sz="1200" dirty="0">
                          <a:solidFill>
                            <a:srgbClr val="002060"/>
                          </a:solidFill>
                          <a:effectLst/>
                          <a:latin typeface="Times New Roman" panose="02020603050405020304" pitchFamily="18" charset="0"/>
                          <a:cs typeface="Times New Roman" panose="02020603050405020304" pitchFamily="18" charset="0"/>
                        </a:rPr>
                        <a:t>сынып</a:t>
                      </a:r>
                      <a:endParaRPr lang="ru-RU" sz="1200" dirty="0">
                        <a:solidFill>
                          <a:srgbClr val="002060"/>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ru-RU" sz="1200" dirty="0">
                          <a:solidFill>
                            <a:srgbClr val="002060"/>
                          </a:solidFill>
                          <a:effectLst/>
                          <a:latin typeface="Times New Roman" panose="02020603050405020304" pitchFamily="18"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tc>
                  <a:txBody>
                    <a:bodyPr/>
                    <a:lstStyle/>
                    <a:p>
                      <a:pPr>
                        <a:lnSpc>
                          <a:spcPct val="107000"/>
                        </a:lnSpc>
                        <a:spcAft>
                          <a:spcPts val="800"/>
                        </a:spcAft>
                      </a:pPr>
                      <a:r>
                        <a:rPr lang="kk-KZ" sz="1200" dirty="0">
                          <a:solidFill>
                            <a:srgbClr val="002060"/>
                          </a:solidFill>
                          <a:effectLst/>
                          <a:latin typeface="Times New Roman" panose="02020603050405020304" pitchFamily="18" charset="0"/>
                          <a:cs typeface="Times New Roman" panose="02020603050405020304" pitchFamily="18" charset="0"/>
                        </a:rPr>
                        <a:t>Мақсатты қабылдау</a:t>
                      </a:r>
                      <a:endParaRPr lang="ru-RU" sz="1200" dirty="0">
                        <a:solidFill>
                          <a:srgbClr val="002060"/>
                        </a:solidFill>
                        <a:effectLst/>
                        <a:latin typeface="Times New Roman" panose="02020603050405020304" pitchFamily="18" charset="0"/>
                        <a:cs typeface="Times New Roman" panose="02020603050405020304" pitchFamily="18" charset="0"/>
                      </a:endParaRPr>
                    </a:p>
                    <a:p>
                      <a:pPr marL="12700" algn="just">
                        <a:spcAft>
                          <a:spcPts val="100"/>
                        </a:spcAft>
                      </a:pPr>
                      <a:r>
                        <a:rPr lang="ru-RU" sz="1200" dirty="0">
                          <a:solidFill>
                            <a:srgbClr val="002060"/>
                          </a:solidFill>
                          <a:effectLst/>
                          <a:latin typeface="Times New Roman" panose="02020603050405020304" pitchFamily="18"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extLst>
                  <a:ext uri="{0D108BD9-81ED-4DB2-BD59-A6C34878D82A}">
                    <a16:rowId xmlns:a16="http://schemas.microsoft.com/office/drawing/2014/main" xmlns="" val="2400343883"/>
                  </a:ext>
                </a:extLst>
              </a:tr>
              <a:tr h="198948">
                <a:tc>
                  <a:txBody>
                    <a:bodyPr/>
                    <a:lstStyle/>
                    <a:p>
                      <a:pPr algn="ctr"/>
                      <a:r>
                        <a:rPr lang="kk-KZ"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tc gridSpan="7">
                  <a:txBody>
                    <a:bodyPr/>
                    <a:lstStyle/>
                    <a:p>
                      <a:pPr algn="ctr">
                        <a:lnSpc>
                          <a:spcPct val="107000"/>
                        </a:lnSpc>
                        <a:spcAft>
                          <a:spcPts val="800"/>
                        </a:spcAft>
                      </a:pPr>
                      <a:r>
                        <a:rPr lang="kk-KZ" sz="1200" b="1" dirty="0">
                          <a:effectLst/>
                          <a:latin typeface="Times New Roman" panose="02020603050405020304" pitchFamily="18" charset="0"/>
                          <a:cs typeface="Times New Roman" panose="02020603050405020304" pitchFamily="18" charset="0"/>
                        </a:rPr>
                        <a:t>МЕМЛЕКЕТТІК ТАПСЫРЫС</a:t>
                      </a:r>
                      <a:endPar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2750342073"/>
                  </a:ext>
                </a:extLst>
              </a:tr>
              <a:tr h="371817">
                <a:tc rowSpan="6">
                  <a:txBody>
                    <a:bodyPr/>
                    <a:lstStyle/>
                    <a:p>
                      <a:pPr marL="12700" algn="ctr">
                        <a:spcAft>
                          <a:spcPts val="100"/>
                        </a:spcAft>
                      </a:pPr>
                      <a:r>
                        <a:rPr lang="kk-KZ" sz="1200" dirty="0">
                          <a:solidFill>
                            <a:srgbClr val="002060"/>
                          </a:solidFill>
                          <a:effectLst/>
                          <a:latin typeface="Times New Roman" panose="02020603050405020304" pitchFamily="18"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tc>
                  <a:txBody>
                    <a:bodyPr/>
                    <a:lstStyle/>
                    <a:p>
                      <a:pPr fontAlgn="base"/>
                      <a:r>
                        <a:rPr lang="ru-RU" sz="1200" dirty="0">
                          <a:effectLst/>
                          <a:latin typeface="Times New Roman" panose="02020603050405020304" pitchFamily="18" charset="0"/>
                          <a:cs typeface="Times New Roman" panose="02020603050405020304" pitchFamily="18" charset="0"/>
                        </a:rPr>
                        <a:t>01120100</a:t>
                      </a:r>
                      <a:r>
                        <a:rPr lang="kk-KZ" sz="1200" dirty="0">
                          <a:effectLst/>
                          <a:latin typeface="Times New Roman" panose="02020603050405020304" pitchFamily="18" charset="0"/>
                          <a:cs typeface="Times New Roman" panose="02020603050405020304" pitchFamily="18" charset="0"/>
                        </a:rPr>
                        <a:t>  «</a:t>
                      </a:r>
                      <a:r>
                        <a:rPr lang="kk-KZ" sz="1200" b="0" kern="1200" dirty="0">
                          <a:solidFill>
                            <a:schemeClr val="dk1"/>
                          </a:solidFill>
                          <a:effectLst/>
                          <a:latin typeface="Times New Roman" panose="02020603050405020304" pitchFamily="18" charset="0"/>
                          <a:ea typeface="+mn-ea"/>
                          <a:cs typeface="Times New Roman" panose="02020603050405020304" pitchFamily="18" charset="0"/>
                        </a:rPr>
                        <a:t>Мектепке дейінгі тәрбие және оқыту</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gridSpan="2">
                  <a:txBody>
                    <a:bodyPr/>
                    <a:lstStyle/>
                    <a:p>
                      <a:pPr fontAlgn="base"/>
                      <a:r>
                        <a:rPr lang="ru-RU" sz="1200" dirty="0">
                          <a:effectLst/>
                          <a:latin typeface="Times New Roman" panose="02020603050405020304" pitchFamily="18" charset="0"/>
                          <a:cs typeface="Times New Roman" panose="02020603050405020304" pitchFamily="18" charset="0"/>
                        </a:rPr>
                        <a:t>4S01120102</a:t>
                      </a:r>
                      <a:r>
                        <a:rPr lang="kk-KZ" sz="1200" dirty="0">
                          <a:effectLst/>
                          <a:latin typeface="Times New Roman" panose="02020603050405020304" pitchFamily="18" charset="0"/>
                          <a:cs typeface="Times New Roman" panose="02020603050405020304" pitchFamily="18" charset="0"/>
                        </a:rPr>
                        <a:t>  «</a:t>
                      </a:r>
                      <a:r>
                        <a:rPr lang="kk-KZ" sz="1200" kern="1200" dirty="0">
                          <a:solidFill>
                            <a:schemeClr val="dk1"/>
                          </a:solidFill>
                          <a:effectLst/>
                          <a:latin typeface="Times New Roman" panose="02020603050405020304" pitchFamily="18" charset="0"/>
                          <a:ea typeface="+mn-ea"/>
                          <a:cs typeface="Times New Roman" panose="02020603050405020304" pitchFamily="18" charset="0"/>
                        </a:rPr>
                        <a:t>Мектепке дейінгі тәрбие мен оқыту ұйымдарының тәрбиешісі</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hMerge="1">
                  <a:txBody>
                    <a:bodyPr/>
                    <a:lstStyle/>
                    <a:p>
                      <a:pPr fontAlgn="base"/>
                      <a:r>
                        <a:rPr lang="ru-RU" sz="1200">
                          <a:effectLst/>
                          <a:latin typeface="Times New Roman" panose="02020603050405020304" pitchFamily="18" charset="0"/>
                          <a:cs typeface="Times New Roman" panose="02020603050405020304" pitchFamily="18" charset="0"/>
                        </a:rPr>
                        <a:t>4S01120102</a:t>
                      </a:r>
                      <a:r>
                        <a:rPr lang="kk-KZ" sz="1200">
                          <a:effectLst/>
                          <a:latin typeface="Times New Roman" panose="02020603050405020304" pitchFamily="18" charset="0"/>
                          <a:cs typeface="Times New Roman" panose="02020603050405020304" pitchFamily="18" charset="0"/>
                        </a:rPr>
                        <a:t>  «</a:t>
                      </a:r>
                      <a:r>
                        <a:rPr lang="ru-RU" sz="1200">
                          <a:effectLst/>
                          <a:latin typeface="Times New Roman" panose="02020603050405020304" pitchFamily="18" charset="0"/>
                          <a:cs typeface="Times New Roman" panose="02020603050405020304" pitchFamily="18" charset="0"/>
                        </a:rPr>
                        <a:t>Воспитатель организаци</a:t>
                      </a:r>
                      <a:r>
                        <a:rPr lang="kk-KZ" sz="1200">
                          <a:effectLst/>
                          <a:latin typeface="Times New Roman" panose="02020603050405020304" pitchFamily="18" charset="0"/>
                          <a:cs typeface="Times New Roman" panose="02020603050405020304" pitchFamily="18" charset="0"/>
                        </a:rPr>
                        <a:t>и дошкольного воспитания и обучения»</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tc>
                <a:tc>
                  <a:txBody>
                    <a:bodyPr/>
                    <a:lstStyle/>
                    <a:p>
                      <a:pPr fontAlgn="base"/>
                      <a:r>
                        <a:rPr lang="kk-KZ" sz="1400" dirty="0">
                          <a:effectLst/>
                          <a:latin typeface="Times New Roman" panose="02020603050405020304" pitchFamily="18" charset="0"/>
                          <a:cs typeface="Times New Roman" panose="02020603050405020304" pitchFamily="18" charset="0"/>
                        </a:rPr>
                        <a:t>50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fontAlgn="base"/>
                      <a:r>
                        <a:rPr lang="kk-KZ" sz="1400">
                          <a:effectLst/>
                          <a:latin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marL="12700" algn="ctr">
                        <a:spcAft>
                          <a:spcPts val="100"/>
                        </a:spcAft>
                      </a:pP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marL="12700" algn="ctr">
                        <a:spcAft>
                          <a:spcPts val="100"/>
                        </a:spcAft>
                      </a:pPr>
                      <a:r>
                        <a:rPr lang="kk-KZ" sz="1400" dirty="0">
                          <a:effectLst/>
                          <a:latin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1183811760"/>
                  </a:ext>
                </a:extLst>
              </a:tr>
              <a:tr h="371817">
                <a:tc vMerge="1">
                  <a:txBody>
                    <a:bodyPr/>
                    <a:lstStyle/>
                    <a:p>
                      <a:endParaRPr lang="ru-RU"/>
                    </a:p>
                  </a:txBody>
                  <a:tcPr/>
                </a:tc>
                <a:tc>
                  <a:txBody>
                    <a:bodyPr/>
                    <a:lstStyle/>
                    <a:p>
                      <a:pPr>
                        <a:spcAft>
                          <a:spcPts val="60"/>
                        </a:spcAft>
                      </a:pPr>
                      <a:r>
                        <a:rPr lang="kk-KZ" sz="1200" dirty="0">
                          <a:effectLst/>
                          <a:latin typeface="Times New Roman" panose="02020603050405020304" pitchFamily="18" charset="0"/>
                          <a:cs typeface="Times New Roman" panose="02020603050405020304" pitchFamily="18" charset="0"/>
                        </a:rPr>
                        <a:t>011</a:t>
                      </a:r>
                      <a:r>
                        <a:rPr lang="ru-RU" sz="1200" dirty="0">
                          <a:effectLst/>
                          <a:latin typeface="Times New Roman" panose="02020603050405020304" pitchFamily="18" charset="0"/>
                          <a:cs typeface="Times New Roman" panose="02020603050405020304" pitchFamily="18" charset="0"/>
                        </a:rPr>
                        <a:t>4</a:t>
                      </a:r>
                      <a:r>
                        <a:rPr lang="kk-KZ" sz="1200" dirty="0">
                          <a:effectLst/>
                          <a:latin typeface="Times New Roman" panose="02020603050405020304" pitchFamily="18" charset="0"/>
                          <a:cs typeface="Times New Roman" panose="02020603050405020304" pitchFamily="18" charset="0"/>
                        </a:rPr>
                        <a:t>0</a:t>
                      </a:r>
                      <a:r>
                        <a:rPr lang="ru-RU" sz="1200" dirty="0">
                          <a:effectLst/>
                          <a:latin typeface="Times New Roman" panose="02020603050405020304" pitchFamily="18" charset="0"/>
                          <a:cs typeface="Times New Roman" panose="02020603050405020304" pitchFamily="18" charset="0"/>
                        </a:rPr>
                        <a:t>1</a:t>
                      </a:r>
                      <a:r>
                        <a:rPr lang="kk-KZ" sz="1200" dirty="0">
                          <a:effectLst/>
                          <a:latin typeface="Times New Roman" panose="02020603050405020304" pitchFamily="18" charset="0"/>
                          <a:cs typeface="Times New Roman" panose="02020603050405020304" pitchFamily="18" charset="0"/>
                        </a:rPr>
                        <a:t>00 «Бастауыш білім беру педагогикасы мен әдістемесі»</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gridSpan="2">
                  <a:txBody>
                    <a:bodyPr/>
                    <a:lstStyle/>
                    <a:p>
                      <a:pPr>
                        <a:spcAft>
                          <a:spcPts val="60"/>
                        </a:spcAft>
                      </a:pPr>
                      <a:r>
                        <a:rPr lang="ru-RU" sz="1200" dirty="0">
                          <a:effectLst/>
                          <a:latin typeface="Times New Roman" panose="02020603050405020304" pitchFamily="18" charset="0"/>
                          <a:cs typeface="Times New Roman" panose="02020603050405020304" pitchFamily="18" charset="0"/>
                        </a:rPr>
                        <a:t>4S01140101 </a:t>
                      </a:r>
                      <a:r>
                        <a:rPr lang="kk-KZ" sz="1200" dirty="0">
                          <a:effectLst/>
                          <a:latin typeface="Times New Roman" panose="02020603050405020304" pitchFamily="18" charset="0"/>
                          <a:cs typeface="Times New Roman" panose="02020603050405020304" pitchFamily="18" charset="0"/>
                        </a:rPr>
                        <a:t>«</a:t>
                      </a:r>
                      <a:r>
                        <a:rPr lang="ru-RU" sz="1200" dirty="0" err="1">
                          <a:effectLst/>
                          <a:latin typeface="Times New Roman" panose="02020603050405020304" pitchFamily="18" charset="0"/>
                          <a:cs typeface="Times New Roman" panose="02020603050405020304" pitchFamily="18" charset="0"/>
                        </a:rPr>
                        <a:t>Бастауыш</a:t>
                      </a:r>
                      <a:r>
                        <a:rPr lang="ru-RU" sz="1200" dirty="0">
                          <a:effectLst/>
                          <a:latin typeface="Times New Roman" panose="02020603050405020304" pitchFamily="18" charset="0"/>
                          <a:cs typeface="Times New Roman" panose="02020603050405020304" pitchFamily="18" charset="0"/>
                        </a:rPr>
                        <a:t> </a:t>
                      </a:r>
                      <a:r>
                        <a:rPr lang="ru-RU" sz="1200" dirty="0" err="1">
                          <a:effectLst/>
                          <a:latin typeface="Times New Roman" panose="02020603050405020304" pitchFamily="18" charset="0"/>
                          <a:cs typeface="Times New Roman" panose="02020603050405020304" pitchFamily="18" charset="0"/>
                        </a:rPr>
                        <a:t>білім</a:t>
                      </a:r>
                      <a:r>
                        <a:rPr lang="ru-RU" sz="1200" dirty="0">
                          <a:effectLst/>
                          <a:latin typeface="Times New Roman" panose="02020603050405020304" pitchFamily="18" charset="0"/>
                          <a:cs typeface="Times New Roman" panose="02020603050405020304" pitchFamily="18" charset="0"/>
                        </a:rPr>
                        <a:t> беру </a:t>
                      </a:r>
                      <a:r>
                        <a:rPr lang="ru-RU" sz="1200" dirty="0" err="1">
                          <a:effectLst/>
                          <a:latin typeface="Times New Roman" panose="02020603050405020304" pitchFamily="18" charset="0"/>
                          <a:cs typeface="Times New Roman" panose="02020603050405020304" pitchFamily="18" charset="0"/>
                        </a:rPr>
                        <a:t>мұғалімі</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hMerge="1">
                  <a:txBody>
                    <a:bodyPr/>
                    <a:lstStyle/>
                    <a:p>
                      <a:pPr>
                        <a:spcAft>
                          <a:spcPts val="60"/>
                        </a:spcAft>
                      </a:pPr>
                      <a:r>
                        <a:rPr lang="ru-RU" sz="1200">
                          <a:effectLst/>
                          <a:latin typeface="Times New Roman" panose="02020603050405020304" pitchFamily="18" charset="0"/>
                          <a:cs typeface="Times New Roman" panose="02020603050405020304" pitchFamily="18" charset="0"/>
                        </a:rPr>
                        <a:t>4S01140101 </a:t>
                      </a:r>
                      <a:r>
                        <a:rPr lang="kk-KZ" sz="1200">
                          <a:effectLst/>
                          <a:latin typeface="Times New Roman" panose="02020603050405020304" pitchFamily="18" charset="0"/>
                          <a:cs typeface="Times New Roman" panose="02020603050405020304" pitchFamily="18" charset="0"/>
                        </a:rPr>
                        <a:t>«</a:t>
                      </a:r>
                      <a:r>
                        <a:rPr lang="ru-RU" sz="1200">
                          <a:effectLst/>
                          <a:latin typeface="Times New Roman" panose="02020603050405020304" pitchFamily="18" charset="0"/>
                          <a:cs typeface="Times New Roman" panose="02020603050405020304" pitchFamily="18" charset="0"/>
                        </a:rPr>
                        <a:t>Учитель начального образования</a:t>
                      </a:r>
                      <a:r>
                        <a:rPr lang="kk-KZ" sz="1200">
                          <a:effectLst/>
                          <a:latin typeface="Times New Roman" panose="02020603050405020304" pitchFamily="18" charset="0"/>
                          <a:cs typeface="Times New Roman" panose="02020603050405020304" pitchFamily="18" charset="0"/>
                        </a:rPr>
                        <a:t>»</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tc>
                <a:tc>
                  <a:txBody>
                    <a:bodyPr/>
                    <a:lstStyle/>
                    <a:p>
                      <a:pPr>
                        <a:spcAft>
                          <a:spcPts val="60"/>
                        </a:spcAft>
                      </a:pPr>
                      <a:r>
                        <a:rPr lang="kk-KZ" sz="1400" dirty="0" smtClean="0">
                          <a:effectLst/>
                          <a:latin typeface="Times New Roman" panose="02020603050405020304" pitchFamily="18" charset="0"/>
                          <a:cs typeface="Times New Roman" panose="02020603050405020304" pitchFamily="18" charset="0"/>
                        </a:rPr>
                        <a:t>125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spcAft>
                          <a:spcPts val="60"/>
                        </a:spcAft>
                      </a:pPr>
                      <a:r>
                        <a:rPr lang="kk-KZ"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marL="12700" algn="ctr">
                        <a:spcAft>
                          <a:spcPts val="100"/>
                        </a:spcAft>
                      </a:pPr>
                      <a:r>
                        <a:rPr lang="kk-KZ" sz="1400">
                          <a:effectLst/>
                          <a:latin typeface="Times New Roman" panose="02020603050405020304" pitchFamily="18" charset="0"/>
                          <a:cs typeface="Times New Roman" panose="02020603050405020304" pitchFamily="18" charset="0"/>
                        </a:rPr>
                        <a:t>25</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marL="12700" algn="ctr">
                        <a:spcAft>
                          <a:spcPts val="100"/>
                        </a:spcAft>
                      </a:pP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2342539273"/>
                  </a:ext>
                </a:extLst>
              </a:tr>
              <a:tr h="494618">
                <a:tc vMerge="1">
                  <a:txBody>
                    <a:bodyPr/>
                    <a:lstStyle/>
                    <a:p>
                      <a:endParaRPr lang="ru-RU"/>
                    </a:p>
                  </a:txBody>
                  <a:tcPr/>
                </a:tc>
                <a:tc>
                  <a:txBody>
                    <a:bodyPr/>
                    <a:lstStyle/>
                    <a:p>
                      <a:pPr>
                        <a:spcAft>
                          <a:spcPts val="60"/>
                        </a:spcAft>
                      </a:pPr>
                      <a:r>
                        <a:rPr lang="kk-KZ" sz="1200" dirty="0">
                          <a:effectLst/>
                          <a:latin typeface="Times New Roman" panose="02020603050405020304" pitchFamily="18" charset="0"/>
                          <a:cs typeface="Times New Roman" panose="02020603050405020304" pitchFamily="18" charset="0"/>
                        </a:rPr>
                        <a:t>011</a:t>
                      </a:r>
                      <a:r>
                        <a:rPr lang="ru-RU" sz="1200" dirty="0">
                          <a:effectLst/>
                          <a:latin typeface="Times New Roman" panose="02020603050405020304" pitchFamily="18" charset="0"/>
                          <a:cs typeface="Times New Roman" panose="02020603050405020304" pitchFamily="18" charset="0"/>
                        </a:rPr>
                        <a:t>4</a:t>
                      </a:r>
                      <a:r>
                        <a:rPr lang="kk-KZ" sz="1200" dirty="0">
                          <a:effectLst/>
                          <a:latin typeface="Times New Roman" panose="02020603050405020304" pitchFamily="18" charset="0"/>
                          <a:cs typeface="Times New Roman" panose="02020603050405020304" pitchFamily="18" charset="0"/>
                        </a:rPr>
                        <a:t>0</a:t>
                      </a:r>
                      <a:r>
                        <a:rPr lang="ru-RU" sz="1200" dirty="0">
                          <a:effectLst/>
                          <a:latin typeface="Times New Roman" panose="02020603050405020304" pitchFamily="18" charset="0"/>
                          <a:cs typeface="Times New Roman" panose="02020603050405020304" pitchFamily="18" charset="0"/>
                        </a:rPr>
                        <a:t>6</a:t>
                      </a:r>
                      <a:r>
                        <a:rPr lang="kk-KZ" sz="1200" dirty="0">
                          <a:effectLst/>
                          <a:latin typeface="Times New Roman" panose="02020603050405020304" pitchFamily="18" charset="0"/>
                          <a:cs typeface="Times New Roman" panose="02020603050405020304" pitchFamily="18" charset="0"/>
                        </a:rPr>
                        <a:t>00 </a:t>
                      </a:r>
                      <a:r>
                        <a:rPr lang="uk-UA" sz="1200" dirty="0">
                          <a:effectLst/>
                          <a:latin typeface="Times New Roman" panose="02020603050405020304" pitchFamily="18" charset="0"/>
                          <a:cs typeface="Times New Roman" panose="02020603050405020304" pitchFamily="18" charset="0"/>
                        </a:rPr>
                        <a:t>«</a:t>
                      </a:r>
                      <a:r>
                        <a:rPr lang="uk-UA" sz="1200" dirty="0" err="1">
                          <a:effectLst/>
                          <a:latin typeface="Times New Roman" panose="02020603050405020304" pitchFamily="18" charset="0"/>
                          <a:cs typeface="Times New Roman" panose="02020603050405020304" pitchFamily="18" charset="0"/>
                        </a:rPr>
                        <a:t>Негізгі</a:t>
                      </a:r>
                      <a:r>
                        <a:rPr lang="uk-UA" sz="1200" dirty="0">
                          <a:effectLst/>
                          <a:latin typeface="Times New Roman" panose="02020603050405020304" pitchFamily="18" charset="0"/>
                          <a:cs typeface="Times New Roman" panose="02020603050405020304" pitchFamily="18" charset="0"/>
                        </a:rPr>
                        <a:t> орта білім </a:t>
                      </a:r>
                      <a:r>
                        <a:rPr lang="uk-UA" sz="1200" dirty="0" err="1">
                          <a:effectLst/>
                          <a:latin typeface="Times New Roman" panose="02020603050405020304" pitchFamily="18" charset="0"/>
                          <a:cs typeface="Times New Roman" panose="02020603050405020304" pitchFamily="18" charset="0"/>
                        </a:rPr>
                        <a:t>берудегі</a:t>
                      </a:r>
                      <a:r>
                        <a:rPr lang="uk-UA" sz="1200" dirty="0">
                          <a:effectLst/>
                          <a:latin typeface="Times New Roman" panose="02020603050405020304" pitchFamily="18" charset="0"/>
                          <a:cs typeface="Times New Roman" panose="02020603050405020304" pitchFamily="18" charset="0"/>
                        </a:rPr>
                        <a:t> тіл </a:t>
                      </a:r>
                      <a:r>
                        <a:rPr lang="uk-UA" sz="1200" dirty="0" err="1">
                          <a:effectLst/>
                          <a:latin typeface="Times New Roman" panose="02020603050405020304" pitchFamily="18" charset="0"/>
                          <a:cs typeface="Times New Roman" panose="02020603050405020304" pitchFamily="18" charset="0"/>
                        </a:rPr>
                        <a:t>мен</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әдебиетті</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оқытудың</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педагогикасы</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мен</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әдістемесі</a:t>
                      </a:r>
                      <a:r>
                        <a:rPr lang="uk-UA"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gridSpan="2">
                  <a:txBody>
                    <a:bodyPr/>
                    <a:lstStyle/>
                    <a:p>
                      <a:pPr>
                        <a:spcAft>
                          <a:spcPts val="60"/>
                        </a:spcAft>
                      </a:pPr>
                      <a:r>
                        <a:rPr lang="ru-RU" sz="1200" dirty="0">
                          <a:effectLst/>
                          <a:latin typeface="Times New Roman" panose="02020603050405020304" pitchFamily="18" charset="0"/>
                          <a:cs typeface="Times New Roman" panose="02020603050405020304" pitchFamily="18" charset="0"/>
                        </a:rPr>
                        <a:t>4S01</a:t>
                      </a:r>
                      <a:r>
                        <a:rPr lang="kk-KZ" sz="1200" dirty="0">
                          <a:effectLst/>
                          <a:latin typeface="Times New Roman" panose="02020603050405020304" pitchFamily="18" charset="0"/>
                          <a:cs typeface="Times New Roman" panose="02020603050405020304" pitchFamily="18" charset="0"/>
                        </a:rPr>
                        <a:t>1</a:t>
                      </a:r>
                      <a:r>
                        <a:rPr lang="ru-RU" sz="1200" dirty="0">
                          <a:effectLst/>
                          <a:latin typeface="Times New Roman" panose="02020603050405020304" pitchFamily="18" charset="0"/>
                          <a:cs typeface="Times New Roman" panose="02020603050405020304" pitchFamily="18" charset="0"/>
                        </a:rPr>
                        <a:t>4</a:t>
                      </a:r>
                      <a:r>
                        <a:rPr lang="kk-KZ" sz="1200" dirty="0">
                          <a:effectLst/>
                          <a:latin typeface="Times New Roman" panose="02020603050405020304" pitchFamily="18" charset="0"/>
                          <a:cs typeface="Times New Roman" panose="02020603050405020304" pitchFamily="18" charset="0"/>
                        </a:rPr>
                        <a:t>0</a:t>
                      </a:r>
                      <a:r>
                        <a:rPr lang="ru-RU" sz="1200" dirty="0">
                          <a:effectLst/>
                          <a:latin typeface="Times New Roman" panose="02020603050405020304" pitchFamily="18" charset="0"/>
                          <a:cs typeface="Times New Roman" panose="02020603050405020304" pitchFamily="18" charset="0"/>
                        </a:rPr>
                        <a:t>6</a:t>
                      </a:r>
                      <a:r>
                        <a:rPr lang="kk-KZ" sz="1200" dirty="0">
                          <a:effectLst/>
                          <a:latin typeface="Times New Roman" panose="02020603050405020304" pitchFamily="18" charset="0"/>
                          <a:cs typeface="Times New Roman" panose="02020603050405020304" pitchFamily="18" charset="0"/>
                        </a:rPr>
                        <a:t>02</a:t>
                      </a:r>
                      <a:endParaRPr lang="ru-RU" sz="1200" dirty="0">
                        <a:effectLst/>
                        <a:latin typeface="Times New Roman" panose="02020603050405020304" pitchFamily="18" charset="0"/>
                        <a:cs typeface="Times New Roman" panose="02020603050405020304" pitchFamily="18" charset="0"/>
                      </a:endParaRPr>
                    </a:p>
                    <a:p>
                      <a:r>
                        <a:rPr lang="kk-KZ" sz="1200" dirty="0">
                          <a:effectLst/>
                          <a:latin typeface="Times New Roman" panose="02020603050405020304" pitchFamily="18" charset="0"/>
                          <a:cs typeface="Times New Roman" panose="02020603050405020304" pitchFamily="18" charset="0"/>
                        </a:rPr>
                        <a:t>«</a:t>
                      </a:r>
                      <a:r>
                        <a:rPr lang="ru-RU" sz="1200" dirty="0" err="1">
                          <a:effectLst/>
                          <a:latin typeface="Times New Roman" panose="02020603050405020304" pitchFamily="18" charset="0"/>
                          <a:cs typeface="Times New Roman" panose="02020603050405020304" pitchFamily="18" charset="0"/>
                        </a:rPr>
                        <a:t>Орыс</a:t>
                      </a:r>
                      <a:r>
                        <a:rPr lang="ru-RU" sz="1200" dirty="0">
                          <a:effectLst/>
                          <a:latin typeface="Times New Roman" panose="02020603050405020304" pitchFamily="18" charset="0"/>
                          <a:cs typeface="Times New Roman" panose="02020603050405020304" pitchFamily="18" charset="0"/>
                        </a:rPr>
                        <a:t> </a:t>
                      </a:r>
                      <a:r>
                        <a:rPr lang="ru-RU" sz="1200" dirty="0" err="1">
                          <a:effectLst/>
                          <a:latin typeface="Times New Roman" panose="02020603050405020304" pitchFamily="18" charset="0"/>
                          <a:cs typeface="Times New Roman" panose="02020603050405020304" pitchFamily="18" charset="0"/>
                        </a:rPr>
                        <a:t>тілі</a:t>
                      </a:r>
                      <a:r>
                        <a:rPr lang="ru-RU" sz="1200" dirty="0">
                          <a:effectLst/>
                          <a:latin typeface="Times New Roman" panose="02020603050405020304" pitchFamily="18" charset="0"/>
                          <a:cs typeface="Times New Roman" panose="02020603050405020304" pitchFamily="18" charset="0"/>
                        </a:rPr>
                        <a:t> мен </a:t>
                      </a:r>
                      <a:r>
                        <a:rPr lang="ru-RU" sz="1200" dirty="0" err="1">
                          <a:effectLst/>
                          <a:latin typeface="Times New Roman" panose="02020603050405020304" pitchFamily="18" charset="0"/>
                          <a:cs typeface="Times New Roman" panose="02020603050405020304" pitchFamily="18" charset="0"/>
                        </a:rPr>
                        <a:t>әдебиеті</a:t>
                      </a:r>
                      <a:r>
                        <a:rPr lang="ru-RU" sz="1200" dirty="0">
                          <a:effectLst/>
                          <a:latin typeface="Times New Roman" panose="02020603050405020304" pitchFamily="18" charset="0"/>
                          <a:cs typeface="Times New Roman" panose="02020603050405020304" pitchFamily="18" charset="0"/>
                        </a:rPr>
                        <a:t> </a:t>
                      </a:r>
                      <a:r>
                        <a:rPr lang="ru-RU" sz="1200" dirty="0" err="1">
                          <a:effectLst/>
                          <a:latin typeface="Times New Roman" panose="02020603050405020304" pitchFamily="18" charset="0"/>
                          <a:cs typeface="Times New Roman" panose="02020603050405020304" pitchFamily="18" charset="0"/>
                        </a:rPr>
                        <a:t>мұғалімі</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hMerge="1">
                  <a:txBody>
                    <a:bodyPr/>
                    <a:lstStyle/>
                    <a:p>
                      <a:pPr>
                        <a:spcAft>
                          <a:spcPts val="60"/>
                        </a:spcAft>
                      </a:pPr>
                      <a:r>
                        <a:rPr lang="ru-RU" sz="1200">
                          <a:effectLst/>
                          <a:latin typeface="Times New Roman" panose="02020603050405020304" pitchFamily="18" charset="0"/>
                          <a:cs typeface="Times New Roman" panose="02020603050405020304" pitchFamily="18" charset="0"/>
                        </a:rPr>
                        <a:t>4S01</a:t>
                      </a:r>
                      <a:r>
                        <a:rPr lang="kk-KZ" sz="1200">
                          <a:effectLst/>
                          <a:latin typeface="Times New Roman" panose="02020603050405020304" pitchFamily="18" charset="0"/>
                          <a:cs typeface="Times New Roman" panose="02020603050405020304" pitchFamily="18" charset="0"/>
                        </a:rPr>
                        <a:t>1</a:t>
                      </a:r>
                      <a:r>
                        <a:rPr lang="ru-RU" sz="1200">
                          <a:effectLst/>
                          <a:latin typeface="Times New Roman" panose="02020603050405020304" pitchFamily="18" charset="0"/>
                          <a:cs typeface="Times New Roman" panose="02020603050405020304" pitchFamily="18" charset="0"/>
                        </a:rPr>
                        <a:t>4</a:t>
                      </a:r>
                      <a:r>
                        <a:rPr lang="kk-KZ" sz="1200">
                          <a:effectLst/>
                          <a:latin typeface="Times New Roman" panose="02020603050405020304" pitchFamily="18" charset="0"/>
                          <a:cs typeface="Times New Roman" panose="02020603050405020304" pitchFamily="18" charset="0"/>
                        </a:rPr>
                        <a:t>0</a:t>
                      </a:r>
                      <a:r>
                        <a:rPr lang="ru-RU" sz="1200">
                          <a:effectLst/>
                          <a:latin typeface="Times New Roman" panose="02020603050405020304" pitchFamily="18" charset="0"/>
                          <a:cs typeface="Times New Roman" panose="02020603050405020304" pitchFamily="18" charset="0"/>
                        </a:rPr>
                        <a:t>6</a:t>
                      </a:r>
                      <a:r>
                        <a:rPr lang="kk-KZ" sz="1200">
                          <a:effectLst/>
                          <a:latin typeface="Times New Roman" panose="02020603050405020304" pitchFamily="18" charset="0"/>
                          <a:cs typeface="Times New Roman" panose="02020603050405020304" pitchFamily="18" charset="0"/>
                        </a:rPr>
                        <a:t>02</a:t>
                      </a:r>
                      <a:endParaRPr lang="ru-RU" sz="1200">
                        <a:effectLst/>
                        <a:latin typeface="Times New Roman" panose="02020603050405020304" pitchFamily="18" charset="0"/>
                        <a:cs typeface="Times New Roman" panose="02020603050405020304" pitchFamily="18" charset="0"/>
                      </a:endParaRPr>
                    </a:p>
                    <a:p>
                      <a:r>
                        <a:rPr lang="kk-KZ" sz="1200">
                          <a:effectLst/>
                          <a:latin typeface="Times New Roman" panose="02020603050405020304" pitchFamily="18" charset="0"/>
                          <a:cs typeface="Times New Roman" panose="02020603050405020304" pitchFamily="18" charset="0"/>
                        </a:rPr>
                        <a:t>«</a:t>
                      </a:r>
                      <a:r>
                        <a:rPr lang="ru-RU" sz="1200">
                          <a:effectLst/>
                          <a:latin typeface="Times New Roman" panose="02020603050405020304" pitchFamily="18" charset="0"/>
                          <a:cs typeface="Times New Roman" panose="02020603050405020304" pitchFamily="18" charset="0"/>
                        </a:rPr>
                        <a:t>Учитель русского</a:t>
                      </a:r>
                      <a:r>
                        <a:rPr lang="kk-KZ" sz="1200">
                          <a:effectLst/>
                          <a:latin typeface="Times New Roman" panose="02020603050405020304" pitchFamily="18" charset="0"/>
                          <a:cs typeface="Times New Roman" panose="02020603050405020304" pitchFamily="18" charset="0"/>
                        </a:rPr>
                        <a:t>  </a:t>
                      </a:r>
                      <a:r>
                        <a:rPr lang="ru-RU" sz="1200">
                          <a:effectLst/>
                          <a:latin typeface="Times New Roman" panose="02020603050405020304" pitchFamily="18" charset="0"/>
                          <a:cs typeface="Times New Roman" panose="02020603050405020304" pitchFamily="18" charset="0"/>
                        </a:rPr>
                        <a:t>языка и литературы</a:t>
                      </a:r>
                      <a:r>
                        <a:rPr lang="kk-KZ" sz="1200">
                          <a:effectLst/>
                          <a:latin typeface="Times New Roman" panose="02020603050405020304" pitchFamily="18" charset="0"/>
                          <a:cs typeface="Times New Roman" panose="02020603050405020304" pitchFamily="18" charset="0"/>
                        </a:rPr>
                        <a:t>»</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tc>
                <a:tc>
                  <a:txBody>
                    <a:bodyPr/>
                    <a:lstStyle/>
                    <a:p>
                      <a:r>
                        <a:rPr lang="kk-KZ" sz="1400" dirty="0">
                          <a:effectLst/>
                          <a:latin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a:effectLst/>
                          <a:latin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a:effectLst/>
                          <a:latin typeface="Times New Roman" panose="02020603050405020304" pitchFamily="18" charset="0"/>
                          <a:cs typeface="Times New Roman" panose="02020603050405020304" pitchFamily="18" charset="0"/>
                        </a:rPr>
                        <a:t>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45225184"/>
                  </a:ext>
                </a:extLst>
              </a:tr>
              <a:tr h="451979">
                <a:tc vMerge="1">
                  <a:txBody>
                    <a:bodyPr/>
                    <a:lstStyle/>
                    <a:p>
                      <a:endParaRPr lang="ru-RU"/>
                    </a:p>
                  </a:txBody>
                  <a:tcPr/>
                </a:tc>
                <a:tc>
                  <a:txBody>
                    <a:bodyPr/>
                    <a:lstStyle/>
                    <a:p>
                      <a:pPr>
                        <a:spcAft>
                          <a:spcPts val="60"/>
                        </a:spcAft>
                      </a:pPr>
                      <a:r>
                        <a:rPr lang="kk-KZ" sz="1200" dirty="0">
                          <a:effectLst/>
                          <a:latin typeface="Times New Roman" panose="02020603050405020304" pitchFamily="18" charset="0"/>
                          <a:cs typeface="Times New Roman" panose="02020603050405020304" pitchFamily="18" charset="0"/>
                        </a:rPr>
                        <a:t>011</a:t>
                      </a:r>
                      <a:r>
                        <a:rPr lang="ru-RU" sz="1200" dirty="0">
                          <a:effectLst/>
                          <a:latin typeface="Times New Roman" panose="02020603050405020304" pitchFamily="18" charset="0"/>
                          <a:cs typeface="Times New Roman" panose="02020603050405020304" pitchFamily="18" charset="0"/>
                        </a:rPr>
                        <a:t>4</a:t>
                      </a:r>
                      <a:r>
                        <a:rPr lang="kk-KZ" sz="1200" dirty="0">
                          <a:effectLst/>
                          <a:latin typeface="Times New Roman" panose="02020603050405020304" pitchFamily="18" charset="0"/>
                          <a:cs typeface="Times New Roman" panose="02020603050405020304" pitchFamily="18" charset="0"/>
                        </a:rPr>
                        <a:t>0</a:t>
                      </a:r>
                      <a:r>
                        <a:rPr lang="ru-RU" sz="1200" dirty="0">
                          <a:effectLst/>
                          <a:latin typeface="Times New Roman" panose="02020603050405020304" pitchFamily="18" charset="0"/>
                          <a:cs typeface="Times New Roman" panose="02020603050405020304" pitchFamily="18" charset="0"/>
                        </a:rPr>
                        <a:t>6</a:t>
                      </a:r>
                      <a:r>
                        <a:rPr lang="kk-KZ" sz="1200" dirty="0">
                          <a:effectLst/>
                          <a:latin typeface="Times New Roman" panose="02020603050405020304" pitchFamily="18" charset="0"/>
                          <a:cs typeface="Times New Roman" panose="02020603050405020304" pitchFamily="18" charset="0"/>
                        </a:rPr>
                        <a:t>00</a:t>
                      </a:r>
                      <a:r>
                        <a:rPr lang="ru-RU" sz="1200" dirty="0">
                          <a:effectLst/>
                          <a:latin typeface="Times New Roman" panose="02020603050405020304" pitchFamily="18" charset="0"/>
                          <a:cs typeface="Times New Roman" panose="02020603050405020304" pitchFamily="18" charset="0"/>
                        </a:rPr>
                        <a:t> </a:t>
                      </a:r>
                      <a:r>
                        <a:rPr lang="uk-UA" sz="1200" dirty="0">
                          <a:effectLst/>
                          <a:latin typeface="Times New Roman" panose="02020603050405020304" pitchFamily="18" charset="0"/>
                          <a:cs typeface="Times New Roman" panose="02020603050405020304" pitchFamily="18" charset="0"/>
                        </a:rPr>
                        <a:t>«</a:t>
                      </a:r>
                      <a:r>
                        <a:rPr lang="uk-UA" sz="1200" dirty="0" err="1">
                          <a:effectLst/>
                          <a:latin typeface="Times New Roman" panose="02020603050405020304" pitchFamily="18" charset="0"/>
                          <a:cs typeface="Times New Roman" panose="02020603050405020304" pitchFamily="18" charset="0"/>
                        </a:rPr>
                        <a:t>Негізгі</a:t>
                      </a:r>
                      <a:r>
                        <a:rPr lang="uk-UA" sz="1200" dirty="0">
                          <a:effectLst/>
                          <a:latin typeface="Times New Roman" panose="02020603050405020304" pitchFamily="18" charset="0"/>
                          <a:cs typeface="Times New Roman" panose="02020603050405020304" pitchFamily="18" charset="0"/>
                        </a:rPr>
                        <a:t> орта білім </a:t>
                      </a:r>
                      <a:r>
                        <a:rPr lang="uk-UA" sz="1200" dirty="0" err="1">
                          <a:effectLst/>
                          <a:latin typeface="Times New Roman" panose="02020603050405020304" pitchFamily="18" charset="0"/>
                          <a:cs typeface="Times New Roman" panose="02020603050405020304" pitchFamily="18" charset="0"/>
                        </a:rPr>
                        <a:t>берудегі</a:t>
                      </a:r>
                      <a:r>
                        <a:rPr lang="uk-UA" sz="1200" dirty="0">
                          <a:effectLst/>
                          <a:latin typeface="Times New Roman" panose="02020603050405020304" pitchFamily="18" charset="0"/>
                          <a:cs typeface="Times New Roman" panose="02020603050405020304" pitchFamily="18" charset="0"/>
                        </a:rPr>
                        <a:t> тіл </a:t>
                      </a:r>
                      <a:r>
                        <a:rPr lang="uk-UA" sz="1200" dirty="0" err="1">
                          <a:effectLst/>
                          <a:latin typeface="Times New Roman" panose="02020603050405020304" pitchFamily="18" charset="0"/>
                          <a:cs typeface="Times New Roman" panose="02020603050405020304" pitchFamily="18" charset="0"/>
                        </a:rPr>
                        <a:t>мен</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әдебиетті</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оқытудың</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педагогикасы</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мен</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әдістемесі</a:t>
                      </a:r>
                      <a:r>
                        <a:rPr lang="uk-UA"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gridSpan="2">
                  <a:txBody>
                    <a:bodyPr/>
                    <a:lstStyle/>
                    <a:p>
                      <a:pPr>
                        <a:spcAft>
                          <a:spcPts val="60"/>
                        </a:spcAft>
                      </a:pPr>
                      <a:r>
                        <a:rPr lang="ru-RU" sz="1200" dirty="0">
                          <a:effectLst/>
                          <a:latin typeface="Times New Roman" panose="02020603050405020304" pitchFamily="18" charset="0"/>
                          <a:cs typeface="Times New Roman" panose="02020603050405020304" pitchFamily="18" charset="0"/>
                        </a:rPr>
                        <a:t>4S01</a:t>
                      </a:r>
                      <a:r>
                        <a:rPr lang="kk-KZ" sz="1200" dirty="0">
                          <a:effectLst/>
                          <a:latin typeface="Times New Roman" panose="02020603050405020304" pitchFamily="18" charset="0"/>
                          <a:cs typeface="Times New Roman" panose="02020603050405020304" pitchFamily="18" charset="0"/>
                        </a:rPr>
                        <a:t>1</a:t>
                      </a:r>
                      <a:r>
                        <a:rPr lang="ru-RU" sz="1200" dirty="0">
                          <a:effectLst/>
                          <a:latin typeface="Times New Roman" panose="02020603050405020304" pitchFamily="18" charset="0"/>
                          <a:cs typeface="Times New Roman" panose="02020603050405020304" pitchFamily="18" charset="0"/>
                        </a:rPr>
                        <a:t>4</a:t>
                      </a:r>
                      <a:r>
                        <a:rPr lang="kk-KZ" sz="1200" dirty="0">
                          <a:effectLst/>
                          <a:latin typeface="Times New Roman" panose="02020603050405020304" pitchFamily="18" charset="0"/>
                          <a:cs typeface="Times New Roman" panose="02020603050405020304" pitchFamily="18" charset="0"/>
                        </a:rPr>
                        <a:t>0</a:t>
                      </a:r>
                      <a:r>
                        <a:rPr lang="ru-RU" sz="1200" dirty="0">
                          <a:effectLst/>
                          <a:latin typeface="Times New Roman" panose="02020603050405020304" pitchFamily="18" charset="0"/>
                          <a:cs typeface="Times New Roman" panose="02020603050405020304" pitchFamily="18" charset="0"/>
                        </a:rPr>
                        <a:t>6</a:t>
                      </a:r>
                      <a:r>
                        <a:rPr lang="kk-KZ" sz="1200" dirty="0">
                          <a:effectLst/>
                          <a:latin typeface="Times New Roman" panose="02020603050405020304" pitchFamily="18" charset="0"/>
                          <a:cs typeface="Times New Roman" panose="02020603050405020304" pitchFamily="18" charset="0"/>
                        </a:rPr>
                        <a:t>05</a:t>
                      </a:r>
                      <a:endParaRPr lang="ru-RU" sz="1200" dirty="0">
                        <a:effectLst/>
                        <a:latin typeface="Times New Roman" panose="02020603050405020304" pitchFamily="18" charset="0"/>
                        <a:cs typeface="Times New Roman" panose="02020603050405020304" pitchFamily="18" charset="0"/>
                      </a:endParaRPr>
                    </a:p>
                    <a:p>
                      <a:r>
                        <a:rPr lang="kk-KZ" sz="1200" dirty="0">
                          <a:effectLst/>
                          <a:latin typeface="Times New Roman" panose="02020603050405020304" pitchFamily="18" charset="0"/>
                          <a:cs typeface="Times New Roman" panose="02020603050405020304" pitchFamily="18" charset="0"/>
                        </a:rPr>
                        <a:t>«</a:t>
                      </a:r>
                      <a:r>
                        <a:rPr lang="ru-RU" sz="1200" dirty="0" err="1">
                          <a:effectLst/>
                          <a:latin typeface="Times New Roman" panose="02020603050405020304" pitchFamily="18" charset="0"/>
                          <a:cs typeface="Times New Roman" panose="02020603050405020304" pitchFamily="18" charset="0"/>
                        </a:rPr>
                        <a:t>Шетел</a:t>
                      </a:r>
                      <a:r>
                        <a:rPr lang="ru-RU" sz="1200" dirty="0">
                          <a:effectLst/>
                          <a:latin typeface="Times New Roman" panose="02020603050405020304" pitchFamily="18" charset="0"/>
                          <a:cs typeface="Times New Roman" panose="02020603050405020304" pitchFamily="18" charset="0"/>
                        </a:rPr>
                        <a:t> </a:t>
                      </a:r>
                      <a:r>
                        <a:rPr lang="ru-RU" sz="1200" dirty="0" err="1">
                          <a:effectLst/>
                          <a:latin typeface="Times New Roman" panose="02020603050405020304" pitchFamily="18" charset="0"/>
                          <a:cs typeface="Times New Roman" panose="02020603050405020304" pitchFamily="18" charset="0"/>
                        </a:rPr>
                        <a:t>тілі</a:t>
                      </a:r>
                      <a:r>
                        <a:rPr lang="ru-RU" sz="1200" dirty="0">
                          <a:effectLst/>
                          <a:latin typeface="Times New Roman" panose="02020603050405020304" pitchFamily="18" charset="0"/>
                          <a:cs typeface="Times New Roman" panose="02020603050405020304" pitchFamily="18" charset="0"/>
                        </a:rPr>
                        <a:t> </a:t>
                      </a:r>
                      <a:r>
                        <a:rPr lang="ru-RU" sz="1200" dirty="0" err="1">
                          <a:effectLst/>
                          <a:latin typeface="Times New Roman" panose="02020603050405020304" pitchFamily="18" charset="0"/>
                          <a:cs typeface="Times New Roman" panose="02020603050405020304" pitchFamily="18" charset="0"/>
                        </a:rPr>
                        <a:t>мұғалімі</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hMerge="1">
                  <a:txBody>
                    <a:bodyPr/>
                    <a:lstStyle/>
                    <a:p>
                      <a:pPr>
                        <a:spcAft>
                          <a:spcPts val="60"/>
                        </a:spcAft>
                      </a:pPr>
                      <a:r>
                        <a:rPr lang="ru-RU" sz="1200">
                          <a:effectLst/>
                          <a:latin typeface="Times New Roman" panose="02020603050405020304" pitchFamily="18" charset="0"/>
                          <a:cs typeface="Times New Roman" panose="02020603050405020304" pitchFamily="18" charset="0"/>
                        </a:rPr>
                        <a:t>4S01</a:t>
                      </a:r>
                      <a:r>
                        <a:rPr lang="kk-KZ" sz="1200">
                          <a:effectLst/>
                          <a:latin typeface="Times New Roman" panose="02020603050405020304" pitchFamily="18" charset="0"/>
                          <a:cs typeface="Times New Roman" panose="02020603050405020304" pitchFamily="18" charset="0"/>
                        </a:rPr>
                        <a:t>1</a:t>
                      </a:r>
                      <a:r>
                        <a:rPr lang="ru-RU" sz="1200">
                          <a:effectLst/>
                          <a:latin typeface="Times New Roman" panose="02020603050405020304" pitchFamily="18" charset="0"/>
                          <a:cs typeface="Times New Roman" panose="02020603050405020304" pitchFamily="18" charset="0"/>
                        </a:rPr>
                        <a:t>4</a:t>
                      </a:r>
                      <a:r>
                        <a:rPr lang="kk-KZ" sz="1200">
                          <a:effectLst/>
                          <a:latin typeface="Times New Roman" panose="02020603050405020304" pitchFamily="18" charset="0"/>
                          <a:cs typeface="Times New Roman" panose="02020603050405020304" pitchFamily="18" charset="0"/>
                        </a:rPr>
                        <a:t>0</a:t>
                      </a:r>
                      <a:r>
                        <a:rPr lang="ru-RU" sz="1200">
                          <a:effectLst/>
                          <a:latin typeface="Times New Roman" panose="02020603050405020304" pitchFamily="18" charset="0"/>
                          <a:cs typeface="Times New Roman" panose="02020603050405020304" pitchFamily="18" charset="0"/>
                        </a:rPr>
                        <a:t>6</a:t>
                      </a:r>
                      <a:r>
                        <a:rPr lang="kk-KZ" sz="1200">
                          <a:effectLst/>
                          <a:latin typeface="Times New Roman" panose="02020603050405020304" pitchFamily="18" charset="0"/>
                          <a:cs typeface="Times New Roman" panose="02020603050405020304" pitchFamily="18" charset="0"/>
                        </a:rPr>
                        <a:t>05</a:t>
                      </a:r>
                      <a:endParaRPr lang="ru-RU" sz="1200">
                        <a:effectLst/>
                        <a:latin typeface="Times New Roman" panose="02020603050405020304" pitchFamily="18" charset="0"/>
                        <a:cs typeface="Times New Roman" panose="02020603050405020304" pitchFamily="18" charset="0"/>
                      </a:endParaRPr>
                    </a:p>
                    <a:p>
                      <a:r>
                        <a:rPr lang="kk-KZ" sz="1200">
                          <a:effectLst/>
                          <a:latin typeface="Times New Roman" panose="02020603050405020304" pitchFamily="18" charset="0"/>
                          <a:cs typeface="Times New Roman" panose="02020603050405020304" pitchFamily="18" charset="0"/>
                        </a:rPr>
                        <a:t>«</a:t>
                      </a:r>
                      <a:r>
                        <a:rPr lang="ru-RU" sz="1200">
                          <a:effectLst/>
                          <a:latin typeface="Times New Roman" panose="02020603050405020304" pitchFamily="18" charset="0"/>
                          <a:cs typeface="Times New Roman" panose="02020603050405020304" pitchFamily="18" charset="0"/>
                        </a:rPr>
                        <a:t>Учитель</a:t>
                      </a:r>
                      <a:r>
                        <a:rPr lang="kk-KZ" sz="1200">
                          <a:effectLst/>
                          <a:latin typeface="Times New Roman" panose="02020603050405020304" pitchFamily="18" charset="0"/>
                          <a:cs typeface="Times New Roman" panose="02020603050405020304" pitchFamily="18" charset="0"/>
                        </a:rPr>
                        <a:t> иностранного</a:t>
                      </a:r>
                      <a:r>
                        <a:rPr lang="ru-RU" sz="1200">
                          <a:effectLst/>
                          <a:latin typeface="Times New Roman" panose="02020603050405020304" pitchFamily="18" charset="0"/>
                          <a:cs typeface="Times New Roman" panose="02020603050405020304" pitchFamily="18" charset="0"/>
                        </a:rPr>
                        <a:t> языка</a:t>
                      </a:r>
                      <a:r>
                        <a:rPr lang="kk-KZ" sz="1200">
                          <a:effectLst/>
                          <a:latin typeface="Times New Roman" panose="02020603050405020304" pitchFamily="18" charset="0"/>
                          <a:cs typeface="Times New Roman" panose="02020603050405020304" pitchFamily="18" charset="0"/>
                        </a:rPr>
                        <a:t>»</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tc>
                <a:tc>
                  <a:txBody>
                    <a:bodyPr/>
                    <a:lstStyle/>
                    <a:p>
                      <a:r>
                        <a:rPr lang="kk-KZ"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a:effectLst/>
                          <a:latin typeface="Times New Roman" panose="02020603050405020304" pitchFamily="18" charset="0"/>
                          <a:cs typeface="Times New Roman" panose="02020603050405020304" pitchFamily="18" charset="0"/>
                        </a:rPr>
                        <a:t>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2313170884"/>
                  </a:ext>
                </a:extLst>
              </a:tr>
              <a:tr h="460506">
                <a:tc vMerge="1">
                  <a:txBody>
                    <a:bodyPr/>
                    <a:lstStyle/>
                    <a:p>
                      <a:endParaRPr lang="ru-RU"/>
                    </a:p>
                  </a:txBody>
                  <a:tcPr/>
                </a:tc>
                <a:tc>
                  <a:txBody>
                    <a:bodyPr/>
                    <a:lstStyle/>
                    <a:p>
                      <a:pPr>
                        <a:spcAft>
                          <a:spcPts val="60"/>
                        </a:spcAft>
                      </a:pPr>
                      <a:r>
                        <a:rPr lang="kk-KZ" sz="1200">
                          <a:effectLst/>
                          <a:latin typeface="Times New Roman" panose="02020603050405020304" pitchFamily="18" charset="0"/>
                          <a:cs typeface="Times New Roman" panose="02020603050405020304" pitchFamily="18" charset="0"/>
                        </a:rPr>
                        <a:t>011</a:t>
                      </a:r>
                      <a:r>
                        <a:rPr lang="ru-RU" sz="1200">
                          <a:effectLst/>
                          <a:latin typeface="Times New Roman" panose="02020603050405020304" pitchFamily="18" charset="0"/>
                          <a:cs typeface="Times New Roman" panose="02020603050405020304" pitchFamily="18" charset="0"/>
                        </a:rPr>
                        <a:t>407</a:t>
                      </a:r>
                      <a:r>
                        <a:rPr lang="kk-KZ" sz="1200">
                          <a:effectLst/>
                          <a:latin typeface="Times New Roman" panose="02020603050405020304" pitchFamily="18" charset="0"/>
                          <a:cs typeface="Times New Roman" panose="02020603050405020304" pitchFamily="18" charset="0"/>
                        </a:rPr>
                        <a:t>00</a:t>
                      </a:r>
                      <a:endParaRPr lang="ru-RU" sz="1200">
                        <a:effectLst/>
                        <a:latin typeface="Times New Roman" panose="02020603050405020304" pitchFamily="18" charset="0"/>
                        <a:cs typeface="Times New Roman" panose="02020603050405020304" pitchFamily="18" charset="0"/>
                      </a:endParaRPr>
                    </a:p>
                    <a:p>
                      <a:pPr>
                        <a:spcAft>
                          <a:spcPts val="60"/>
                        </a:spcAft>
                      </a:pPr>
                      <a:r>
                        <a:rPr lang="kk-KZ" sz="1200">
                          <a:effectLst/>
                          <a:latin typeface="Times New Roman" panose="02020603050405020304" pitchFamily="18" charset="0"/>
                          <a:cs typeface="Times New Roman" panose="02020603050405020304" pitchFamily="18" charset="0"/>
                        </a:rPr>
                        <a:t>«Информатика»</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gridSpan="2">
                  <a:txBody>
                    <a:bodyPr/>
                    <a:lstStyle/>
                    <a:p>
                      <a:pPr>
                        <a:spcAft>
                          <a:spcPts val="60"/>
                        </a:spcAft>
                      </a:pPr>
                      <a:r>
                        <a:rPr lang="ru-RU" sz="1200" dirty="0">
                          <a:effectLst/>
                          <a:latin typeface="Times New Roman" panose="02020603050405020304" pitchFamily="18" charset="0"/>
                          <a:cs typeface="Times New Roman" panose="02020603050405020304" pitchFamily="18" charset="0"/>
                        </a:rPr>
                        <a:t>4S01140701 </a:t>
                      </a:r>
                      <a:r>
                        <a:rPr lang="kk-KZ" sz="1200" dirty="0">
                          <a:effectLst/>
                          <a:latin typeface="Times New Roman" panose="02020603050405020304" pitchFamily="18" charset="0"/>
                          <a:cs typeface="Times New Roman" panose="02020603050405020304" pitchFamily="18" charset="0"/>
                        </a:rPr>
                        <a:t>«</a:t>
                      </a:r>
                      <a:r>
                        <a:rPr lang="kk-KZ" sz="1200" kern="1200" dirty="0">
                          <a:solidFill>
                            <a:schemeClr val="dk1"/>
                          </a:solidFill>
                          <a:effectLst/>
                          <a:latin typeface="Times New Roman" panose="02020603050405020304" pitchFamily="18" charset="0"/>
                          <a:ea typeface="+mn-ea"/>
                          <a:cs typeface="Times New Roman" panose="02020603050405020304" pitchFamily="18" charset="0"/>
                        </a:rPr>
                        <a:t>Бастауыш және негізгі орта білім берудің информатика мұғалімі</a:t>
                      </a: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hMerge="1">
                  <a:txBody>
                    <a:bodyPr/>
                    <a:lstStyle/>
                    <a:p>
                      <a:pPr>
                        <a:spcAft>
                          <a:spcPts val="60"/>
                        </a:spcAft>
                      </a:pPr>
                      <a:r>
                        <a:rPr lang="ru-RU" sz="1200">
                          <a:effectLst/>
                          <a:latin typeface="Times New Roman" panose="02020603050405020304" pitchFamily="18" charset="0"/>
                          <a:cs typeface="Times New Roman" panose="02020603050405020304" pitchFamily="18" charset="0"/>
                        </a:rPr>
                        <a:t>4S01140701 </a:t>
                      </a:r>
                      <a:r>
                        <a:rPr lang="kk-KZ" sz="1200">
                          <a:effectLst/>
                          <a:latin typeface="Times New Roman" panose="02020603050405020304" pitchFamily="18" charset="0"/>
                          <a:cs typeface="Times New Roman" panose="02020603050405020304" pitchFamily="18" charset="0"/>
                        </a:rPr>
                        <a:t>«</a:t>
                      </a:r>
                      <a:r>
                        <a:rPr lang="ru-RU" sz="1200">
                          <a:effectLst/>
                          <a:latin typeface="Times New Roman" panose="02020603050405020304" pitchFamily="18" charset="0"/>
                          <a:cs typeface="Times New Roman" panose="02020603050405020304" pitchFamily="18" charset="0"/>
                        </a:rPr>
                        <a:t>Учитель информатики начального и основного среднего образования</a:t>
                      </a:r>
                      <a:r>
                        <a:rPr lang="kk-KZ" sz="1200">
                          <a:effectLst/>
                          <a:latin typeface="Times New Roman" panose="02020603050405020304" pitchFamily="18" charset="0"/>
                          <a:cs typeface="Times New Roman" panose="02020603050405020304" pitchFamily="18" charset="0"/>
                        </a:rPr>
                        <a:t>»</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tc>
                <a:tc>
                  <a:txBody>
                    <a:bodyPr/>
                    <a:lstStyle/>
                    <a:p>
                      <a:pPr>
                        <a:spcAft>
                          <a:spcPts val="60"/>
                        </a:spcAft>
                      </a:pPr>
                      <a:r>
                        <a:rPr lang="kk-KZ" sz="1400" dirty="0">
                          <a:effectLst/>
                          <a:latin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spcAft>
                          <a:spcPts val="60"/>
                        </a:spcAft>
                      </a:pPr>
                      <a:r>
                        <a:rPr lang="kk-KZ" sz="1400" dirty="0">
                          <a:effectLst/>
                          <a:latin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3280424214"/>
                  </a:ext>
                </a:extLst>
              </a:tr>
              <a:tr h="272871">
                <a:tc vMerge="1">
                  <a:txBody>
                    <a:bodyPr/>
                    <a:lstStyle/>
                    <a:p>
                      <a:endParaRPr lang="ru-RU"/>
                    </a:p>
                  </a:txBody>
                  <a:tcPr/>
                </a:tc>
                <a:tc>
                  <a:txBody>
                    <a:bodyPr/>
                    <a:lstStyle/>
                    <a:p>
                      <a:r>
                        <a:rPr lang="ru-RU"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gridSpan="2">
                  <a:txBody>
                    <a:bodyPr/>
                    <a:lstStyle/>
                    <a:p>
                      <a:r>
                        <a:rPr lang="kk-KZ" sz="1200" b="1" dirty="0">
                          <a:effectLst/>
                          <a:latin typeface="Times New Roman" panose="02020603050405020304" pitchFamily="18" charset="0"/>
                          <a:ea typeface="Times New Roman" panose="02020603050405020304" pitchFamily="18" charset="0"/>
                          <a:cs typeface="Times New Roman" panose="02020603050405020304" pitchFamily="18" charset="0"/>
                        </a:rPr>
                        <a:t>БАРЛЫҒЫ</a:t>
                      </a:r>
                      <a:endPar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hMerge="1">
                  <a:txBody>
                    <a:bodyPr/>
                    <a:lstStyle/>
                    <a:p>
                      <a:r>
                        <a:rPr lang="kk-KZ" sz="1200" dirty="0">
                          <a:effectLst/>
                          <a:latin typeface="Times New Roman" panose="02020603050405020304" pitchFamily="18" charset="0"/>
                          <a:cs typeface="Times New Roman" panose="02020603050405020304" pitchFamily="18" charset="0"/>
                        </a:rPr>
                        <a:t>всего</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tc>
                <a:tc>
                  <a:txBody>
                    <a:bodyPr/>
                    <a:lstStyle/>
                    <a:p>
                      <a:r>
                        <a:rPr lang="kk-KZ" sz="1400" b="1" dirty="0" smtClean="0">
                          <a:effectLst/>
                          <a:latin typeface="Times New Roman" panose="02020603050405020304" pitchFamily="18" charset="0"/>
                          <a:ea typeface="Times New Roman" panose="02020603050405020304" pitchFamily="18" charset="0"/>
                          <a:cs typeface="Times New Roman" panose="02020603050405020304" pitchFamily="18" charset="0"/>
                        </a:rPr>
                        <a:t>325</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b="1" dirty="0" smtClean="0">
                          <a:effectLst/>
                          <a:latin typeface="Times New Roman" panose="02020603050405020304" pitchFamily="18" charset="0"/>
                          <a:ea typeface="Times New Roman" panose="02020603050405020304" pitchFamily="18" charset="0"/>
                          <a:cs typeface="Times New Roman" panose="02020603050405020304" pitchFamily="18" charset="0"/>
                        </a:rPr>
                        <a:t>275</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b="1" dirty="0">
                          <a:effectLst/>
                          <a:latin typeface="Times New Roman" panose="02020603050405020304" pitchFamily="18" charset="0"/>
                          <a:cs typeface="Times New Roman" panose="02020603050405020304" pitchFamily="18" charset="0"/>
                        </a:rPr>
                        <a:t>25</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b="1" dirty="0">
                          <a:effectLst/>
                          <a:latin typeface="Times New Roman" panose="02020603050405020304" pitchFamily="18" charset="0"/>
                          <a:cs typeface="Times New Roman" panose="02020603050405020304" pitchFamily="18" charset="0"/>
                        </a:rPr>
                        <a:t>25</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4055799594"/>
                  </a:ext>
                </a:extLst>
              </a:tr>
              <a:tr h="216893">
                <a:tc>
                  <a:txBody>
                    <a:bodyPr/>
                    <a:lstStyle/>
                    <a:p>
                      <a:pPr marL="12700" algn="ctr">
                        <a:spcAft>
                          <a:spcPts val="100"/>
                        </a:spcAft>
                      </a:pPr>
                      <a:r>
                        <a:rPr lang="kk-KZ" sz="1200" dirty="0">
                          <a:solidFill>
                            <a:srgbClr val="002060"/>
                          </a:solidFill>
                          <a:effectLst/>
                          <a:latin typeface="Times New Roman" panose="02020603050405020304" pitchFamily="18" charset="0"/>
                          <a:cs typeface="Times New Roman" panose="02020603050405020304" pitchFamily="18" charset="0"/>
                        </a:rPr>
                        <a:t>2</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tc gridSpan="7">
                  <a:txBody>
                    <a:bodyPr/>
                    <a:lstStyle/>
                    <a:p>
                      <a:pPr algn="ctr"/>
                      <a:r>
                        <a:rPr lang="kk-KZ" sz="1200" b="1" dirty="0">
                          <a:effectLst/>
                          <a:latin typeface="Times New Roman" panose="02020603050405020304" pitchFamily="18" charset="0"/>
                          <a:cs typeface="Times New Roman" panose="02020603050405020304" pitchFamily="18" charset="0"/>
                        </a:rPr>
                        <a:t>АҚЫЛЫ  ТОПТАР</a:t>
                      </a:r>
                      <a:endPar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917124971"/>
                  </a:ext>
                </a:extLst>
              </a:tr>
              <a:tr h="464098">
                <a:tc>
                  <a:txBody>
                    <a:bodyPr/>
                    <a:lstStyle/>
                    <a:p>
                      <a:pPr marL="12700" algn="ctr">
                        <a:spcAft>
                          <a:spcPts val="100"/>
                        </a:spcAft>
                      </a:pP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tc>
                  <a:txBody>
                    <a:bodyPr/>
                    <a:lstStyle/>
                    <a:p>
                      <a:r>
                        <a:rPr lang="uk-UA" sz="1800" kern="1200" dirty="0" smtClean="0">
                          <a:solidFill>
                            <a:schemeClr val="dk1"/>
                          </a:solidFill>
                          <a:effectLst/>
                          <a:latin typeface="+mn-lt"/>
                          <a:ea typeface="+mn-ea"/>
                          <a:cs typeface="+mn-cs"/>
                        </a:rPr>
                        <a:t> </a:t>
                      </a:r>
                      <a:r>
                        <a:rPr lang="kk-KZ" sz="1200" kern="1200" dirty="0" smtClean="0">
                          <a:solidFill>
                            <a:schemeClr val="dk1"/>
                          </a:solidFill>
                          <a:effectLst/>
                          <a:latin typeface="Times New Roman" pitchFamily="18" charset="0"/>
                          <a:ea typeface="+mn-ea"/>
                          <a:cs typeface="Times New Roman" pitchFamily="18" charset="0"/>
                        </a:rPr>
                        <a:t>01140500 – «Дене тәрбиесі және спорт»</a:t>
                      </a:r>
                      <a:endParaRPr lang="ru-RU" sz="1200" kern="1200" dirty="0" smtClean="0">
                        <a:solidFill>
                          <a:schemeClr val="dk1"/>
                        </a:solidFill>
                        <a:effectLst/>
                        <a:latin typeface="Times New Roman" pitchFamily="18" charset="0"/>
                        <a:ea typeface="+mn-ea"/>
                        <a:cs typeface="Times New Roman" pitchFamily="18" charset="0"/>
                      </a:endParaRPr>
                    </a:p>
                  </a:txBody>
                  <a:tcPr marL="50186" marR="50186" marT="0" marB="0">
                    <a:solidFill>
                      <a:schemeClr val="accent2">
                        <a:lumMod val="20000"/>
                        <a:lumOff val="80000"/>
                      </a:schemeClr>
                    </a:solidFill>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k-KZ" sz="1200" kern="1200" dirty="0" smtClean="0">
                          <a:solidFill>
                            <a:schemeClr val="dk1"/>
                          </a:solidFill>
                          <a:effectLst/>
                          <a:latin typeface="+mn-lt"/>
                          <a:ea typeface="+mn-ea"/>
                          <a:cs typeface="+mn-cs"/>
                        </a:rPr>
                        <a:t>4S01140501- «Дене тәрбиесі  пәнінің мұғалімі» </a:t>
                      </a:r>
                      <a:endParaRPr lang="ru-RU" sz="1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hMerge="1">
                  <a:txBody>
                    <a:bodyPr/>
                    <a:lstStyle/>
                    <a:p>
                      <a:endParaRPr lang="ru-RU"/>
                    </a:p>
                  </a:txBody>
                  <a:tcPr/>
                </a:tc>
                <a:tc>
                  <a:txBody>
                    <a:bodyPr/>
                    <a:lstStyle/>
                    <a:p>
                      <a:r>
                        <a:rPr lang="kk-KZ"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r>
              <a:tr h="514350">
                <a:tc>
                  <a:txBody>
                    <a:bodyPr/>
                    <a:lstStyle/>
                    <a:p>
                      <a:pPr marL="12700" algn="ctr">
                        <a:spcAft>
                          <a:spcPts val="100"/>
                        </a:spcAft>
                      </a:pPr>
                      <a:r>
                        <a:rPr lang="ru-RU"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tc>
                  <a:txBody>
                    <a:bodyPr/>
                    <a:lstStyle/>
                    <a:p>
                      <a:r>
                        <a:rPr lang="uk-UA" sz="1200" dirty="0">
                          <a:effectLst/>
                          <a:latin typeface="Times New Roman" panose="02020603050405020304" pitchFamily="18" charset="0"/>
                          <a:cs typeface="Times New Roman" panose="02020603050405020304" pitchFamily="18" charset="0"/>
                        </a:rPr>
                        <a:t>01140600 </a:t>
                      </a:r>
                      <a:endParaRPr lang="ru-RU" sz="1200" dirty="0">
                        <a:effectLst/>
                        <a:latin typeface="Times New Roman" panose="02020603050405020304" pitchFamily="18" charset="0"/>
                        <a:cs typeface="Times New Roman" panose="02020603050405020304" pitchFamily="18" charset="0"/>
                      </a:endParaRPr>
                    </a:p>
                    <a:p>
                      <a:r>
                        <a:rPr lang="uk-UA" sz="1200" dirty="0">
                          <a:effectLst/>
                          <a:latin typeface="Times New Roman" panose="02020603050405020304" pitchFamily="18" charset="0"/>
                          <a:cs typeface="Times New Roman" panose="02020603050405020304" pitchFamily="18" charset="0"/>
                        </a:rPr>
                        <a:t>«</a:t>
                      </a:r>
                      <a:r>
                        <a:rPr lang="uk-UA" sz="1200" dirty="0" err="1">
                          <a:effectLst/>
                          <a:latin typeface="Times New Roman" panose="02020603050405020304" pitchFamily="18" charset="0"/>
                          <a:cs typeface="Times New Roman" panose="02020603050405020304" pitchFamily="18" charset="0"/>
                        </a:rPr>
                        <a:t>Негізгі</a:t>
                      </a:r>
                      <a:r>
                        <a:rPr lang="uk-UA" sz="1200" dirty="0">
                          <a:effectLst/>
                          <a:latin typeface="Times New Roman" panose="02020603050405020304" pitchFamily="18" charset="0"/>
                          <a:cs typeface="Times New Roman" panose="02020603050405020304" pitchFamily="18" charset="0"/>
                        </a:rPr>
                        <a:t> орта білім </a:t>
                      </a:r>
                      <a:r>
                        <a:rPr lang="uk-UA" sz="1200" dirty="0" err="1">
                          <a:effectLst/>
                          <a:latin typeface="Times New Roman" panose="02020603050405020304" pitchFamily="18" charset="0"/>
                          <a:cs typeface="Times New Roman" panose="02020603050405020304" pitchFamily="18" charset="0"/>
                        </a:rPr>
                        <a:t>берудегі</a:t>
                      </a:r>
                      <a:r>
                        <a:rPr lang="uk-UA" sz="1200" dirty="0">
                          <a:effectLst/>
                          <a:latin typeface="Times New Roman" panose="02020603050405020304" pitchFamily="18" charset="0"/>
                          <a:cs typeface="Times New Roman" panose="02020603050405020304" pitchFamily="18" charset="0"/>
                        </a:rPr>
                        <a:t> тіл </a:t>
                      </a:r>
                      <a:r>
                        <a:rPr lang="uk-UA" sz="1200" dirty="0" err="1">
                          <a:effectLst/>
                          <a:latin typeface="Times New Roman" panose="02020603050405020304" pitchFamily="18" charset="0"/>
                          <a:cs typeface="Times New Roman" panose="02020603050405020304" pitchFamily="18" charset="0"/>
                        </a:rPr>
                        <a:t>мен</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әдебиетті</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оқытудың</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педагогикасы</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мен</a:t>
                      </a:r>
                      <a:r>
                        <a:rPr lang="uk-UA" sz="1200" dirty="0">
                          <a:effectLst/>
                          <a:latin typeface="Times New Roman" panose="02020603050405020304" pitchFamily="18" charset="0"/>
                          <a:cs typeface="Times New Roman" panose="02020603050405020304" pitchFamily="18" charset="0"/>
                        </a:rPr>
                        <a:t> </a:t>
                      </a:r>
                      <a:r>
                        <a:rPr lang="uk-UA" sz="1200" dirty="0" err="1" smtClean="0">
                          <a:effectLst/>
                          <a:latin typeface="Times New Roman" panose="02020603050405020304" pitchFamily="18" charset="0"/>
                          <a:cs typeface="Times New Roman" panose="02020603050405020304" pitchFamily="18" charset="0"/>
                        </a:rPr>
                        <a:t>әдістемесі</a:t>
                      </a:r>
                      <a:endParaRPr lang="ru-RU" sz="1200" dirty="0">
                        <a:effectLst/>
                        <a:latin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gridSpan="2">
                  <a:txBody>
                    <a:bodyPr/>
                    <a:lstStyle/>
                    <a:p>
                      <a:r>
                        <a:rPr lang="kk-KZ" sz="1200" dirty="0">
                          <a:effectLst/>
                          <a:latin typeface="Times New Roman" panose="02020603050405020304" pitchFamily="18" charset="0"/>
                          <a:cs typeface="Times New Roman" panose="02020603050405020304" pitchFamily="18" charset="0"/>
                        </a:rPr>
                        <a:t>4S 01140601</a:t>
                      </a:r>
                      <a:endParaRPr lang="ru-RU" sz="1200" dirty="0">
                        <a:effectLst/>
                        <a:latin typeface="Times New Roman" panose="02020603050405020304" pitchFamily="18" charset="0"/>
                        <a:cs typeface="Times New Roman" panose="02020603050405020304" pitchFamily="18" charset="0"/>
                      </a:endParaRPr>
                    </a:p>
                    <a:p>
                      <a:r>
                        <a:rPr lang="kk-KZ" sz="1200" dirty="0">
                          <a:effectLst/>
                          <a:latin typeface="Times New Roman" panose="02020603050405020304" pitchFamily="18" charset="0"/>
                          <a:cs typeface="Times New Roman" panose="02020603050405020304" pitchFamily="18" charset="0"/>
                        </a:rPr>
                        <a:t>«Қазақ тілі мен әдебиеті мұғалімі»</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hMerge="1">
                  <a:txBody>
                    <a:bodyPr/>
                    <a:lstStyle/>
                    <a:p>
                      <a:r>
                        <a:rPr lang="kk-KZ" sz="1200">
                          <a:effectLst/>
                          <a:latin typeface="Times New Roman" panose="02020603050405020304" pitchFamily="18" charset="0"/>
                          <a:cs typeface="Times New Roman" panose="02020603050405020304" pitchFamily="18" charset="0"/>
                        </a:rPr>
                        <a:t>4S 01140601</a:t>
                      </a:r>
                      <a:endParaRPr lang="ru-RU" sz="1200">
                        <a:effectLst/>
                        <a:latin typeface="Times New Roman" panose="02020603050405020304" pitchFamily="18" charset="0"/>
                        <a:cs typeface="Times New Roman" panose="02020603050405020304" pitchFamily="18" charset="0"/>
                      </a:endParaRPr>
                    </a:p>
                    <a:p>
                      <a:r>
                        <a:rPr lang="kk-KZ" sz="1200">
                          <a:effectLst/>
                          <a:latin typeface="Times New Roman" panose="02020603050405020304" pitchFamily="18" charset="0"/>
                          <a:cs typeface="Times New Roman" panose="02020603050405020304" pitchFamily="18" charset="0"/>
                        </a:rPr>
                        <a:t>«Қазақ тілі мен әдебиеті мұғалімі»</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tc>
                <a:tc>
                  <a:txBody>
                    <a:bodyPr/>
                    <a:lstStyle/>
                    <a:p>
                      <a:r>
                        <a:rPr lang="kk-KZ" sz="1400" dirty="0" smtClean="0">
                          <a:effectLst/>
                          <a:latin typeface="Times New Roman" panose="02020603050405020304" pitchFamily="18" charset="0"/>
                          <a:ea typeface="+mn-ea"/>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smtClean="0">
                          <a:effectLst/>
                          <a:latin typeface="Times New Roman" panose="02020603050405020304" pitchFamily="18" charset="0"/>
                          <a:ea typeface="+mn-ea"/>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357703263"/>
                  </a:ext>
                </a:extLst>
              </a:tr>
              <a:tr h="390253">
                <a:tc>
                  <a:txBody>
                    <a:bodyPr/>
                    <a:lstStyle/>
                    <a:p>
                      <a:pPr marL="12700" algn="ctr">
                        <a:spcAft>
                          <a:spcPts val="100"/>
                        </a:spcAft>
                      </a:pPr>
                      <a:r>
                        <a:rPr lang="uk-UA"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tc>
                  <a:txBody>
                    <a:bodyPr/>
                    <a:lstStyle/>
                    <a:p>
                      <a:r>
                        <a:rPr lang="uk-UA" sz="1200" dirty="0">
                          <a:effectLst/>
                          <a:latin typeface="Times New Roman" panose="02020603050405020304" pitchFamily="18" charset="0"/>
                          <a:cs typeface="Times New Roman" panose="02020603050405020304" pitchFamily="18" charset="0"/>
                        </a:rPr>
                        <a:t>02310100  </a:t>
                      </a:r>
                      <a:endParaRPr lang="ru-RU" sz="1200" dirty="0">
                        <a:effectLst/>
                        <a:latin typeface="Times New Roman" panose="02020603050405020304" pitchFamily="18" charset="0"/>
                        <a:cs typeface="Times New Roman" panose="02020603050405020304" pitchFamily="18" charset="0"/>
                      </a:endParaRPr>
                    </a:p>
                    <a:p>
                      <a:r>
                        <a:rPr lang="uk-UA" sz="1200" dirty="0">
                          <a:effectLst/>
                          <a:latin typeface="Times New Roman" panose="02020603050405020304" pitchFamily="18" charset="0"/>
                          <a:cs typeface="Times New Roman" panose="02020603050405020304" pitchFamily="18" charset="0"/>
                        </a:rPr>
                        <a:t>«</a:t>
                      </a:r>
                      <a:r>
                        <a:rPr lang="uk-UA" sz="1200" dirty="0" err="1">
                          <a:effectLst/>
                          <a:latin typeface="Times New Roman" panose="02020603050405020304" pitchFamily="18" charset="0"/>
                          <a:cs typeface="Times New Roman" panose="02020603050405020304" pitchFamily="18" charset="0"/>
                        </a:rPr>
                        <a:t>Аударма</a:t>
                      </a:r>
                      <a:r>
                        <a:rPr lang="uk-UA" sz="1200" dirty="0">
                          <a:effectLst/>
                          <a:latin typeface="Times New Roman" panose="02020603050405020304" pitchFamily="18" charset="0"/>
                          <a:cs typeface="Times New Roman" panose="02020603050405020304" pitchFamily="18" charset="0"/>
                        </a:rPr>
                        <a:t>  </a:t>
                      </a:r>
                      <a:r>
                        <a:rPr lang="uk-UA" sz="1200" dirty="0" err="1">
                          <a:effectLst/>
                          <a:latin typeface="Times New Roman" panose="02020603050405020304" pitchFamily="18" charset="0"/>
                          <a:cs typeface="Times New Roman" panose="02020603050405020304" pitchFamily="18" charset="0"/>
                        </a:rPr>
                        <a:t>ісі</a:t>
                      </a:r>
                      <a:r>
                        <a:rPr lang="uk-UA"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gridSpan="2">
                  <a:txBody>
                    <a:bodyPr/>
                    <a:lstStyle/>
                    <a:p>
                      <a:r>
                        <a:rPr lang="kk-KZ" sz="1200" dirty="0">
                          <a:effectLst/>
                          <a:latin typeface="Times New Roman" panose="02020603050405020304" pitchFamily="18" charset="0"/>
                          <a:cs typeface="Times New Roman" panose="02020603050405020304" pitchFamily="18" charset="0"/>
                        </a:rPr>
                        <a:t>4S 02310101 </a:t>
                      </a:r>
                      <a:endParaRPr lang="ru-RU" sz="1200" dirty="0">
                        <a:effectLst/>
                        <a:latin typeface="Times New Roman" panose="02020603050405020304" pitchFamily="18" charset="0"/>
                        <a:cs typeface="Times New Roman" panose="02020603050405020304" pitchFamily="18" charset="0"/>
                      </a:endParaRPr>
                    </a:p>
                    <a:p>
                      <a:r>
                        <a:rPr lang="kk-KZ" sz="1200" dirty="0">
                          <a:effectLst/>
                          <a:latin typeface="Times New Roman" panose="02020603050405020304" pitchFamily="18" charset="0"/>
                          <a:cs typeface="Times New Roman" panose="02020603050405020304" pitchFamily="18" charset="0"/>
                        </a:rPr>
                        <a:t>«Аудармашы</a:t>
                      </a:r>
                      <a:r>
                        <a:rPr lang="kk-KZ" sz="1200" dirty="0" smtClean="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hMerge="1">
                  <a:txBody>
                    <a:bodyPr/>
                    <a:lstStyle/>
                    <a:p>
                      <a:r>
                        <a:rPr lang="kk-KZ" sz="1200" dirty="0">
                          <a:effectLst/>
                          <a:latin typeface="Times New Roman" panose="02020603050405020304" pitchFamily="18" charset="0"/>
                          <a:cs typeface="Times New Roman" panose="02020603050405020304" pitchFamily="18" charset="0"/>
                        </a:rPr>
                        <a:t>4S 02310101 </a:t>
                      </a:r>
                      <a:endParaRPr lang="ru-RU" sz="1200" dirty="0">
                        <a:effectLst/>
                        <a:latin typeface="Times New Roman" panose="02020603050405020304" pitchFamily="18" charset="0"/>
                        <a:cs typeface="Times New Roman" panose="02020603050405020304" pitchFamily="18" charset="0"/>
                      </a:endParaRPr>
                    </a:p>
                    <a:p>
                      <a:r>
                        <a:rPr lang="kk-KZ" sz="1200" dirty="0">
                          <a:effectLst/>
                          <a:latin typeface="Times New Roman" panose="02020603050405020304" pitchFamily="18" charset="0"/>
                          <a:cs typeface="Times New Roman" panose="02020603050405020304" pitchFamily="18" charset="0"/>
                        </a:rPr>
                        <a:t>«Аудармашы»</a:t>
                      </a:r>
                      <a:endParaRPr lang="ru-RU" sz="1200" dirty="0">
                        <a:effectLst/>
                        <a:latin typeface="Times New Roman" panose="02020603050405020304" pitchFamily="18" charset="0"/>
                        <a:cs typeface="Times New Roman" panose="02020603050405020304" pitchFamily="18" charset="0"/>
                      </a:endParaRPr>
                    </a:p>
                    <a:p>
                      <a:r>
                        <a:rPr lang="kk-KZ"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tc>
                <a:tc>
                  <a:txBody>
                    <a:bodyPr/>
                    <a:lstStyle/>
                    <a:p>
                      <a:r>
                        <a:rPr lang="kk-KZ" sz="1400" dirty="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dirty="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r>
                        <a:rPr lang="kk-KZ" sz="1400" dirty="0">
                          <a:effectLst/>
                          <a:latin typeface="Times New Roman" panose="02020603050405020304" pitchFamily="18" charset="0"/>
                          <a:cs typeface="Times New Roman" panose="02020603050405020304" pitchFamily="18" charset="0"/>
                        </a:rPr>
                        <a:t> </a:t>
                      </a:r>
                    </a:p>
                  </a:txBody>
                  <a:tcPr marL="50186" marR="50186" marT="0" marB="0">
                    <a:solidFill>
                      <a:schemeClr val="accent2">
                        <a:lumMod val="20000"/>
                        <a:lumOff val="80000"/>
                      </a:schemeClr>
                    </a:solidFill>
                  </a:tcPr>
                </a:tc>
                <a:extLst>
                  <a:ext uri="{0D108BD9-81ED-4DB2-BD59-A6C34878D82A}">
                    <a16:rowId xmlns:a16="http://schemas.microsoft.com/office/drawing/2014/main" xmlns="" val="1883280694"/>
                  </a:ext>
                </a:extLst>
              </a:tr>
              <a:tr h="443416">
                <a:tc>
                  <a:txBody>
                    <a:bodyPr/>
                    <a:lstStyle/>
                    <a:p>
                      <a:pPr marL="12700" algn="ctr">
                        <a:spcAft>
                          <a:spcPts val="100"/>
                        </a:spcAft>
                      </a:pP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3">
                        <a:lumMod val="20000"/>
                        <a:lumOff val="80000"/>
                      </a:schemeClr>
                    </a:solidFill>
                  </a:tcPr>
                </a:tc>
                <a:tc>
                  <a:txBody>
                    <a:bodyPr/>
                    <a:lstStyle/>
                    <a:p>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sz="1200" b="1" dirty="0">
                          <a:effectLst/>
                          <a:latin typeface="Times New Roman" panose="02020603050405020304" pitchFamily="18" charset="0"/>
                          <a:ea typeface="Times New Roman" panose="02020603050405020304" pitchFamily="18" charset="0"/>
                          <a:cs typeface="Times New Roman" panose="02020603050405020304" pitchFamily="18" charset="0"/>
                        </a:rPr>
                        <a:t>БАРЛЫҒЫ</a:t>
                      </a:r>
                      <a:endPar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hMerge="1">
                  <a:txBody>
                    <a:bodyPr/>
                    <a:lstStyle/>
                    <a:p>
                      <a:endParaRPr lang="ru-RU"/>
                    </a:p>
                  </a:txBody>
                  <a:tcPr/>
                </a:tc>
                <a:tc>
                  <a:txBody>
                    <a:bodyPr/>
                    <a:lstStyle/>
                    <a:p>
                      <a:r>
                        <a:rPr lang="kk-KZ" sz="1400" b="1" dirty="0" smtClean="0">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r>
                        <a:rPr lang="kk-KZ" sz="1400" b="1" dirty="0" smtClean="0">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tc>
                  <a:txBody>
                    <a:bodyPr/>
                    <a:lstStyle/>
                    <a:p>
                      <a:pPr algn="ct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86" marR="50186" marT="0" marB="0">
                    <a:solidFill>
                      <a:schemeClr val="accent2">
                        <a:lumMod val="20000"/>
                        <a:lumOff val="80000"/>
                      </a:schemeClr>
                    </a:solidFill>
                  </a:tcPr>
                </a:tc>
                <a:extLst>
                  <a:ext uri="{0D108BD9-81ED-4DB2-BD59-A6C34878D82A}">
                    <a16:rowId xmlns:a16="http://schemas.microsoft.com/office/drawing/2014/main" xmlns="" val="3167829177"/>
                  </a:ext>
                </a:extLst>
              </a:tr>
            </a:tbl>
          </a:graphicData>
        </a:graphic>
      </p:graphicFrame>
      <p:sp>
        <p:nvSpPr>
          <p:cNvPr id="7" name="Rectangle 2">
            <a:extLst>
              <a:ext uri="{FF2B5EF4-FFF2-40B4-BE49-F238E27FC236}">
                <a16:creationId xmlns:a16="http://schemas.microsoft.com/office/drawing/2014/main" xmlns="" id="{D15E1D65-7320-CE7C-607F-530664745563}"/>
              </a:ext>
            </a:extLst>
          </p:cNvPr>
          <p:cNvSpPr>
            <a:spLocks noChangeArrowheads="1"/>
          </p:cNvSpPr>
          <p:nvPr/>
        </p:nvSpPr>
        <p:spPr bwMode="auto">
          <a:xfrm>
            <a:off x="2771775" y="1727200"/>
            <a:ext cx="831212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3259274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Рисунок 2" descr="WhatsApp Image 2022-11-04 at 16.39.31"/>
          <p:cNvPicPr>
            <a:picLocks noChangeAspect="1" noChangeArrowheads="1"/>
          </p:cNvPicPr>
          <p:nvPr/>
        </p:nvPicPr>
        <p:blipFill>
          <a:blip r:embed="rId2"/>
          <a:srcRect/>
          <a:stretch>
            <a:fillRect/>
          </a:stretch>
        </p:blipFill>
        <p:spPr bwMode="auto">
          <a:xfrm>
            <a:off x="200964" y="1346945"/>
            <a:ext cx="3593981" cy="2534574"/>
          </a:xfrm>
          <a:prstGeom prst="rect">
            <a:avLst/>
          </a:prstGeom>
          <a:noFill/>
        </p:spPr>
      </p:pic>
      <p:pic>
        <p:nvPicPr>
          <p:cNvPr id="4098" name="Рисунок 7" descr="WhatsApp Image 2022-11-04 at 16.39.59 (2)"/>
          <p:cNvPicPr>
            <a:picLocks noChangeAspect="1" noChangeArrowheads="1"/>
          </p:cNvPicPr>
          <p:nvPr/>
        </p:nvPicPr>
        <p:blipFill>
          <a:blip r:embed="rId3"/>
          <a:srcRect/>
          <a:stretch>
            <a:fillRect/>
          </a:stretch>
        </p:blipFill>
        <p:spPr bwMode="auto">
          <a:xfrm>
            <a:off x="3868665" y="4191000"/>
            <a:ext cx="3769477" cy="2516278"/>
          </a:xfrm>
          <a:prstGeom prst="rect">
            <a:avLst/>
          </a:prstGeom>
          <a:noFill/>
        </p:spPr>
      </p:pic>
      <p:pic>
        <p:nvPicPr>
          <p:cNvPr id="4099" name="Рисунок 8" descr="WhatsApp Image 2022-11-04 at 16.40.00 (1)"/>
          <p:cNvPicPr>
            <a:picLocks noChangeAspect="1" noChangeArrowheads="1"/>
          </p:cNvPicPr>
          <p:nvPr/>
        </p:nvPicPr>
        <p:blipFill>
          <a:blip r:embed="rId4"/>
          <a:srcRect/>
          <a:stretch>
            <a:fillRect/>
          </a:stretch>
        </p:blipFill>
        <p:spPr bwMode="auto">
          <a:xfrm>
            <a:off x="8096209" y="1202108"/>
            <a:ext cx="3602966" cy="2728113"/>
          </a:xfrm>
          <a:prstGeom prst="rect">
            <a:avLst/>
          </a:prstGeom>
          <a:noFill/>
        </p:spPr>
      </p:pic>
      <p:pic>
        <p:nvPicPr>
          <p:cNvPr id="4100" name="Рисунок 9" descr="WhatsApp Image 2022-11-04 at 16.40.05 (1)"/>
          <p:cNvPicPr>
            <a:picLocks noChangeAspect="1" noChangeArrowheads="1"/>
          </p:cNvPicPr>
          <p:nvPr/>
        </p:nvPicPr>
        <p:blipFill>
          <a:blip r:embed="rId5"/>
          <a:srcRect t="12547"/>
          <a:stretch>
            <a:fillRect/>
          </a:stretch>
        </p:blipFill>
        <p:spPr bwMode="auto">
          <a:xfrm>
            <a:off x="7893260" y="4026400"/>
            <a:ext cx="3889606" cy="2662267"/>
          </a:xfrm>
          <a:prstGeom prst="rect">
            <a:avLst/>
          </a:prstGeom>
          <a:noFill/>
        </p:spPr>
      </p:pic>
      <p:pic>
        <p:nvPicPr>
          <p:cNvPr id="4101" name="Рисунок 10" descr="WhatsApp Image 2022-11-04 at 16.40.10"/>
          <p:cNvPicPr>
            <a:picLocks noChangeAspect="1" noChangeArrowheads="1"/>
          </p:cNvPicPr>
          <p:nvPr/>
        </p:nvPicPr>
        <p:blipFill>
          <a:blip r:embed="rId6" cstate="print"/>
          <a:srcRect l="15468" t="8434" r="9518"/>
          <a:stretch>
            <a:fillRect/>
          </a:stretch>
        </p:blipFill>
        <p:spPr bwMode="auto">
          <a:xfrm>
            <a:off x="4257416" y="1306122"/>
            <a:ext cx="3362325" cy="2743200"/>
          </a:xfrm>
          <a:prstGeom prst="rect">
            <a:avLst/>
          </a:prstGeom>
          <a:noFill/>
        </p:spPr>
      </p:pic>
      <p:pic>
        <p:nvPicPr>
          <p:cNvPr id="4102" name="Рисунок 4" descr="WhatsApp Image 2022-11-04 at 16.39.54 (2)"/>
          <p:cNvPicPr>
            <a:picLocks noChangeAspect="1" noChangeArrowheads="1"/>
          </p:cNvPicPr>
          <p:nvPr/>
        </p:nvPicPr>
        <p:blipFill>
          <a:blip r:embed="rId7"/>
          <a:srcRect t="11148" r="3699"/>
          <a:stretch>
            <a:fillRect/>
          </a:stretch>
        </p:blipFill>
        <p:spPr bwMode="auto">
          <a:xfrm>
            <a:off x="265962" y="4077016"/>
            <a:ext cx="3438284" cy="2528814"/>
          </a:xfrm>
          <a:prstGeom prst="rect">
            <a:avLst/>
          </a:prstGeom>
          <a:noFill/>
        </p:spPr>
      </p:pic>
      <p:sp>
        <p:nvSpPr>
          <p:cNvPr id="4103" name="Rectangle 7"/>
          <p:cNvSpPr>
            <a:spLocks noChangeArrowheads="1"/>
          </p:cNvSpPr>
          <p:nvPr/>
        </p:nvSpPr>
        <p:spPr bwMode="auto">
          <a:xfrm>
            <a:off x="725257" y="753532"/>
            <a:ext cx="10334445"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Эрматов атындағы Бішкек музыкалық-педагогикалық колледжімен ынтымақтастық меморандумға қол қою және  </a:t>
            </a:r>
            <a:r>
              <a:rPr kumimoji="0" lang="ru-RU" sz="14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4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әріптестік тәжірибе алмасу</a:t>
            </a:r>
            <a:r>
              <a:rPr kumimoji="0" lang="ru-RU" sz="1400" b="1" i="0" u="none" strike="noStrike" cap="none" normalizeH="0" dirty="0" smtClean="0">
                <a:ln>
                  <a:noFill/>
                </a:ln>
                <a:solidFill>
                  <a:srgbClr val="002060"/>
                </a:solidFill>
                <a:effectLst/>
                <a:latin typeface="Times New Roman" pitchFamily="18" charset="0"/>
                <a:ea typeface="Calibri" pitchFamily="34" charset="0"/>
                <a:cs typeface="Times New Roman" pitchFamily="18" charset="0"/>
              </a:rPr>
              <a:t> </a:t>
            </a:r>
            <a:r>
              <a:rPr kumimoji="0" lang="ru-RU" sz="1400" b="1" i="0" u="none" strike="noStrike" cap="none" normalizeH="0" dirty="0" err="1" smtClean="0">
                <a:ln>
                  <a:noFill/>
                </a:ln>
                <a:solidFill>
                  <a:srgbClr val="002060"/>
                </a:solidFill>
                <a:effectLst/>
                <a:latin typeface="Times New Roman" pitchFamily="18" charset="0"/>
                <a:ea typeface="Calibri" pitchFamily="34" charset="0"/>
                <a:cs typeface="Times New Roman" pitchFamily="18" charset="0"/>
              </a:rPr>
              <a:t>сәттері</a:t>
            </a:r>
            <a:endPar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8"/>
          <p:cNvSpPr>
            <a:spLocks noChangeArrowheads="1"/>
          </p:cNvSpPr>
          <p:nvPr/>
        </p:nvSpPr>
        <p:spPr bwMode="auto">
          <a:xfrm rot="10800000" flipV="1">
            <a:off x="4431000" y="1415082"/>
            <a:ext cx="2151849"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6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kk-KZ" sz="16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2022 жыл 01 қараша</a:t>
            </a:r>
            <a:endParaRPr kumimoji="0" lang="kk-KZ"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1" name="Rectangle 3"/>
          <p:cNvSpPr>
            <a:spLocks noChangeArrowheads="1"/>
          </p:cNvSpPr>
          <p:nvPr/>
        </p:nvSpPr>
        <p:spPr bwMode="auto">
          <a:xfrm>
            <a:off x="186266" y="160867"/>
            <a:ext cx="11826336" cy="523220"/>
          </a:xfrm>
          <a:prstGeom prst="rect">
            <a:avLst/>
          </a:prstGeom>
          <a:solidFill>
            <a:srgbClr val="0070C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СТРАТЕГИЯЛЫҚ МІНДЕТ: </a:t>
            </a:r>
            <a:r>
              <a:rPr kumimoji="0" lang="kk-KZ" sz="1400" b="0"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Педагогтар мен студенттердің академиялық мобильділік шекарасын кеңейту, білім беруді  халықаралық кеңістікпен және  халықаралық әріптестікпен  интеграциялау.</a:t>
            </a:r>
            <a:endParaRPr kumimoji="0" lang="kk-KZ" sz="18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6137" y="102729"/>
            <a:ext cx="11903528" cy="523220"/>
          </a:xfrm>
          <a:prstGeom prst="rect">
            <a:avLst/>
          </a:prstGeom>
          <a:solidFill>
            <a:srgbClr val="0070C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kk-KZ" sz="1400" b="1" dirty="0" smtClean="0">
                <a:solidFill>
                  <a:schemeClr val="bg1"/>
                </a:solidFill>
                <a:latin typeface="Times New Roman" pitchFamily="18" charset="0"/>
                <a:ea typeface="Calibri" pitchFamily="34" charset="0"/>
                <a:cs typeface="Times New Roman" pitchFamily="18" charset="0"/>
              </a:rPr>
              <a:t>К</a:t>
            </a:r>
            <a:r>
              <a:rPr kumimoji="0" lang="kk-KZ" sz="1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олледж</a:t>
            </a:r>
            <a:r>
              <a:rPr kumimoji="0" lang="kk-KZ" sz="1400" b="1" i="0" u="none" strike="noStrike" cap="none" normalizeH="0" dirty="0" smtClean="0">
                <a:ln>
                  <a:noFill/>
                </a:ln>
                <a:solidFill>
                  <a:schemeClr val="bg1"/>
                </a:solidFill>
                <a:effectLst/>
                <a:latin typeface="Times New Roman" pitchFamily="18" charset="0"/>
                <a:ea typeface="Calibri" pitchFamily="34" charset="0"/>
                <a:cs typeface="Times New Roman" pitchFamily="18" charset="0"/>
              </a:rPr>
              <a:t>  </a:t>
            </a:r>
            <a:r>
              <a:rPr kumimoji="0" lang="kk-KZ" sz="1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базасында</a:t>
            </a:r>
            <a:r>
              <a:rPr kumimoji="0" lang="kk-KZ" sz="1400" b="1" i="0" u="none" strike="noStrike" cap="none" normalizeH="0" dirty="0" smtClean="0">
                <a:ln>
                  <a:noFill/>
                </a:ln>
                <a:solidFill>
                  <a:schemeClr val="bg1"/>
                </a:solidFill>
                <a:effectLst/>
                <a:latin typeface="Times New Roman" pitchFamily="18" charset="0"/>
                <a:ea typeface="Calibri" pitchFamily="34" charset="0"/>
                <a:cs typeface="Times New Roman" pitchFamily="18" charset="0"/>
              </a:rPr>
              <a:t> </a:t>
            </a:r>
            <a:r>
              <a:rPr kumimoji="0" lang="kk-KZ" sz="1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дөңгелек үстелде</a:t>
            </a:r>
            <a:r>
              <a:rPr kumimoji="0" lang="kk-KZ" sz="1400" b="1" i="0" u="none" strike="noStrike" cap="none" normalizeH="0" dirty="0" smtClean="0">
                <a:ln>
                  <a:noFill/>
                </a:ln>
                <a:solidFill>
                  <a:schemeClr val="bg1"/>
                </a:solidFill>
                <a:effectLst/>
                <a:latin typeface="Times New Roman" pitchFamily="18" charset="0"/>
                <a:ea typeface="Calibri" pitchFamily="34" charset="0"/>
                <a:cs typeface="Times New Roman" pitchFamily="18" charset="0"/>
              </a:rPr>
              <a:t> </a:t>
            </a:r>
            <a:r>
              <a:rPr kumimoji="0" lang="kk-KZ" sz="1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“Жібек жолы өңірін дамыту” бағдарламасы аясында</a:t>
            </a:r>
            <a:r>
              <a:rPr lang="kk-KZ" sz="1400" b="1" dirty="0">
                <a:solidFill>
                  <a:schemeClr val="bg1"/>
                </a:solidFill>
                <a:latin typeface="Times New Roman" pitchFamily="18" charset="0"/>
                <a:ea typeface="Calibri" pitchFamily="34" charset="0"/>
                <a:cs typeface="Times New Roman" pitchFamily="18" charset="0"/>
              </a:rPr>
              <a:t> </a:t>
            </a:r>
            <a:r>
              <a:rPr kumimoji="0" lang="kk-KZ" sz="1400" b="1" i="0" u="none" strike="noStrike" cap="none" normalizeH="0" dirty="0" smtClean="0">
                <a:ln>
                  <a:noFill/>
                </a:ln>
                <a:solidFill>
                  <a:schemeClr val="bg1"/>
                </a:solidFill>
                <a:effectLst/>
                <a:latin typeface="Times New Roman" pitchFamily="18" charset="0"/>
                <a:ea typeface="Calibri" pitchFamily="34" charset="0"/>
                <a:cs typeface="Times New Roman" pitchFamily="18" charset="0"/>
              </a:rPr>
              <a:t> </a:t>
            </a:r>
            <a:r>
              <a:rPr kumimoji="0" lang="kk-KZ" sz="1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БЕЙЖІҢДЕГІ </a:t>
            </a:r>
            <a:r>
              <a:rPr kumimoji="0" lang="kk-KZ" sz="1400" b="1" i="0" u="none" strike="noStrike" cap="none" normalizeH="0" baseline="0" dirty="0" smtClean="0">
                <a:ln>
                  <a:noFill/>
                </a:ln>
                <a:solidFill>
                  <a:schemeClr val="bg1"/>
                </a:solidFill>
                <a:effectLst/>
                <a:latin typeface="Calibri"/>
                <a:ea typeface="Calibri" pitchFamily="34" charset="0"/>
                <a:cs typeface="Times New Roman" pitchFamily="18" charset="0"/>
              </a:rPr>
              <a:t>«</a:t>
            </a:r>
            <a:r>
              <a:rPr kumimoji="0" lang="kk-KZ" sz="1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WECO</a:t>
            </a:r>
            <a:r>
              <a:rPr kumimoji="0" lang="kk-KZ" sz="1400" b="1" i="0" u="none" strike="noStrike" cap="none" normalizeH="0" baseline="0" dirty="0" smtClean="0">
                <a:ln>
                  <a:noFill/>
                </a:ln>
                <a:solidFill>
                  <a:schemeClr val="bg1"/>
                </a:solidFill>
                <a:effectLst/>
                <a:latin typeface="Calibri"/>
                <a:ea typeface="Calibri" pitchFamily="34" charset="0"/>
                <a:cs typeface="Times New Roman" pitchFamily="18" charset="0"/>
              </a:rPr>
              <a:t>»</a:t>
            </a:r>
            <a:r>
              <a:rPr kumimoji="0" lang="kk-KZ" sz="1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ХАЛЫҚАРАЛЫҚ БІЛІМ БЕРУ ЖӘНЕ МӘДЕНИ КОМПАНИЯСЫМЕН  білім саласындағы өзара тиімді ынтымақтастық </a:t>
            </a:r>
            <a:r>
              <a:rPr kumimoji="0" lang="kk-KZ" sz="1400" b="1" i="0" u="none" strike="noStrike" cap="none" normalizeH="0" dirty="0" smtClean="0">
                <a:ln>
                  <a:noFill/>
                </a:ln>
                <a:solidFill>
                  <a:schemeClr val="bg1"/>
                </a:solidFill>
                <a:effectLst/>
                <a:latin typeface="Times New Roman" pitchFamily="18" charset="0"/>
                <a:ea typeface="Calibri" pitchFamily="34" charset="0"/>
                <a:cs typeface="Times New Roman" pitchFamily="18" charset="0"/>
              </a:rPr>
              <a:t> </a:t>
            </a:r>
            <a:r>
              <a:rPr kumimoji="0" lang="kk-KZ" sz="1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келісімге қол қойылды</a:t>
            </a:r>
            <a:r>
              <a:rPr kumimoji="0" lang="kk-KZ" sz="12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a:t>
            </a:r>
            <a:r>
              <a:rPr kumimoji="0" lang="kk-KZ" sz="1400" b="0"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a:t>
            </a:r>
            <a:r>
              <a:rPr lang="kk-KZ" sz="1400" b="1" dirty="0" smtClean="0">
                <a:solidFill>
                  <a:schemeClr val="bg1"/>
                </a:solidFill>
                <a:latin typeface="Times New Roman" pitchFamily="18" charset="0"/>
                <a:ea typeface="Calibri" pitchFamily="34" charset="0"/>
                <a:cs typeface="Times New Roman" pitchFamily="18" charset="0"/>
              </a:rPr>
              <a:t>07.04.2023 жыл</a:t>
            </a:r>
            <a:endParaRPr kumimoji="0" lang="kk-KZ" sz="1800" b="1" i="0" u="none" strike="noStrike" cap="none" normalizeH="0" baseline="0" dirty="0" smtClean="0">
              <a:ln>
                <a:noFill/>
              </a:ln>
              <a:solidFill>
                <a:schemeClr val="bg1"/>
              </a:solidFill>
              <a:effectLst/>
              <a:latin typeface="Arial" pitchFamily="34" charset="0"/>
              <a:cs typeface="Arial" pitchFamily="34" charset="0"/>
            </a:endParaRPr>
          </a:p>
        </p:txBody>
      </p:sp>
      <p:pic>
        <p:nvPicPr>
          <p:cNvPr id="3" name="Рисунок 2" descr="C:\Users\User\Desktop\Пекин университет3\WhatsApp Image 2023-04-07 at 21.08.18 (1).jpeg"/>
          <p:cNvPicPr/>
          <p:nvPr/>
        </p:nvPicPr>
        <p:blipFill>
          <a:blip r:embed="rId2" cstate="print"/>
          <a:srcRect t="13424" r="-774" b="12745"/>
          <a:stretch>
            <a:fillRect/>
          </a:stretch>
        </p:blipFill>
        <p:spPr bwMode="auto">
          <a:xfrm>
            <a:off x="533362" y="740892"/>
            <a:ext cx="5524539" cy="2671780"/>
          </a:xfrm>
          <a:prstGeom prst="rect">
            <a:avLst/>
          </a:prstGeom>
          <a:noFill/>
          <a:ln w="9525">
            <a:noFill/>
            <a:miter lim="800000"/>
            <a:headEnd/>
            <a:tailEnd/>
          </a:ln>
        </p:spPr>
      </p:pic>
      <p:pic>
        <p:nvPicPr>
          <p:cNvPr id="5" name="Рисунок 4" descr="C:\Users\User\Desktop\Пекин университет3\WhatsApp Image 2023-04-07 at 21.08.19 (1).jpeg"/>
          <p:cNvPicPr/>
          <p:nvPr/>
        </p:nvPicPr>
        <p:blipFill>
          <a:blip r:embed="rId3" cstate="print"/>
          <a:srcRect l="10514" t="11628" r="3871"/>
          <a:stretch>
            <a:fillRect/>
          </a:stretch>
        </p:blipFill>
        <p:spPr bwMode="auto">
          <a:xfrm>
            <a:off x="6545057" y="740892"/>
            <a:ext cx="5132654" cy="3167762"/>
          </a:xfrm>
          <a:prstGeom prst="rect">
            <a:avLst/>
          </a:prstGeom>
          <a:noFill/>
          <a:ln w="9525">
            <a:noFill/>
            <a:miter lim="800000"/>
            <a:headEnd/>
            <a:tailEnd/>
          </a:ln>
        </p:spPr>
      </p:pic>
      <p:sp>
        <p:nvSpPr>
          <p:cNvPr id="7" name="TextBox 6"/>
          <p:cNvSpPr txBox="1"/>
          <p:nvPr/>
        </p:nvSpPr>
        <p:spPr>
          <a:xfrm>
            <a:off x="6655296" y="4126638"/>
            <a:ext cx="4912176" cy="2492990"/>
          </a:xfrm>
          <a:prstGeom prst="rect">
            <a:avLst/>
          </a:prstGeom>
          <a:noFill/>
        </p:spPr>
        <p:txBody>
          <a:bodyPr wrap="square" rtlCol="0">
            <a:spAutoFit/>
          </a:bodyPr>
          <a:lstStyle/>
          <a:p>
            <a:r>
              <a:rPr lang="kk-KZ" sz="1200" b="1" dirty="0" smtClean="0">
                <a:solidFill>
                  <a:srgbClr val="FF0000"/>
                </a:solidFill>
                <a:latin typeface="Times New Roman" pitchFamily="18" charset="0"/>
                <a:cs typeface="Times New Roman" pitchFamily="18" charset="0"/>
              </a:rPr>
              <a:t>ЫНТЫМАҚТАСТЫҚТЫҢ МАҚСАТЫ </a:t>
            </a:r>
            <a:r>
              <a:rPr lang="kk-KZ" sz="1200" b="1" dirty="0" smtClean="0">
                <a:solidFill>
                  <a:srgbClr val="002060"/>
                </a:solidFill>
                <a:latin typeface="Times New Roman" pitchFamily="18" charset="0"/>
                <a:cs typeface="Times New Roman" pitchFamily="18" charset="0"/>
              </a:rPr>
              <a:t>– білім, ғылым саласындағы жан-жақты байланыстар мен қарым-қатынастарды дамыту  және кеңейту, сондай-ақ оффлайн оқыту мен онлайн оқытуды үйлестіру негізінде орта кәсіптік білім деңгейінде екі  дипломдық бағдарламамен  студенттермен алмасып, тәжірибеден өткізу .</a:t>
            </a:r>
          </a:p>
          <a:p>
            <a:r>
              <a:rPr lang="kk-KZ" sz="1200" b="1" dirty="0" smtClean="0">
                <a:solidFill>
                  <a:srgbClr val="FF0000"/>
                </a:solidFill>
                <a:latin typeface="Times New Roman" pitchFamily="18" charset="0"/>
                <a:cs typeface="Times New Roman" pitchFamily="18" charset="0"/>
              </a:rPr>
              <a:t>Компания басшысы ВАН ХЭ мырза </a:t>
            </a:r>
            <a:r>
              <a:rPr lang="kk-KZ" sz="1200" b="1" dirty="0" smtClean="0">
                <a:solidFill>
                  <a:srgbClr val="002060"/>
                </a:solidFill>
                <a:latin typeface="Times New Roman" pitchFamily="18" charset="0"/>
                <a:cs typeface="Times New Roman" pitchFamily="18" charset="0"/>
              </a:rPr>
              <a:t>Қытай жастар саясаты иниституты ұйымдастырып отырған  «Жібек жолының шеберлері» халықаралық кәсіби байқауын болашақта бірлесіп өткізуді ұсынды. Қазіргі уақыттта “Мектепке дейінгі тәрбие” мамандығынан 2 студент аталған  байқауға қатысуға өтініштерін тіркеді. Байқау мамыр айында өтеді.</a:t>
            </a:r>
            <a:endParaRPr lang="ru-RU" sz="1200" b="1" dirty="0" smtClean="0">
              <a:solidFill>
                <a:srgbClr val="002060"/>
              </a:solidFill>
              <a:latin typeface="Times New Roman" pitchFamily="18" charset="0"/>
              <a:cs typeface="Times New Roman" pitchFamily="18" charset="0"/>
            </a:endParaRPr>
          </a:p>
          <a:p>
            <a:endParaRPr lang="ru-RU" sz="1200" dirty="0">
              <a:latin typeface="Times New Roman" pitchFamily="18" charset="0"/>
              <a:cs typeface="Times New Roman" pitchFamily="18" charset="0"/>
            </a:endParaRPr>
          </a:p>
        </p:txBody>
      </p:sp>
      <p:pic>
        <p:nvPicPr>
          <p:cNvPr id="8" name="Рисунок 7" descr="C:\Users\User\Desktop\Пекин университет3\WhatsApp Image 2023-04-07 at 21.08.25.jpeg"/>
          <p:cNvPicPr/>
          <p:nvPr/>
        </p:nvPicPr>
        <p:blipFill>
          <a:blip r:embed="rId4" cstate="print"/>
          <a:srcRect/>
          <a:stretch>
            <a:fillRect/>
          </a:stretch>
        </p:blipFill>
        <p:spPr bwMode="auto">
          <a:xfrm>
            <a:off x="752456" y="3494314"/>
            <a:ext cx="5086350" cy="3125314"/>
          </a:xfrm>
          <a:prstGeom prst="rect">
            <a:avLst/>
          </a:prstGeom>
          <a:noFill/>
          <a:ln w="9525">
            <a:noFill/>
            <a:miter lim="800000"/>
            <a:headEnd/>
            <a:tailEnd/>
          </a:ln>
        </p:spPr>
      </p:pic>
    </p:spTree>
    <p:extLst>
      <p:ext uri="{BB962C8B-B14F-4D97-AF65-F5344CB8AC3E}">
        <p14:creationId xmlns:p14="http://schemas.microsoft.com/office/powerpoint/2010/main" val="2609737121"/>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92200" y="135467"/>
            <a:ext cx="10270067"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defTabSz="914400" fontAlgn="base">
              <a:spcBef>
                <a:spcPct val="0"/>
              </a:spcBef>
              <a:spcAft>
                <a:spcPct val="0"/>
              </a:spcAft>
            </a:pPr>
            <a:r>
              <a:rPr kumimoji="0" lang="kk-KZ"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Жібек жолы жастар Академиясы</a:t>
            </a:r>
            <a:r>
              <a:rPr kumimoji="0" lang="kk-KZ" sz="16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lang="kk-KZ" sz="1600" b="1" dirty="0" smtClean="0">
                <a:latin typeface="Times New Roman" pitchFamily="18" charset="0"/>
                <a:ea typeface="Calibri" pitchFamily="34" charset="0"/>
                <a:cs typeface="Times New Roman" pitchFamily="18" charset="0"/>
              </a:rPr>
              <a:t>делегациясымен </a:t>
            </a:r>
            <a:r>
              <a:rPr kumimoji="0" lang="kk-KZ"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әріптестікті  дамыту   келісімі   </a:t>
            </a:r>
          </a:p>
          <a:p>
            <a:pPr lvl="0" algn="ctr" defTabSz="914400" fontAlgn="base">
              <a:spcBef>
                <a:spcPct val="0"/>
              </a:spcBef>
              <a:spcAft>
                <a:spcPct val="0"/>
              </a:spcAft>
            </a:pPr>
            <a:r>
              <a:rPr kumimoji="0" lang="kk-KZ"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kk-KZ" sz="1600" b="1" dirty="0" smtClean="0">
                <a:solidFill>
                  <a:srgbClr val="FF0000"/>
                </a:solidFill>
              </a:rPr>
              <a:t>21 </a:t>
            </a:r>
            <a:r>
              <a:rPr lang="kk-KZ" sz="1600" b="1" dirty="0" smtClean="0">
                <a:solidFill>
                  <a:srgbClr val="FF0000"/>
                </a:solidFill>
                <a:latin typeface="Times New Roman" pitchFamily="18" charset="0"/>
                <a:cs typeface="Times New Roman" pitchFamily="18" charset="0"/>
              </a:rPr>
              <a:t>қыркүйек </a:t>
            </a:r>
            <a:r>
              <a:rPr lang="kk-KZ" sz="1600" b="1" dirty="0" smtClean="0">
                <a:solidFill>
                  <a:srgbClr val="FF0000"/>
                </a:solidFill>
              </a:rPr>
              <a:t>  2023  жыл</a:t>
            </a:r>
            <a:endParaRPr kumimoji="0" lang="kk-KZ" sz="1800" b="1" i="0" u="none" strike="noStrike" cap="none" normalizeH="0" baseline="0" dirty="0" smtClean="0">
              <a:ln>
                <a:noFill/>
              </a:ln>
              <a:solidFill>
                <a:srgbClr val="FF0000"/>
              </a:solidFill>
              <a:effectLst/>
              <a:latin typeface="Arial" pitchFamily="34" charset="0"/>
              <a:cs typeface="Arial" pitchFamily="34" charset="0"/>
            </a:endParaRPr>
          </a:p>
        </p:txBody>
      </p:sp>
      <p:pic>
        <p:nvPicPr>
          <p:cNvPr id="6" name="Рисунок 5"/>
          <p:cNvPicPr/>
          <p:nvPr/>
        </p:nvPicPr>
        <p:blipFill>
          <a:blip r:embed="rId2" cstate="print"/>
          <a:srcRect/>
          <a:stretch>
            <a:fillRect/>
          </a:stretch>
        </p:blipFill>
        <p:spPr bwMode="auto">
          <a:xfrm>
            <a:off x="6392333" y="3572933"/>
            <a:ext cx="4631267" cy="3053840"/>
          </a:xfrm>
          <a:prstGeom prst="rect">
            <a:avLst/>
          </a:prstGeom>
          <a:noFill/>
          <a:ln w="9525">
            <a:noFill/>
            <a:miter lim="800000"/>
            <a:headEnd/>
            <a:tailEnd/>
          </a:ln>
        </p:spPr>
      </p:pic>
      <p:pic>
        <p:nvPicPr>
          <p:cNvPr id="7" name="Рисунок 6"/>
          <p:cNvPicPr/>
          <p:nvPr/>
        </p:nvPicPr>
        <p:blipFill>
          <a:blip r:embed="rId3" cstate="print"/>
          <a:stretch>
            <a:fillRect/>
          </a:stretch>
        </p:blipFill>
        <p:spPr>
          <a:xfrm>
            <a:off x="3996267" y="838200"/>
            <a:ext cx="4131733" cy="2484657"/>
          </a:xfrm>
          <a:prstGeom prst="rect">
            <a:avLst/>
          </a:prstGeom>
        </p:spPr>
      </p:pic>
      <p:pic>
        <p:nvPicPr>
          <p:cNvPr id="8" name="Рисунок 7"/>
          <p:cNvPicPr/>
          <p:nvPr/>
        </p:nvPicPr>
        <p:blipFill>
          <a:blip r:embed="rId4" cstate="print"/>
          <a:stretch>
            <a:fillRect/>
          </a:stretch>
        </p:blipFill>
        <p:spPr>
          <a:xfrm>
            <a:off x="152399" y="812800"/>
            <a:ext cx="3637533" cy="2305020"/>
          </a:xfrm>
          <a:prstGeom prst="rect">
            <a:avLst/>
          </a:prstGeom>
        </p:spPr>
      </p:pic>
      <p:pic>
        <p:nvPicPr>
          <p:cNvPr id="9" name="Рисунок 8"/>
          <p:cNvPicPr/>
          <p:nvPr/>
        </p:nvPicPr>
        <p:blipFill>
          <a:blip r:embed="rId5" cstate="print"/>
          <a:srcRect l="3560" t="14056"/>
          <a:stretch>
            <a:fillRect/>
          </a:stretch>
        </p:blipFill>
        <p:spPr>
          <a:xfrm>
            <a:off x="651933" y="3581400"/>
            <a:ext cx="5439360" cy="3123979"/>
          </a:xfrm>
          <a:prstGeom prst="rect">
            <a:avLst/>
          </a:prstGeom>
        </p:spPr>
      </p:pic>
      <p:pic>
        <p:nvPicPr>
          <p:cNvPr id="10" name="Рисунок 9"/>
          <p:cNvPicPr/>
          <p:nvPr/>
        </p:nvPicPr>
        <p:blipFill>
          <a:blip r:embed="rId6" cstate="print"/>
          <a:srcRect l="14267"/>
          <a:stretch>
            <a:fillRect/>
          </a:stretch>
        </p:blipFill>
        <p:spPr bwMode="auto">
          <a:xfrm>
            <a:off x="8339667" y="812801"/>
            <a:ext cx="3351953" cy="2506806"/>
          </a:xfrm>
          <a:prstGeom prst="rect">
            <a:avLst/>
          </a:prstGeom>
          <a:noFill/>
          <a:ln w="9525">
            <a:noFill/>
            <a:miter lim="800000"/>
            <a:headEnd/>
            <a:tailEnd/>
          </a:ln>
        </p:spPr>
      </p:pic>
    </p:spTree>
    <p:extLst>
      <p:ext uri="{BB962C8B-B14F-4D97-AF65-F5344CB8AC3E}">
        <p14:creationId xmlns:p14="http://schemas.microsoft.com/office/powerpoint/2010/main" val="3562664466"/>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301289" y="1138183"/>
            <a:ext cx="8287108" cy="5521286"/>
          </a:xfrm>
          <a:prstGeom prst="rect">
            <a:avLst/>
          </a:prstGeom>
          <a:noFill/>
          <a:ln w="9525">
            <a:noFill/>
            <a:miter lim="800000"/>
            <a:headEnd/>
            <a:tailEnd/>
          </a:ln>
          <a:effectLst/>
        </p:spPr>
      </p:pic>
      <p:pic>
        <p:nvPicPr>
          <p:cNvPr id="3" name="Рисунок 2"/>
          <p:cNvPicPr/>
          <p:nvPr/>
        </p:nvPicPr>
        <p:blipFill>
          <a:blip r:embed="rId3" cstate="print"/>
          <a:srcRect l="29919" t="10238" r="29589" b="7381"/>
          <a:stretch>
            <a:fillRect/>
          </a:stretch>
        </p:blipFill>
        <p:spPr bwMode="auto">
          <a:xfrm>
            <a:off x="8956110" y="1047029"/>
            <a:ext cx="2753290" cy="2635624"/>
          </a:xfrm>
          <a:prstGeom prst="rect">
            <a:avLst/>
          </a:prstGeom>
          <a:noFill/>
          <a:ln w="9525">
            <a:solidFill>
              <a:schemeClr val="accent1"/>
            </a:solidFill>
            <a:miter lim="800000"/>
            <a:headEnd/>
            <a:tailEnd/>
          </a:ln>
        </p:spPr>
      </p:pic>
      <p:pic>
        <p:nvPicPr>
          <p:cNvPr id="4" name="Рисунок 3"/>
          <p:cNvPicPr/>
          <p:nvPr/>
        </p:nvPicPr>
        <p:blipFill>
          <a:blip r:embed="rId4" cstate="print"/>
          <a:srcRect l="30187" t="10000" r="29303" b="3701"/>
          <a:stretch>
            <a:fillRect/>
          </a:stretch>
        </p:blipFill>
        <p:spPr bwMode="auto">
          <a:xfrm>
            <a:off x="8956110" y="3898826"/>
            <a:ext cx="2753290" cy="2875866"/>
          </a:xfrm>
          <a:prstGeom prst="rect">
            <a:avLst/>
          </a:prstGeom>
          <a:noFill/>
          <a:ln w="9525">
            <a:solidFill>
              <a:schemeClr val="accent1"/>
            </a:solidFill>
            <a:miter lim="800000"/>
            <a:headEnd/>
            <a:tailEnd/>
          </a:ln>
        </p:spPr>
      </p:pic>
      <p:sp>
        <p:nvSpPr>
          <p:cNvPr id="48131" name="Rectangle 3"/>
          <p:cNvSpPr>
            <a:spLocks noChangeArrowheads="1"/>
          </p:cNvSpPr>
          <p:nvPr/>
        </p:nvSpPr>
        <p:spPr bwMode="auto">
          <a:xfrm>
            <a:off x="254000" y="110067"/>
            <a:ext cx="11455400" cy="861774"/>
          </a:xfrm>
          <a:prstGeom prst="rect">
            <a:avLst/>
          </a:prstGeom>
          <a:solidFill>
            <a:srgbClr val="0070C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kumimoji="0" lang="kk-KZ" sz="1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СТРАТЕГИЯЛЫҚ МАҚСАТ</a:t>
            </a:r>
            <a:r>
              <a:rPr kumimoji="0" lang="kk-KZ" sz="1400" b="1" i="0" u="none" strike="noStrike" cap="none" normalizeH="0" dirty="0" smtClean="0">
                <a:ln>
                  <a:noFill/>
                </a:ln>
                <a:solidFill>
                  <a:schemeClr val="bg1"/>
                </a:solidFill>
                <a:effectLst/>
                <a:latin typeface="Times New Roman" pitchFamily="18" charset="0"/>
                <a:ea typeface="Calibri" pitchFamily="34" charset="0"/>
                <a:cs typeface="Times New Roman" pitchFamily="18" charset="0"/>
              </a:rPr>
              <a:t> </a:t>
            </a:r>
            <a:r>
              <a:rPr kumimoji="0" lang="kk-KZ" sz="1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a:t>
            </a:r>
            <a:r>
              <a:rPr lang="kk-KZ" sz="1600" dirty="0" smtClean="0">
                <a:solidFill>
                  <a:schemeClr val="bg1"/>
                </a:solidFill>
                <a:latin typeface="Times New Roman" pitchFamily="18" charset="0"/>
                <a:cs typeface="Times New Roman" pitchFamily="18" charset="0"/>
              </a:rPr>
              <a:t>6.1-мақсат: оқу процесін басқару тетіктерін жетілдіру үшін әлеуметтік әріптестік пен халықаралық ынтымақтастықтың рөлін күшейту</a:t>
            </a:r>
            <a:endParaRPr lang="ru-RU" sz="1400" dirty="0" smtClean="0">
              <a:solidFill>
                <a:schemeClr val="bg1"/>
              </a:solidFill>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kk-KZ" sz="1800" b="0"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393553306"/>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Desktop\КИТАЙ МЕЖД конкурс 2024\WhatsApp Image 2025-02-06 at 07.21.47.jpeg"/>
          <p:cNvPicPr/>
          <p:nvPr/>
        </p:nvPicPr>
        <p:blipFill rotWithShape="1">
          <a:blip r:embed="rId2" cstate="print">
            <a:extLst>
              <a:ext uri="{28A0092B-C50C-407E-A947-70E740481C1C}">
                <a14:useLocalDpi xmlns:a14="http://schemas.microsoft.com/office/drawing/2010/main" val="0"/>
              </a:ext>
            </a:extLst>
          </a:blip>
          <a:srcRect t="28555" r="14927" b="22845"/>
          <a:stretch/>
        </p:blipFill>
        <p:spPr bwMode="auto">
          <a:xfrm>
            <a:off x="2948633" y="2171468"/>
            <a:ext cx="5320143" cy="303123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Прямоугольник 1"/>
          <p:cNvSpPr/>
          <p:nvPr/>
        </p:nvSpPr>
        <p:spPr>
          <a:xfrm>
            <a:off x="3302135" y="5469510"/>
            <a:ext cx="4213090" cy="523220"/>
          </a:xfrm>
          <a:prstGeom prst="rect">
            <a:avLst/>
          </a:prstGeom>
          <a:solidFill>
            <a:schemeClr val="accent6">
              <a:lumMod val="20000"/>
              <a:lumOff val="80000"/>
            </a:schemeClr>
          </a:solidFill>
        </p:spPr>
        <p:txBody>
          <a:bodyPr wrap="square">
            <a:spAutoFit/>
          </a:bodyPr>
          <a:lstStyle/>
          <a:p>
            <a:r>
              <a:rPr lang="kk-KZ" sz="1400" dirty="0" smtClean="0">
                <a:solidFill>
                  <a:srgbClr val="002060"/>
                </a:solidFill>
                <a:latin typeface="Times New Roman" pitchFamily="18" charset="0"/>
                <a:cs typeface="Times New Roman" pitchFamily="18" charset="0"/>
              </a:rPr>
              <a:t>Конкурстың  тәуелсіз эксперттері мен ҚХР-ның  қатысушы  білім  алушылары</a:t>
            </a:r>
            <a:endParaRPr lang="kk-KZ" sz="1400" dirty="0">
              <a:solidFill>
                <a:srgbClr val="002060"/>
              </a:solidFill>
              <a:latin typeface="Times New Roman" pitchFamily="18" charset="0"/>
              <a:cs typeface="Times New Roman" pitchFamily="18" charset="0"/>
            </a:endParaRPr>
          </a:p>
        </p:txBody>
      </p:sp>
      <p:pic>
        <p:nvPicPr>
          <p:cNvPr id="5" name="Рисунок 4" descr="D:\Desktop\КИТАЙ МЕЖД конкурс 2024\WhatsApp Image 2025-02-05 at 22.44.42.jpeg"/>
          <p:cNvPicPr/>
          <p:nvPr/>
        </p:nvPicPr>
        <p:blipFill rotWithShape="1">
          <a:blip r:embed="rId3" cstate="print">
            <a:extLst>
              <a:ext uri="{28A0092B-C50C-407E-A947-70E740481C1C}">
                <a14:useLocalDpi xmlns:a14="http://schemas.microsoft.com/office/drawing/2010/main" val="0"/>
              </a:ext>
            </a:extLst>
          </a:blip>
          <a:srcRect l="4793" t="23388" r="7712" b="4896"/>
          <a:stretch/>
        </p:blipFill>
        <p:spPr bwMode="auto">
          <a:xfrm>
            <a:off x="8268776" y="4481630"/>
            <a:ext cx="3789874" cy="2223407"/>
          </a:xfrm>
          <a:prstGeom prst="rect">
            <a:avLst/>
          </a:prstGeom>
          <a:ln>
            <a:noFill/>
          </a:ln>
          <a:effectLst>
            <a:outerShdw blurRad="292100" dist="139700" dir="2700000" algn="tl" rotWithShape="0">
              <a:srgbClr val="333333">
                <a:alpha val="65000"/>
              </a:srgbClr>
            </a:outerShdw>
          </a:effectLst>
        </p:spPr>
      </p:pic>
      <p:pic>
        <p:nvPicPr>
          <p:cNvPr id="6" name="Рисунок 5" descr="D:\Desktop\КИТАЙ МЕЖД конкурс 2024\WhatsApp Image 2025-02-05 at 22.44.39 (2).jpeg"/>
          <p:cNvPicPr/>
          <p:nvPr/>
        </p:nvPicPr>
        <p:blipFill rotWithShape="1">
          <a:blip r:embed="rId4" cstate="print">
            <a:extLst>
              <a:ext uri="{28A0092B-C50C-407E-A947-70E740481C1C}">
                <a14:useLocalDpi xmlns:a14="http://schemas.microsoft.com/office/drawing/2010/main" val="0"/>
              </a:ext>
            </a:extLst>
          </a:blip>
          <a:srcRect l="15766" t="14118" r="12989"/>
          <a:stretch/>
        </p:blipFill>
        <p:spPr bwMode="auto">
          <a:xfrm>
            <a:off x="8667204" y="1399666"/>
            <a:ext cx="3305175" cy="2287418"/>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8447584" y="3894960"/>
            <a:ext cx="3744416" cy="369332"/>
          </a:xfrm>
          <a:prstGeom prst="rect">
            <a:avLst/>
          </a:prstGeom>
          <a:solidFill>
            <a:schemeClr val="accent6">
              <a:lumMod val="20000"/>
              <a:lumOff val="80000"/>
            </a:schemeClr>
          </a:solidFill>
        </p:spPr>
        <p:txBody>
          <a:bodyPr wrap="square">
            <a:spAutoFit/>
          </a:bodyPr>
          <a:lstStyle/>
          <a:p>
            <a:r>
              <a:rPr lang="kk-KZ" dirty="0" smtClean="0">
                <a:solidFill>
                  <a:srgbClr val="002060"/>
                </a:solidFill>
                <a:latin typeface="Times New Roman" pitchFamily="18" charset="0"/>
                <a:cs typeface="Times New Roman" pitchFamily="18" charset="0"/>
              </a:rPr>
              <a:t>     Жеребе тарту сәті </a:t>
            </a:r>
            <a:endParaRPr lang="ru-RU" dirty="0"/>
          </a:p>
        </p:txBody>
      </p:sp>
      <p:sp>
        <p:nvSpPr>
          <p:cNvPr id="9" name="Прямоугольник 8"/>
          <p:cNvSpPr/>
          <p:nvPr/>
        </p:nvSpPr>
        <p:spPr>
          <a:xfrm>
            <a:off x="276181" y="2440716"/>
            <a:ext cx="2562480" cy="3870290"/>
          </a:xfrm>
          <a:prstGeom prst="rect">
            <a:avLst/>
          </a:prstGeom>
          <a:solidFill>
            <a:schemeClr val="accent5">
              <a:lumMod val="20000"/>
              <a:lumOff val="80000"/>
            </a:schemeClr>
          </a:solidFill>
        </p:spPr>
        <p:txBody>
          <a:bodyPr wrap="square">
            <a:spAutoFit/>
          </a:bodyPr>
          <a:lstStyle/>
          <a:p>
            <a:r>
              <a:rPr lang="kk-KZ" sz="1400" b="1" dirty="0" smtClean="0">
                <a:solidFill>
                  <a:srgbClr val="FF0000"/>
                </a:solidFill>
                <a:latin typeface="Times New Roman" pitchFamily="18" charset="0"/>
                <a:cs typeface="Times New Roman" pitchFamily="18" charset="0"/>
              </a:rPr>
              <a:t>ЭКСПЕРТТЕР </a:t>
            </a:r>
          </a:p>
          <a:p>
            <a:r>
              <a:rPr lang="kk-KZ" sz="1200" b="1" dirty="0" smtClean="0">
                <a:latin typeface="Times New Roman" pitchFamily="18" charset="0"/>
                <a:cs typeface="Times New Roman" pitchFamily="18" charset="0"/>
              </a:rPr>
              <a:t>1.Алиакбарова Ж.А</a:t>
            </a:r>
            <a:r>
              <a:rPr lang="kk-KZ"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a:t>
            </a:r>
            <a:r>
              <a:rPr lang="ru-RU" sz="1050" dirty="0">
                <a:latin typeface="Times New Roman" pitchFamily="18" charset="0"/>
                <a:cs typeface="Times New Roman" pitchFamily="18" charset="0"/>
              </a:rPr>
              <a:t>№ 184 </a:t>
            </a:r>
            <a:r>
              <a:rPr lang="kk-KZ" sz="1050" dirty="0">
                <a:latin typeface="Times New Roman" pitchFamily="18" charset="0"/>
                <a:cs typeface="Times New Roman" pitchFamily="18" charset="0"/>
              </a:rPr>
              <a:t>«</a:t>
            </a:r>
            <a:r>
              <a:rPr lang="ru-RU" sz="1050" dirty="0">
                <a:latin typeface="Times New Roman" pitchFamily="18" charset="0"/>
                <a:cs typeface="Times New Roman" pitchFamily="18" charset="0"/>
              </a:rPr>
              <a:t>Б</a:t>
            </a:r>
            <a:r>
              <a:rPr lang="kk-KZ" sz="1050" dirty="0">
                <a:latin typeface="Times New Roman" pitchFamily="18" charset="0"/>
                <a:cs typeface="Times New Roman" pitchFamily="18" charset="0"/>
              </a:rPr>
              <a:t>өбе</a:t>
            </a:r>
            <a:r>
              <a:rPr lang="ru-RU" sz="1050" dirty="0" err="1">
                <a:latin typeface="Times New Roman" pitchFamily="18" charset="0"/>
                <a:cs typeface="Times New Roman" pitchFamily="18" charset="0"/>
              </a:rPr>
              <a:t>кжай-балабақша</a:t>
            </a:r>
            <a:r>
              <a:rPr lang="kk-KZ" sz="1050" dirty="0">
                <a:latin typeface="Times New Roman" pitchFamily="18" charset="0"/>
                <a:cs typeface="Times New Roman" pitchFamily="18" charset="0"/>
              </a:rPr>
              <a:t>»</a:t>
            </a:r>
            <a:r>
              <a:rPr lang="ru-RU" sz="1050" dirty="0">
                <a:latin typeface="Times New Roman" pitchFamily="18" charset="0"/>
                <a:cs typeface="Times New Roman" pitchFamily="18" charset="0"/>
              </a:rPr>
              <a:t> </a:t>
            </a:r>
            <a:r>
              <a:rPr lang="ru-RU" sz="1050" dirty="0" err="1" smtClean="0">
                <a:latin typeface="Times New Roman" pitchFamily="18" charset="0"/>
                <a:cs typeface="Times New Roman" pitchFamily="18" charset="0"/>
              </a:rPr>
              <a:t>меңгерушісі</a:t>
            </a:r>
            <a:r>
              <a:rPr lang="ru-RU" sz="1050" dirty="0" smtClean="0">
                <a:latin typeface="Times New Roman" pitchFamily="18" charset="0"/>
                <a:cs typeface="Times New Roman" pitchFamily="18" charset="0"/>
              </a:rPr>
              <a:t>, </a:t>
            </a:r>
            <a:r>
              <a:rPr lang="kk-KZ" sz="1050" dirty="0" smtClean="0">
                <a:latin typeface="Times New Roman" pitchFamily="18" charset="0"/>
                <a:cs typeface="Times New Roman" pitchFamily="18" charset="0"/>
              </a:rPr>
              <a:t>«Моя </a:t>
            </a:r>
            <a:r>
              <a:rPr lang="kk-KZ" sz="1050" dirty="0">
                <a:latin typeface="Times New Roman" pitchFamily="18" charset="0"/>
                <a:cs typeface="Times New Roman" pitchFamily="18" charset="0"/>
              </a:rPr>
              <a:t>профессия -</a:t>
            </a:r>
            <a:r>
              <a:rPr lang="kk-KZ" sz="1050" dirty="0" smtClean="0">
                <a:latin typeface="Times New Roman" pitchFamily="18" charset="0"/>
                <a:cs typeface="Times New Roman" pitchFamily="18" charset="0"/>
              </a:rPr>
              <a:t>21век»,  «Балапан»-байқауларының председателі;</a:t>
            </a:r>
          </a:p>
          <a:p>
            <a:r>
              <a:rPr lang="kk-KZ" sz="1200" b="1" dirty="0" smtClean="0">
                <a:latin typeface="Times New Roman" pitchFamily="18" charset="0"/>
                <a:cs typeface="Times New Roman" pitchFamily="18" charset="0"/>
              </a:rPr>
              <a:t>2.Жанысбаев Б.Т. </a:t>
            </a:r>
            <a:r>
              <a:rPr lang="kk-KZ" sz="1400" dirty="0" smtClean="0"/>
              <a:t>-</a:t>
            </a:r>
            <a:r>
              <a:rPr lang="kk-KZ" sz="1400" dirty="0"/>
              <a:t> </a:t>
            </a:r>
            <a:r>
              <a:rPr lang="kk-KZ" sz="1050" dirty="0">
                <a:latin typeface="Times New Roman" pitchFamily="18" charset="0"/>
                <a:cs typeface="Times New Roman" pitchFamily="18" charset="0"/>
              </a:rPr>
              <a:t>«Алматы- БАЛАFEST» </a:t>
            </a:r>
            <a:r>
              <a:rPr lang="kk-KZ" sz="1050" dirty="0" smtClean="0">
                <a:latin typeface="Times New Roman" pitchFamily="18" charset="0"/>
                <a:cs typeface="Times New Roman" pitchFamily="18" charset="0"/>
              </a:rPr>
              <a:t>  фестивалінде «Туған </a:t>
            </a:r>
            <a:r>
              <a:rPr lang="kk-KZ" sz="1050" dirty="0">
                <a:latin typeface="Times New Roman" pitchFamily="18" charset="0"/>
                <a:cs typeface="Times New Roman" pitchFamily="18" charset="0"/>
              </a:rPr>
              <a:t>жерім -туған </a:t>
            </a:r>
            <a:r>
              <a:rPr lang="kk-KZ" sz="1050" dirty="0" smtClean="0">
                <a:latin typeface="Times New Roman" pitchFamily="18" charset="0"/>
                <a:cs typeface="Times New Roman" pitchFamily="18" charset="0"/>
              </a:rPr>
              <a:t>шежіре» сурет көрмесінің жеңімпазын дайындаушы, халықаралық балалар байқауына қатыстырушы сертификат иегері;</a:t>
            </a:r>
          </a:p>
          <a:p>
            <a:r>
              <a:rPr lang="kk-KZ" sz="1200" b="1" dirty="0" smtClean="0">
                <a:latin typeface="Times New Roman" pitchFamily="18" charset="0"/>
                <a:cs typeface="Times New Roman" pitchFamily="18" charset="0"/>
              </a:rPr>
              <a:t>3.Сунь Фан-  </a:t>
            </a:r>
            <a:r>
              <a:rPr lang="kk-KZ" sz="1050" dirty="0" smtClean="0">
                <a:latin typeface="Times New Roman" pitchFamily="18" charset="0"/>
                <a:cs typeface="Times New Roman" pitchFamily="18" charset="0"/>
              </a:rPr>
              <a:t>Пекиндегі </a:t>
            </a:r>
            <a:r>
              <a:rPr lang="kk-KZ" sz="1050" dirty="0">
                <a:latin typeface="Times New Roman" pitchFamily="18" charset="0"/>
                <a:cs typeface="Times New Roman" pitchFamily="18" charset="0"/>
              </a:rPr>
              <a:t>Фэнтай </a:t>
            </a:r>
            <a:endParaRPr lang="ru-RU" sz="1050" dirty="0">
              <a:latin typeface="Times New Roman" pitchFamily="18" charset="0"/>
              <a:cs typeface="Times New Roman" pitchFamily="18" charset="0"/>
            </a:endParaRPr>
          </a:p>
          <a:p>
            <a:r>
              <a:rPr lang="kk-KZ" sz="1050" dirty="0" smtClean="0">
                <a:latin typeface="Times New Roman" pitchFamily="18" charset="0"/>
                <a:cs typeface="Times New Roman" pitchFamily="18" charset="0"/>
              </a:rPr>
              <a:t>кәсіптік білім беру мектебінің мектепке дейінгі білім берудің базалық оқытушысы;</a:t>
            </a:r>
          </a:p>
          <a:p>
            <a:r>
              <a:rPr lang="kk-KZ" sz="1050" b="1" dirty="0" smtClean="0">
                <a:latin typeface="Times New Roman" pitchFamily="18" charset="0"/>
                <a:cs typeface="Times New Roman" pitchFamily="18" charset="0"/>
              </a:rPr>
              <a:t>4</a:t>
            </a:r>
            <a:r>
              <a:rPr lang="kk-KZ" sz="1100" dirty="0" smtClean="0">
                <a:latin typeface="Times New Roman" pitchFamily="18" charset="0"/>
                <a:cs typeface="Times New Roman" pitchFamily="18" charset="0"/>
              </a:rPr>
              <a:t>. </a:t>
            </a:r>
            <a:r>
              <a:rPr lang="kk-KZ" sz="1200" b="1" dirty="0" smtClean="0">
                <a:latin typeface="Times New Roman" pitchFamily="18" charset="0"/>
                <a:cs typeface="Times New Roman" pitchFamily="18" charset="0"/>
              </a:rPr>
              <a:t>Цу Цяо </a:t>
            </a:r>
            <a:r>
              <a:rPr lang="kk-KZ" sz="1100" b="1" dirty="0" smtClean="0">
                <a:latin typeface="Times New Roman" pitchFamily="18" charset="0"/>
                <a:cs typeface="Times New Roman" pitchFamily="18" charset="0"/>
              </a:rPr>
              <a:t>- </a:t>
            </a:r>
            <a:r>
              <a:rPr lang="kk-KZ" sz="1200" dirty="0" smtClean="0">
                <a:latin typeface="Times New Roman" pitchFamily="18" charset="0"/>
                <a:cs typeface="Times New Roman" pitchFamily="18" charset="0"/>
              </a:rPr>
              <a:t>Пекиндегі </a:t>
            </a:r>
            <a:r>
              <a:rPr lang="kk-KZ" sz="1200" dirty="0">
                <a:latin typeface="Times New Roman" pitchFamily="18" charset="0"/>
                <a:cs typeface="Times New Roman" pitchFamily="18" charset="0"/>
              </a:rPr>
              <a:t>Фэнтай </a:t>
            </a:r>
            <a:endParaRPr lang="ru-RU" sz="1200" dirty="0">
              <a:latin typeface="Times New Roman" pitchFamily="18" charset="0"/>
              <a:cs typeface="Times New Roman" pitchFamily="18" charset="0"/>
            </a:endParaRPr>
          </a:p>
          <a:p>
            <a:r>
              <a:rPr lang="kk-KZ" sz="1200" dirty="0">
                <a:latin typeface="Times New Roman" pitchFamily="18" charset="0"/>
                <a:cs typeface="Times New Roman" pitchFamily="18" charset="0"/>
              </a:rPr>
              <a:t>кәсіптік білім беру мектебінің мектепке дейінгі білім берудің базалық </a:t>
            </a:r>
            <a:r>
              <a:rPr lang="kk-KZ" sz="1200" dirty="0" smtClean="0">
                <a:latin typeface="Times New Roman" pitchFamily="18" charset="0"/>
                <a:cs typeface="Times New Roman" pitchFamily="18" charset="0"/>
              </a:rPr>
              <a:t>оқытушысы, халықаралық суретшілер қоғамының мүшесі.</a:t>
            </a:r>
            <a:endParaRPr lang="kk-KZ" sz="1200"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p:txBody>
      </p:sp>
      <p:pic>
        <p:nvPicPr>
          <p:cNvPr id="10" name="图片 2" descr="“丝路工匠”国际职业大赛logo.png"/>
          <p:cNvPicPr/>
          <p:nvPr/>
        </p:nvPicPr>
        <p:blipFill>
          <a:blip r:embed="rId5" cstate="print"/>
          <a:stretch>
            <a:fillRect/>
          </a:stretch>
        </p:blipFill>
        <p:spPr>
          <a:xfrm>
            <a:off x="99821" y="1278749"/>
            <a:ext cx="2143930" cy="711976"/>
          </a:xfrm>
          <a:prstGeom prst="rect">
            <a:avLst/>
          </a:prstGeom>
          <a:ln>
            <a:solidFill>
              <a:schemeClr val="accent6">
                <a:lumMod val="75000"/>
              </a:schemeClr>
            </a:solidFill>
          </a:ln>
        </p:spPr>
      </p:pic>
      <p:pic>
        <p:nvPicPr>
          <p:cNvPr id="11" name="图片 0" descr="“丝路工匠”职业院校国际合作联盟logo.png"/>
          <p:cNvPicPr/>
          <p:nvPr/>
        </p:nvPicPr>
        <p:blipFill>
          <a:blip r:embed="rId6" cstate="print"/>
          <a:stretch>
            <a:fillRect/>
          </a:stretch>
        </p:blipFill>
        <p:spPr>
          <a:xfrm>
            <a:off x="133095" y="154414"/>
            <a:ext cx="2077382" cy="865893"/>
          </a:xfrm>
          <a:prstGeom prst="rect">
            <a:avLst/>
          </a:prstGeom>
          <a:ln>
            <a:solidFill>
              <a:schemeClr val="accent6">
                <a:lumMod val="75000"/>
              </a:schemeClr>
            </a:solidFill>
          </a:ln>
        </p:spPr>
      </p:pic>
      <p:sp>
        <p:nvSpPr>
          <p:cNvPr id="4" name="Прямоугольник 3"/>
          <p:cNvSpPr/>
          <p:nvPr/>
        </p:nvSpPr>
        <p:spPr>
          <a:xfrm>
            <a:off x="2409823" y="171182"/>
            <a:ext cx="8591552" cy="2000548"/>
          </a:xfrm>
          <a:prstGeom prst="rect">
            <a:avLst/>
          </a:prstGeom>
        </p:spPr>
        <p:txBody>
          <a:bodyPr wrap="square">
            <a:spAutoFit/>
          </a:bodyPr>
          <a:lstStyle/>
          <a:p>
            <a:pPr algn="ctr"/>
            <a:r>
              <a:rPr lang="kk-KZ" sz="2400" b="1" dirty="0" smtClean="0">
                <a:solidFill>
                  <a:srgbClr val="FF0000"/>
                </a:solidFill>
                <a:latin typeface="Times New Roman" pitchFamily="18" charset="0"/>
                <a:cs typeface="Times New Roman" pitchFamily="18" charset="0"/>
              </a:rPr>
              <a:t>І</a:t>
            </a:r>
            <a:r>
              <a:rPr lang="en-US" sz="2400" b="1" dirty="0">
                <a:solidFill>
                  <a:srgbClr val="FF0000"/>
                </a:solidFill>
                <a:latin typeface="Times New Roman" pitchFamily="18" charset="0"/>
                <a:cs typeface="Times New Roman" pitchFamily="18" charset="0"/>
              </a:rPr>
              <a:t>Y</a:t>
            </a:r>
            <a:r>
              <a:rPr lang="kk-KZ" sz="2400" b="1" dirty="0">
                <a:solidFill>
                  <a:srgbClr val="FF0000"/>
                </a:solidFill>
                <a:latin typeface="Times New Roman" pitchFamily="18" charset="0"/>
                <a:cs typeface="Times New Roman" pitchFamily="18" charset="0"/>
              </a:rPr>
              <a:t> ХАЛЫҚАРАЛЫҚ КӘСІБИ КОНКУРС</a:t>
            </a:r>
          </a:p>
          <a:p>
            <a:r>
              <a:rPr lang="ru-RU" sz="1600" b="1" dirty="0" err="1">
                <a:solidFill>
                  <a:srgbClr val="002060"/>
                </a:solidFill>
                <a:latin typeface="Times New Roman" pitchFamily="18" charset="0"/>
                <a:cs typeface="Times New Roman" pitchFamily="18" charset="0"/>
              </a:rPr>
              <a:t>Жібек</a:t>
            </a:r>
            <a:r>
              <a:rPr lang="ru-RU" sz="1600" b="1" dirty="0">
                <a:solidFill>
                  <a:srgbClr val="002060"/>
                </a:solidFill>
                <a:latin typeface="Times New Roman" pitchFamily="18" charset="0"/>
                <a:cs typeface="Times New Roman" pitchFamily="18" charset="0"/>
              </a:rPr>
              <a:t> </a:t>
            </a:r>
            <a:r>
              <a:rPr lang="ru-RU" sz="1600" b="1" dirty="0" err="1">
                <a:solidFill>
                  <a:srgbClr val="002060"/>
                </a:solidFill>
                <a:latin typeface="Times New Roman" pitchFamily="18" charset="0"/>
                <a:cs typeface="Times New Roman" pitchFamily="18" charset="0"/>
              </a:rPr>
              <a:t>жолы</a:t>
            </a:r>
            <a:r>
              <a:rPr lang="ru-RU" sz="1600" b="1" dirty="0">
                <a:solidFill>
                  <a:srgbClr val="002060"/>
                </a:solidFill>
                <a:latin typeface="Times New Roman" pitchFamily="18" charset="0"/>
                <a:cs typeface="Times New Roman" pitchFamily="18" charset="0"/>
              </a:rPr>
              <a:t> </a:t>
            </a:r>
            <a:r>
              <a:rPr lang="ru-RU" sz="1600" b="1" dirty="0" err="1">
                <a:solidFill>
                  <a:srgbClr val="002060"/>
                </a:solidFill>
                <a:latin typeface="Times New Roman" pitchFamily="18" charset="0"/>
                <a:cs typeface="Times New Roman" pitchFamily="18" charset="0"/>
              </a:rPr>
              <a:t>шеберлері</a:t>
            </a:r>
            <a:r>
              <a:rPr lang="ru-RU" sz="1600" b="1" dirty="0">
                <a:solidFill>
                  <a:srgbClr val="002060"/>
                </a:solidFill>
                <a:latin typeface="Times New Roman" pitchFamily="18" charset="0"/>
                <a:cs typeface="Times New Roman" pitchFamily="18" charset="0"/>
              </a:rPr>
              <a:t>/Мастер Шелкового пути</a:t>
            </a:r>
          </a:p>
          <a:p>
            <a:r>
              <a:rPr lang="kk-KZ" sz="1050" b="1" dirty="0">
                <a:solidFill>
                  <a:srgbClr val="FF0000"/>
                </a:solidFill>
                <a:latin typeface="Times New Roman" pitchFamily="18" charset="0"/>
                <a:cs typeface="Times New Roman" pitchFamily="18" charset="0"/>
              </a:rPr>
              <a:t>ҚҰЗЫРЕТТІЛІГІ</a:t>
            </a:r>
            <a:endParaRPr lang="ru-RU" sz="1050" b="1" dirty="0">
              <a:solidFill>
                <a:srgbClr val="FF0000"/>
              </a:solidFill>
              <a:latin typeface="Times New Roman" pitchFamily="18" charset="0"/>
              <a:cs typeface="Times New Roman" pitchFamily="18" charset="0"/>
            </a:endParaRPr>
          </a:p>
          <a:p>
            <a:r>
              <a:rPr lang="ru-RU" sz="1050" b="1" dirty="0">
                <a:solidFill>
                  <a:srgbClr val="FF0000"/>
                </a:solidFill>
                <a:latin typeface="Times New Roman" pitchFamily="18" charset="0"/>
                <a:cs typeface="Times New Roman" pitchFamily="18" charset="0"/>
              </a:rPr>
              <a:t> </a:t>
            </a:r>
            <a:r>
              <a:rPr lang="kk-KZ" sz="1050" b="1" dirty="0">
                <a:solidFill>
                  <a:srgbClr val="002060"/>
                </a:solidFill>
                <a:latin typeface="Times New Roman" pitchFamily="18" charset="0"/>
                <a:cs typeface="Times New Roman" pitchFamily="18" charset="0"/>
              </a:rPr>
              <a:t>Мектепке дейінгі білім беру аясындағы көркемдеуші дағдылар/</a:t>
            </a:r>
            <a:r>
              <a:rPr lang="en-US" sz="1050" b="1" dirty="0">
                <a:solidFill>
                  <a:srgbClr val="002060"/>
                </a:solidFill>
                <a:latin typeface="Times New Roman" pitchFamily="18" charset="0"/>
                <a:cs typeface="Times New Roman" pitchFamily="18" charset="0"/>
              </a:rPr>
              <a:t> </a:t>
            </a:r>
            <a:r>
              <a:rPr lang="ru-RU" sz="1050" b="1" dirty="0">
                <a:solidFill>
                  <a:srgbClr val="002060"/>
                </a:solidFill>
                <a:latin typeface="Times New Roman" pitchFamily="18" charset="0"/>
                <a:cs typeface="Times New Roman" pitchFamily="18" charset="0"/>
              </a:rPr>
              <a:t>Х</a:t>
            </a:r>
            <a:r>
              <a:rPr lang="en-US" sz="1050" b="1" dirty="0" err="1">
                <a:solidFill>
                  <a:srgbClr val="002060"/>
                </a:solidFill>
                <a:latin typeface="Times New Roman" pitchFamily="18" charset="0"/>
                <a:cs typeface="Times New Roman" pitchFamily="18" charset="0"/>
              </a:rPr>
              <a:t>удожественны</a:t>
            </a:r>
            <a:r>
              <a:rPr lang="ru-RU" sz="1050" b="1" dirty="0">
                <a:solidFill>
                  <a:srgbClr val="002060"/>
                </a:solidFill>
                <a:latin typeface="Times New Roman" pitchFamily="18" charset="0"/>
                <a:cs typeface="Times New Roman" pitchFamily="18" charset="0"/>
              </a:rPr>
              <a:t>е</a:t>
            </a:r>
            <a:r>
              <a:rPr lang="en-US" sz="1050" b="1" dirty="0">
                <a:solidFill>
                  <a:srgbClr val="002060"/>
                </a:solidFill>
                <a:latin typeface="Times New Roman" pitchFamily="18" charset="0"/>
                <a:cs typeface="Times New Roman" pitchFamily="18" charset="0"/>
              </a:rPr>
              <a:t> </a:t>
            </a:r>
            <a:r>
              <a:rPr lang="en-US" sz="1050" b="1" dirty="0" err="1">
                <a:solidFill>
                  <a:srgbClr val="002060"/>
                </a:solidFill>
                <a:latin typeface="Times New Roman" pitchFamily="18" charset="0"/>
                <a:cs typeface="Times New Roman" pitchFamily="18" charset="0"/>
              </a:rPr>
              <a:t>навык</a:t>
            </a:r>
            <a:r>
              <a:rPr lang="ru-RU" sz="1050" b="1" dirty="0">
                <a:solidFill>
                  <a:srgbClr val="002060"/>
                </a:solidFill>
                <a:latin typeface="Times New Roman" pitchFamily="18" charset="0"/>
                <a:cs typeface="Times New Roman" pitchFamily="18" charset="0"/>
              </a:rPr>
              <a:t>и</a:t>
            </a:r>
            <a:r>
              <a:rPr lang="en-US" sz="1050" b="1" dirty="0">
                <a:solidFill>
                  <a:srgbClr val="002060"/>
                </a:solidFill>
                <a:latin typeface="Times New Roman" pitchFamily="18" charset="0"/>
                <a:cs typeface="Times New Roman" pitchFamily="18" charset="0"/>
              </a:rPr>
              <a:t> в </a:t>
            </a:r>
            <a:r>
              <a:rPr lang="en-US" sz="1050" b="1" dirty="0" err="1">
                <a:solidFill>
                  <a:srgbClr val="002060"/>
                </a:solidFill>
                <a:latin typeface="Times New Roman" pitchFamily="18" charset="0"/>
                <a:cs typeface="Times New Roman" pitchFamily="18" charset="0"/>
              </a:rPr>
              <a:t>области</a:t>
            </a:r>
            <a:r>
              <a:rPr lang="en-US" sz="1050" b="1" dirty="0">
                <a:solidFill>
                  <a:srgbClr val="002060"/>
                </a:solidFill>
                <a:latin typeface="Times New Roman" pitchFamily="18" charset="0"/>
                <a:cs typeface="Times New Roman" pitchFamily="18" charset="0"/>
              </a:rPr>
              <a:t> </a:t>
            </a:r>
            <a:r>
              <a:rPr lang="en-US" sz="1050" b="1" dirty="0" err="1">
                <a:solidFill>
                  <a:srgbClr val="002060"/>
                </a:solidFill>
                <a:latin typeface="Times New Roman" pitchFamily="18" charset="0"/>
                <a:cs typeface="Times New Roman" pitchFamily="18" charset="0"/>
              </a:rPr>
              <a:t>дошкольного</a:t>
            </a:r>
            <a:r>
              <a:rPr lang="en-US" sz="1050" b="1" dirty="0">
                <a:solidFill>
                  <a:srgbClr val="002060"/>
                </a:solidFill>
                <a:latin typeface="Times New Roman" pitchFamily="18" charset="0"/>
                <a:cs typeface="Times New Roman" pitchFamily="18" charset="0"/>
              </a:rPr>
              <a:t> </a:t>
            </a:r>
            <a:r>
              <a:rPr lang="en-US" sz="1050" b="1" dirty="0" err="1">
                <a:solidFill>
                  <a:srgbClr val="002060"/>
                </a:solidFill>
                <a:latin typeface="Times New Roman" pitchFamily="18" charset="0"/>
                <a:cs typeface="Times New Roman" pitchFamily="18" charset="0"/>
              </a:rPr>
              <a:t>образования</a:t>
            </a:r>
            <a:r>
              <a:rPr lang="kk-KZ" sz="1050" b="1" dirty="0">
                <a:solidFill>
                  <a:srgbClr val="002060"/>
                </a:solidFill>
                <a:latin typeface="Times New Roman" pitchFamily="18" charset="0"/>
                <a:cs typeface="Times New Roman" pitchFamily="18" charset="0"/>
              </a:rPr>
              <a:t> </a:t>
            </a:r>
          </a:p>
          <a:p>
            <a:r>
              <a:rPr lang="kk-KZ" sz="1050" b="1" dirty="0">
                <a:solidFill>
                  <a:srgbClr val="FF0000"/>
                </a:solidFill>
                <a:latin typeface="Times New Roman" pitchFamily="18" charset="0"/>
                <a:cs typeface="Times New Roman" pitchFamily="18" charset="0"/>
              </a:rPr>
              <a:t>ҚАТЫСУШЫ ЕЛДЕР</a:t>
            </a:r>
          </a:p>
          <a:p>
            <a:r>
              <a:rPr lang="kk-KZ" sz="1050" b="1" dirty="0">
                <a:solidFill>
                  <a:srgbClr val="002060"/>
                </a:solidFill>
                <a:latin typeface="Times New Roman" pitchFamily="18" charset="0"/>
                <a:cs typeface="Times New Roman" pitchFamily="18" charset="0"/>
              </a:rPr>
              <a:t>Қазақстан Республикасы, Белорусь Республикасы, Қытай Халық Республикасы, Ресей Федерациясы. </a:t>
            </a:r>
          </a:p>
          <a:p>
            <a:r>
              <a:rPr lang="kk-KZ" sz="1050" b="1" dirty="0">
                <a:solidFill>
                  <a:srgbClr val="FF0000"/>
                </a:solidFill>
                <a:latin typeface="Times New Roman" pitchFamily="18" charset="0"/>
                <a:cs typeface="Times New Roman" pitchFamily="18" charset="0"/>
              </a:rPr>
              <a:t>ӨТІЛГЕН УАҚЫТЫ</a:t>
            </a:r>
          </a:p>
          <a:p>
            <a:r>
              <a:rPr lang="kk-KZ" sz="1050" b="1" dirty="0">
                <a:solidFill>
                  <a:srgbClr val="FF0000"/>
                </a:solidFill>
                <a:latin typeface="Times New Roman" pitchFamily="18" charset="0"/>
                <a:cs typeface="Times New Roman" pitchFamily="18" charset="0"/>
              </a:rPr>
              <a:t> </a:t>
            </a:r>
            <a:r>
              <a:rPr lang="kk-KZ" sz="1050" b="1" dirty="0">
                <a:solidFill>
                  <a:srgbClr val="002060"/>
                </a:solidFill>
                <a:latin typeface="Times New Roman" pitchFamily="18" charset="0"/>
                <a:cs typeface="Times New Roman" pitchFamily="18" charset="0"/>
              </a:rPr>
              <a:t>2024 жыл, 23-27 қыркүйек </a:t>
            </a:r>
          </a:p>
          <a:p>
            <a:r>
              <a:rPr lang="kk-KZ" sz="1050" b="1" dirty="0">
                <a:solidFill>
                  <a:srgbClr val="FF0000"/>
                </a:solidFill>
                <a:latin typeface="Times New Roman" pitchFamily="18" charset="0"/>
                <a:cs typeface="Times New Roman" pitchFamily="18" charset="0"/>
              </a:rPr>
              <a:t>ӨТІЛГЕН ОРНЫ</a:t>
            </a:r>
          </a:p>
          <a:p>
            <a:r>
              <a:rPr lang="kk-KZ" sz="1050" b="1" dirty="0">
                <a:solidFill>
                  <a:srgbClr val="002060"/>
                </a:solidFill>
                <a:latin typeface="Times New Roman" pitchFamily="18" charset="0"/>
                <a:cs typeface="Times New Roman" pitchFamily="18" charset="0"/>
              </a:rPr>
              <a:t>№1 АҚГГПК , Шемякин көшесі,131</a:t>
            </a:r>
            <a:endParaRPr lang="ru-RU" sz="1050" dirty="0"/>
          </a:p>
        </p:txBody>
      </p:sp>
    </p:spTree>
    <p:extLst>
      <p:ext uri="{BB962C8B-B14F-4D97-AF65-F5344CB8AC3E}">
        <p14:creationId xmlns:p14="http://schemas.microsoft.com/office/powerpoint/2010/main" val="1141934320"/>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9349" y="260649"/>
            <a:ext cx="11568608" cy="584775"/>
          </a:xfrm>
          <a:prstGeom prst="rect">
            <a:avLst/>
          </a:prstGeom>
        </p:spPr>
        <p:txBody>
          <a:bodyPr wrap="square">
            <a:spAutoFit/>
          </a:bodyPr>
          <a:lstStyle/>
          <a:p>
            <a:pPr algn="ctr"/>
            <a:r>
              <a:rPr lang="kk-KZ" sz="1600" b="1" dirty="0">
                <a:solidFill>
                  <a:srgbClr val="002060"/>
                </a:solidFill>
                <a:latin typeface="Times New Roman" pitchFamily="18" charset="0"/>
                <a:cs typeface="Times New Roman" pitchFamily="18" charset="0"/>
              </a:rPr>
              <a:t>Мектепке дейінгі білім беру аясындағы көркемдеуші дағдылар/</a:t>
            </a:r>
            <a:r>
              <a:rPr lang="en-US" sz="1600" b="1" dirty="0">
                <a:solidFill>
                  <a:srgbClr val="002060"/>
                </a:solidFill>
                <a:latin typeface="Times New Roman" pitchFamily="18" charset="0"/>
                <a:cs typeface="Times New Roman" pitchFamily="18" charset="0"/>
              </a:rPr>
              <a:t> </a:t>
            </a:r>
            <a:r>
              <a:rPr lang="ru-RU" sz="1600" b="1" dirty="0">
                <a:solidFill>
                  <a:srgbClr val="002060"/>
                </a:solidFill>
                <a:latin typeface="Times New Roman" pitchFamily="18" charset="0"/>
                <a:cs typeface="Times New Roman" pitchFamily="18" charset="0"/>
              </a:rPr>
              <a:t>Х</a:t>
            </a:r>
            <a:r>
              <a:rPr lang="en-US" sz="1600" b="1" dirty="0" err="1">
                <a:solidFill>
                  <a:srgbClr val="002060"/>
                </a:solidFill>
                <a:latin typeface="Times New Roman" pitchFamily="18" charset="0"/>
                <a:cs typeface="Times New Roman" pitchFamily="18" charset="0"/>
              </a:rPr>
              <a:t>удожественны</a:t>
            </a:r>
            <a:r>
              <a:rPr lang="ru-RU" sz="1600" b="1" dirty="0">
                <a:solidFill>
                  <a:srgbClr val="002060"/>
                </a:solidFill>
                <a:latin typeface="Times New Roman" pitchFamily="18" charset="0"/>
                <a:cs typeface="Times New Roman" pitchFamily="18" charset="0"/>
              </a:rPr>
              <a:t>е</a:t>
            </a:r>
            <a:r>
              <a:rPr lang="en-US" sz="1600" b="1" dirty="0">
                <a:solidFill>
                  <a:srgbClr val="002060"/>
                </a:solidFill>
                <a:latin typeface="Times New Roman" pitchFamily="18" charset="0"/>
                <a:cs typeface="Times New Roman" pitchFamily="18" charset="0"/>
              </a:rPr>
              <a:t> </a:t>
            </a:r>
            <a:r>
              <a:rPr lang="en-US" sz="1600" b="1" dirty="0" err="1">
                <a:solidFill>
                  <a:srgbClr val="002060"/>
                </a:solidFill>
                <a:latin typeface="Times New Roman" pitchFamily="18" charset="0"/>
                <a:cs typeface="Times New Roman" pitchFamily="18" charset="0"/>
              </a:rPr>
              <a:t>навык</a:t>
            </a:r>
            <a:r>
              <a:rPr lang="ru-RU" sz="1600" b="1" dirty="0">
                <a:solidFill>
                  <a:srgbClr val="002060"/>
                </a:solidFill>
                <a:latin typeface="Times New Roman" pitchFamily="18" charset="0"/>
                <a:cs typeface="Times New Roman" pitchFamily="18" charset="0"/>
              </a:rPr>
              <a:t>и</a:t>
            </a:r>
            <a:r>
              <a:rPr lang="en-US" sz="1600" b="1" dirty="0">
                <a:solidFill>
                  <a:srgbClr val="002060"/>
                </a:solidFill>
                <a:latin typeface="Times New Roman" pitchFamily="18" charset="0"/>
                <a:cs typeface="Times New Roman" pitchFamily="18" charset="0"/>
              </a:rPr>
              <a:t> в </a:t>
            </a:r>
            <a:r>
              <a:rPr lang="en-US" sz="1600" b="1" dirty="0" err="1">
                <a:solidFill>
                  <a:srgbClr val="002060"/>
                </a:solidFill>
                <a:latin typeface="Times New Roman" pitchFamily="18" charset="0"/>
                <a:cs typeface="Times New Roman" pitchFamily="18" charset="0"/>
              </a:rPr>
              <a:t>области</a:t>
            </a:r>
            <a:r>
              <a:rPr lang="en-US" sz="1600" b="1" dirty="0">
                <a:solidFill>
                  <a:srgbClr val="002060"/>
                </a:solidFill>
                <a:latin typeface="Times New Roman" pitchFamily="18" charset="0"/>
                <a:cs typeface="Times New Roman" pitchFamily="18" charset="0"/>
              </a:rPr>
              <a:t> </a:t>
            </a:r>
            <a:r>
              <a:rPr lang="en-US" sz="1600" b="1" dirty="0" err="1">
                <a:solidFill>
                  <a:srgbClr val="002060"/>
                </a:solidFill>
                <a:latin typeface="Times New Roman" pitchFamily="18" charset="0"/>
                <a:cs typeface="Times New Roman" pitchFamily="18" charset="0"/>
              </a:rPr>
              <a:t>дошкольного</a:t>
            </a:r>
            <a:r>
              <a:rPr lang="en-US" sz="1600" b="1" dirty="0">
                <a:solidFill>
                  <a:srgbClr val="002060"/>
                </a:solidFill>
                <a:latin typeface="Times New Roman" pitchFamily="18" charset="0"/>
                <a:cs typeface="Times New Roman" pitchFamily="18" charset="0"/>
              </a:rPr>
              <a:t> </a:t>
            </a:r>
            <a:r>
              <a:rPr lang="en-US" sz="1600" b="1" dirty="0" err="1">
                <a:solidFill>
                  <a:srgbClr val="002060"/>
                </a:solidFill>
                <a:latin typeface="Times New Roman" pitchFamily="18" charset="0"/>
                <a:cs typeface="Times New Roman" pitchFamily="18" charset="0"/>
              </a:rPr>
              <a:t>образования</a:t>
            </a:r>
            <a:r>
              <a:rPr lang="kk-KZ" sz="1600" b="1" dirty="0">
                <a:solidFill>
                  <a:srgbClr val="002060"/>
                </a:solidFill>
                <a:latin typeface="Times New Roman" pitchFamily="18" charset="0"/>
                <a:cs typeface="Times New Roman" pitchFamily="18" charset="0"/>
              </a:rPr>
              <a:t> </a:t>
            </a:r>
            <a:r>
              <a:rPr lang="kk-KZ" sz="1600" b="1" dirty="0" smtClean="0">
                <a:solidFill>
                  <a:srgbClr val="002060"/>
                </a:solidFill>
                <a:latin typeface="Times New Roman" pitchFamily="18" charset="0"/>
                <a:cs typeface="Times New Roman" pitchFamily="18" charset="0"/>
              </a:rPr>
              <a:t>құзыреттілігі бойынша </a:t>
            </a:r>
            <a:r>
              <a:rPr lang="kk-KZ" sz="1600" b="1" dirty="0">
                <a:solidFill>
                  <a:srgbClr val="FF0000"/>
                </a:solidFill>
                <a:latin typeface="Times New Roman" pitchFamily="18" charset="0"/>
                <a:cs typeface="Times New Roman" pitchFamily="18" charset="0"/>
              </a:rPr>
              <a:t> </a:t>
            </a:r>
            <a:r>
              <a:rPr lang="kk-KZ" sz="1600" b="1" dirty="0" smtClean="0">
                <a:solidFill>
                  <a:srgbClr val="FF0000"/>
                </a:solidFill>
                <a:latin typeface="Times New Roman" pitchFamily="18" charset="0"/>
                <a:cs typeface="Times New Roman" pitchFamily="18" charset="0"/>
              </a:rPr>
              <a:t>СУРЕТ САЛУ   </a:t>
            </a:r>
            <a:r>
              <a:rPr lang="kk-KZ" sz="1600" b="1" dirty="0" smtClean="0">
                <a:solidFill>
                  <a:srgbClr val="002060"/>
                </a:solidFill>
                <a:latin typeface="Times New Roman" pitchFamily="18" charset="0"/>
                <a:cs typeface="Times New Roman" pitchFamily="18" charset="0"/>
              </a:rPr>
              <a:t>байқауы</a:t>
            </a:r>
            <a:endParaRPr lang="ru-RU" sz="1600" dirty="0">
              <a:solidFill>
                <a:srgbClr val="002060"/>
              </a:solidFill>
            </a:endParaRPr>
          </a:p>
        </p:txBody>
      </p:sp>
      <p:pic>
        <p:nvPicPr>
          <p:cNvPr id="3" name="Рисунок 2" descr="D:\Desktop\КИТАЙ МЕЖД конкурс 2024\WhatsApp Image 2025-02-05 at 22.44.41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4942" y="845424"/>
            <a:ext cx="4425043" cy="2770748"/>
          </a:xfrm>
          <a:prstGeom prst="rect">
            <a:avLst/>
          </a:prstGeom>
          <a:noFill/>
          <a:ln>
            <a:noFill/>
          </a:ln>
        </p:spPr>
      </p:pic>
      <p:pic>
        <p:nvPicPr>
          <p:cNvPr id="5" name="Рисунок 4" descr="D:\Desktop\КИТАЙ МЕЖД конкурс 2024\WhatsApp Image 2025-02-06 at 07.21.46.jpeg"/>
          <p:cNvPicPr/>
          <p:nvPr/>
        </p:nvPicPr>
        <p:blipFill rotWithShape="1">
          <a:blip r:embed="rId3" cstate="print">
            <a:extLst>
              <a:ext uri="{28A0092B-C50C-407E-A947-70E740481C1C}">
                <a14:useLocalDpi xmlns:a14="http://schemas.microsoft.com/office/drawing/2010/main" val="0"/>
              </a:ext>
            </a:extLst>
          </a:blip>
          <a:srcRect l="11004" t="22167" b="6500"/>
          <a:stretch/>
        </p:blipFill>
        <p:spPr bwMode="auto">
          <a:xfrm>
            <a:off x="239349" y="3671891"/>
            <a:ext cx="4581493" cy="2965326"/>
          </a:xfrm>
          <a:prstGeom prst="rect">
            <a:avLst/>
          </a:prstGeom>
          <a:noFill/>
          <a:ln>
            <a:noFill/>
          </a:ln>
          <a:extLst>
            <a:ext uri="{53640926-AAD7-44D8-BBD7-CCE9431645EC}">
              <a14:shadowObscured xmlns:a14="http://schemas.microsoft.com/office/drawing/2010/main"/>
            </a:ext>
          </a:extLst>
        </p:spPr>
      </p:pic>
      <p:pic>
        <p:nvPicPr>
          <p:cNvPr id="8" name="Рисунок 7"/>
          <p:cNvPicPr/>
          <p:nvPr/>
        </p:nvPicPr>
        <p:blipFill rotWithShape="1">
          <a:blip r:embed="rId4"/>
          <a:srcRect l="33083" t="27617" r="31579" b="30500"/>
          <a:stretch/>
        </p:blipFill>
        <p:spPr bwMode="auto">
          <a:xfrm>
            <a:off x="349959" y="956874"/>
            <a:ext cx="4538550" cy="2589841"/>
          </a:xfrm>
          <a:prstGeom prst="rect">
            <a:avLst/>
          </a:prstGeom>
          <a:ln>
            <a:noFill/>
          </a:ln>
          <a:extLst>
            <a:ext uri="{53640926-AAD7-44D8-BBD7-CCE9431645EC}">
              <a14:shadowObscured xmlns:a14="http://schemas.microsoft.com/office/drawing/2010/main"/>
            </a:ext>
          </a:extLst>
        </p:spPr>
      </p:pic>
      <p:pic>
        <p:nvPicPr>
          <p:cNvPr id="9" name="Рисунок 8"/>
          <p:cNvPicPr/>
          <p:nvPr/>
        </p:nvPicPr>
        <p:blipFill rotWithShape="1">
          <a:blip r:embed="rId5"/>
          <a:srcRect l="36316" t="27618" r="27366" b="29265"/>
          <a:stretch/>
        </p:blipFill>
        <p:spPr bwMode="auto">
          <a:xfrm>
            <a:off x="7434942" y="3789038"/>
            <a:ext cx="4729843" cy="2731031"/>
          </a:xfrm>
          <a:prstGeom prst="rect">
            <a:avLst/>
          </a:prstGeom>
          <a:ln>
            <a:noFill/>
          </a:ln>
          <a:extLst>
            <a:ext uri="{53640926-AAD7-44D8-BBD7-CCE9431645EC}">
              <a14:shadowObscured xmlns:a14="http://schemas.microsoft.com/office/drawing/2010/main"/>
            </a:ext>
          </a:extLst>
        </p:spPr>
      </p:pic>
      <p:sp>
        <p:nvSpPr>
          <p:cNvPr id="4" name="Прямоугольник 3"/>
          <p:cNvSpPr/>
          <p:nvPr/>
        </p:nvSpPr>
        <p:spPr>
          <a:xfrm>
            <a:off x="4964709" y="3682562"/>
            <a:ext cx="2317834" cy="2954655"/>
          </a:xfrm>
          <a:prstGeom prst="rect">
            <a:avLst/>
          </a:prstGeom>
          <a:solidFill>
            <a:schemeClr val="accent6">
              <a:lumMod val="20000"/>
              <a:lumOff val="80000"/>
            </a:schemeClr>
          </a:solidFill>
        </p:spPr>
        <p:txBody>
          <a:bodyPr wrap="square">
            <a:spAutoFit/>
          </a:bodyPr>
          <a:lstStyle/>
          <a:p>
            <a:r>
              <a:rPr lang="kk-KZ" sz="1600" b="1" dirty="0" smtClean="0">
                <a:solidFill>
                  <a:srgbClr val="FF0000"/>
                </a:solidFill>
                <a:latin typeface="Times New Roman" pitchFamily="18" charset="0"/>
                <a:cs typeface="Times New Roman" pitchFamily="18" charset="0"/>
              </a:rPr>
              <a:t>Критерийлері:</a:t>
            </a:r>
          </a:p>
          <a:p>
            <a:r>
              <a:rPr lang="kk-KZ" sz="1200" b="1" dirty="0" smtClean="0">
                <a:solidFill>
                  <a:srgbClr val="002060"/>
                </a:solidFill>
                <a:latin typeface="Times New Roman" pitchFamily="18" charset="0"/>
                <a:cs typeface="Times New Roman" pitchFamily="18" charset="0"/>
              </a:rPr>
              <a:t>  1</a:t>
            </a:r>
            <a:r>
              <a:rPr lang="kk-KZ" sz="1400" b="1" dirty="0" smtClean="0">
                <a:solidFill>
                  <a:srgbClr val="002060"/>
                </a:solidFill>
                <a:latin typeface="Times New Roman" pitchFamily="18" charset="0"/>
                <a:cs typeface="Times New Roman" pitchFamily="18" charset="0"/>
              </a:rPr>
              <a:t>. «</a:t>
            </a:r>
            <a:r>
              <a:rPr lang="kk-KZ" sz="1200" b="1" dirty="0" smtClean="0">
                <a:solidFill>
                  <a:srgbClr val="002060"/>
                </a:solidFill>
                <a:latin typeface="Times New Roman" pitchFamily="18" charset="0"/>
                <a:cs typeface="Times New Roman" pitchFamily="18" charset="0"/>
              </a:rPr>
              <a:t>Біз әлемді сүйеміз»,</a:t>
            </a:r>
          </a:p>
          <a:p>
            <a:r>
              <a:rPr lang="kk-KZ" sz="1200" b="1" dirty="0" smtClean="0">
                <a:solidFill>
                  <a:srgbClr val="002060"/>
                </a:solidFill>
                <a:latin typeface="Times New Roman" pitchFamily="18" charset="0"/>
                <a:cs typeface="Times New Roman" pitchFamily="18" charset="0"/>
              </a:rPr>
              <a:t> «Сәлем, достар!», «Мен балалар бақшасын жақсы көремін», </a:t>
            </a:r>
          </a:p>
          <a:p>
            <a:r>
              <a:rPr lang="kk-KZ" sz="1200" b="1" dirty="0" smtClean="0">
                <a:solidFill>
                  <a:srgbClr val="002060"/>
                </a:solidFill>
                <a:latin typeface="Times New Roman" pitchFamily="18" charset="0"/>
                <a:cs typeface="Times New Roman" pitchFamily="18" charset="0"/>
              </a:rPr>
              <a:t> «Табиғат тамаша», «Әдемі туған қалам» тақырыптарының біреуін таңдау;</a:t>
            </a:r>
          </a:p>
          <a:p>
            <a:pPr marL="228600" indent="-228600">
              <a:buAutoNum type="arabicPeriod" startAt="2"/>
            </a:pPr>
            <a:r>
              <a:rPr lang="kk-KZ" sz="1200" b="1" dirty="0" smtClean="0">
                <a:solidFill>
                  <a:srgbClr val="002060"/>
                </a:solidFill>
                <a:latin typeface="Times New Roman" pitchFamily="18" charset="0"/>
                <a:cs typeface="Times New Roman" pitchFamily="18" charset="0"/>
              </a:rPr>
              <a:t>Түрлі –түсті пастель бояуымен А4 парақтағы сурет қағазына сурет салуы керек;</a:t>
            </a:r>
          </a:p>
          <a:p>
            <a:pPr marL="342900" indent="-342900">
              <a:buAutoNum type="arabicPeriod" startAt="2"/>
            </a:pPr>
            <a:r>
              <a:rPr lang="kk-KZ" sz="1200" b="1" dirty="0" smtClean="0">
                <a:solidFill>
                  <a:srgbClr val="002060"/>
                </a:solidFill>
                <a:latin typeface="Times New Roman" pitchFamily="18" charset="0"/>
                <a:cs typeface="Times New Roman" pitchFamily="18" charset="0"/>
              </a:rPr>
              <a:t>Берілетін уақыт-60 минут.</a:t>
            </a:r>
            <a:endParaRPr lang="ru-RU" sz="1400" dirty="0"/>
          </a:p>
        </p:txBody>
      </p:sp>
      <p:pic>
        <p:nvPicPr>
          <p:cNvPr id="10" name="图片 2" descr="“丝路工匠”国际职业大赛logo.png"/>
          <p:cNvPicPr/>
          <p:nvPr/>
        </p:nvPicPr>
        <p:blipFill>
          <a:blip r:embed="rId6" cstate="print"/>
          <a:stretch>
            <a:fillRect/>
          </a:stretch>
        </p:blipFill>
        <p:spPr>
          <a:xfrm>
            <a:off x="5138613" y="1162834"/>
            <a:ext cx="2143930" cy="711976"/>
          </a:xfrm>
          <a:prstGeom prst="rect">
            <a:avLst/>
          </a:prstGeom>
          <a:ln>
            <a:solidFill>
              <a:schemeClr val="accent6">
                <a:lumMod val="75000"/>
              </a:schemeClr>
            </a:solidFill>
          </a:ln>
        </p:spPr>
      </p:pic>
      <p:pic>
        <p:nvPicPr>
          <p:cNvPr id="11" name="图片 0" descr="“丝路工匠”职业院校国际合作联盟logo.png"/>
          <p:cNvPicPr/>
          <p:nvPr/>
        </p:nvPicPr>
        <p:blipFill>
          <a:blip r:embed="rId7" cstate="print"/>
          <a:stretch>
            <a:fillRect/>
          </a:stretch>
        </p:blipFill>
        <p:spPr>
          <a:xfrm>
            <a:off x="5138613" y="2354689"/>
            <a:ext cx="2143930" cy="865893"/>
          </a:xfrm>
          <a:prstGeom prst="rect">
            <a:avLst/>
          </a:prstGeom>
          <a:ln>
            <a:solidFill>
              <a:schemeClr val="accent6">
                <a:lumMod val="75000"/>
              </a:schemeClr>
            </a:solidFill>
          </a:ln>
        </p:spPr>
      </p:pic>
    </p:spTree>
    <p:extLst>
      <p:ext uri="{BB962C8B-B14F-4D97-AF65-F5344CB8AC3E}">
        <p14:creationId xmlns:p14="http://schemas.microsoft.com/office/powerpoint/2010/main" val="2965342807"/>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WhatsApp Image 2022-10-06 at 11.18.33.jpeg"/>
          <p:cNvPicPr>
            <a:picLocks noChangeAspect="1"/>
          </p:cNvPicPr>
          <p:nvPr/>
        </p:nvPicPr>
        <p:blipFill>
          <a:blip r:embed="rId2"/>
          <a:srcRect b="25845"/>
          <a:stretch>
            <a:fillRect/>
          </a:stretch>
        </p:blipFill>
        <p:spPr>
          <a:xfrm>
            <a:off x="138794" y="89808"/>
            <a:ext cx="3297028" cy="2043048"/>
          </a:xfrm>
          <a:prstGeom prst="rect">
            <a:avLst/>
          </a:prstGeom>
        </p:spPr>
      </p:pic>
      <p:sp>
        <p:nvSpPr>
          <p:cNvPr id="3" name="Прямоугольник 2"/>
          <p:cNvSpPr/>
          <p:nvPr/>
        </p:nvSpPr>
        <p:spPr>
          <a:xfrm>
            <a:off x="3583610" y="211006"/>
            <a:ext cx="8398772" cy="584775"/>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ru-RU" sz="1600" b="1" dirty="0" smtClean="0">
                <a:solidFill>
                  <a:schemeClr val="bg1"/>
                </a:solidFill>
                <a:latin typeface="Arial" pitchFamily="34" charset="0"/>
                <a:cs typeface="Arial" pitchFamily="34" charset="0"/>
              </a:rPr>
              <a:t>Алматы </a:t>
            </a:r>
            <a:r>
              <a:rPr lang="ru-RU" sz="1600" b="1" dirty="0" err="1" smtClean="0">
                <a:solidFill>
                  <a:schemeClr val="bg1"/>
                </a:solidFill>
                <a:latin typeface="Arial" pitchFamily="34" charset="0"/>
                <a:cs typeface="Arial" pitchFamily="34" charset="0"/>
              </a:rPr>
              <a:t>қаласы</a:t>
            </a:r>
            <a:r>
              <a:rPr lang="ru-RU" sz="1600" b="1" dirty="0" smtClean="0">
                <a:solidFill>
                  <a:schemeClr val="bg1"/>
                </a:solidFill>
                <a:latin typeface="Arial" pitchFamily="34" charset="0"/>
                <a:cs typeface="Arial" pitchFamily="34" charset="0"/>
              </a:rPr>
              <a:t>  </a:t>
            </a:r>
            <a:r>
              <a:rPr lang="ru-RU" sz="1600" b="1" dirty="0" err="1" smtClean="0">
                <a:solidFill>
                  <a:schemeClr val="bg1"/>
                </a:solidFill>
                <a:latin typeface="Arial" pitchFamily="34" charset="0"/>
                <a:cs typeface="Arial" pitchFamily="34" charset="0"/>
              </a:rPr>
              <a:t>Білім</a:t>
            </a:r>
            <a:r>
              <a:rPr lang="ru-RU" sz="1600" b="1" dirty="0" smtClean="0">
                <a:solidFill>
                  <a:schemeClr val="bg1"/>
                </a:solidFill>
                <a:latin typeface="Arial" pitchFamily="34" charset="0"/>
                <a:cs typeface="Arial" pitchFamily="34" charset="0"/>
              </a:rPr>
              <a:t> </a:t>
            </a:r>
            <a:r>
              <a:rPr lang="ru-RU" sz="1600" b="1" dirty="0" err="1">
                <a:solidFill>
                  <a:schemeClr val="bg1"/>
                </a:solidFill>
                <a:latin typeface="Arial" pitchFamily="34" charset="0"/>
                <a:cs typeface="Arial" pitchFamily="34" charset="0"/>
              </a:rPr>
              <a:t>б</a:t>
            </a:r>
            <a:r>
              <a:rPr lang="ru-RU" sz="1600" b="1" dirty="0" err="1" smtClean="0">
                <a:solidFill>
                  <a:schemeClr val="bg1"/>
                </a:solidFill>
                <a:latin typeface="Arial" pitchFamily="34" charset="0"/>
                <a:cs typeface="Arial" pitchFamily="34" charset="0"/>
              </a:rPr>
              <a:t>асқармасының</a:t>
            </a:r>
            <a:r>
              <a:rPr lang="ru-RU" sz="1600" b="1" dirty="0" smtClean="0">
                <a:solidFill>
                  <a:schemeClr val="bg1"/>
                </a:solidFill>
                <a:latin typeface="Arial" pitchFamily="34" charset="0"/>
                <a:cs typeface="Arial" pitchFamily="34" charset="0"/>
              </a:rPr>
              <a:t>  «№1Алматы  </a:t>
            </a:r>
            <a:r>
              <a:rPr lang="ru-RU" sz="1600" b="1" dirty="0" err="1" smtClean="0">
                <a:solidFill>
                  <a:schemeClr val="bg1"/>
                </a:solidFill>
                <a:latin typeface="Arial" pitchFamily="34" charset="0"/>
                <a:cs typeface="Arial" pitchFamily="34" charset="0"/>
              </a:rPr>
              <a:t>қазақ</a:t>
            </a:r>
            <a:r>
              <a:rPr lang="ru-RU" sz="1600" b="1" dirty="0" smtClean="0">
                <a:solidFill>
                  <a:schemeClr val="bg1"/>
                </a:solidFill>
                <a:latin typeface="Arial" pitchFamily="34" charset="0"/>
                <a:cs typeface="Arial" pitchFamily="34" charset="0"/>
              </a:rPr>
              <a:t>  </a:t>
            </a:r>
            <a:r>
              <a:rPr lang="ru-RU" sz="1600" b="1" dirty="0" err="1" smtClean="0">
                <a:solidFill>
                  <a:schemeClr val="bg1"/>
                </a:solidFill>
                <a:latin typeface="Arial" pitchFamily="34" charset="0"/>
                <a:cs typeface="Arial" pitchFamily="34" charset="0"/>
              </a:rPr>
              <a:t>гуманитарлық-педагогикалық</a:t>
            </a:r>
            <a:r>
              <a:rPr lang="ru-RU" sz="1600" b="1" dirty="0" smtClean="0">
                <a:solidFill>
                  <a:schemeClr val="bg1"/>
                </a:solidFill>
                <a:latin typeface="Arial" pitchFamily="34" charset="0"/>
                <a:cs typeface="Arial" pitchFamily="34" charset="0"/>
              </a:rPr>
              <a:t>  </a:t>
            </a:r>
            <a:r>
              <a:rPr lang="ru-RU" sz="1600" b="1" dirty="0" err="1" smtClean="0">
                <a:solidFill>
                  <a:schemeClr val="bg1"/>
                </a:solidFill>
                <a:latin typeface="Arial" pitchFamily="34" charset="0"/>
                <a:cs typeface="Arial" pitchFamily="34" charset="0"/>
              </a:rPr>
              <a:t>колледжі</a:t>
            </a:r>
            <a:r>
              <a:rPr lang="ru-RU" sz="1600" b="1" dirty="0" smtClean="0">
                <a:solidFill>
                  <a:schemeClr val="bg1"/>
                </a:solidFill>
                <a:latin typeface="Arial" pitchFamily="34" charset="0"/>
                <a:cs typeface="Arial" pitchFamily="34" charset="0"/>
              </a:rPr>
              <a:t>»  КМҚК</a:t>
            </a:r>
            <a:endParaRPr lang="ru-RU" sz="1000" b="1" dirty="0">
              <a:solidFill>
                <a:schemeClr val="bg1"/>
              </a:solidFill>
              <a:latin typeface="Arial" pitchFamily="34" charset="0"/>
              <a:cs typeface="Arial" pitchFamily="34" charset="0"/>
            </a:endParaRPr>
          </a:p>
        </p:txBody>
      </p:sp>
      <p:sp>
        <p:nvSpPr>
          <p:cNvPr id="4" name="Прямоугольник 3"/>
          <p:cNvSpPr/>
          <p:nvPr/>
        </p:nvSpPr>
        <p:spPr>
          <a:xfrm>
            <a:off x="4618124" y="3789040"/>
            <a:ext cx="796502" cy="369332"/>
          </a:xfrm>
          <a:prstGeom prst="rect">
            <a:avLst/>
          </a:prstGeom>
        </p:spPr>
        <p:txBody>
          <a:bodyPr wrap="none">
            <a:spAutoFit/>
          </a:bodyPr>
          <a:lstStyle/>
          <a:p>
            <a:r>
              <a:rPr lang="ru-RU" b="1" dirty="0">
                <a:solidFill>
                  <a:schemeClr val="bg1"/>
                </a:solidFill>
                <a:latin typeface="Times New Roman" panose="02020603050405020304" pitchFamily="18" charset="0"/>
                <a:cs typeface="Times New Roman" panose="02020603050405020304" pitchFamily="18" charset="0"/>
              </a:rPr>
              <a:t>км</a:t>
            </a:r>
            <a:r>
              <a:rPr lang="kk-KZ" b="1" dirty="0">
                <a:solidFill>
                  <a:schemeClr val="bg1"/>
                </a:solidFill>
                <a:latin typeface="Times New Roman" panose="02020603050405020304" pitchFamily="18" charset="0"/>
                <a:cs typeface="Times New Roman" panose="02020603050405020304" pitchFamily="18" charset="0"/>
              </a:rPr>
              <a:t>қк</a:t>
            </a:r>
            <a:r>
              <a:rPr lang="ru-RU" sz="1100" b="1" dirty="0">
                <a:solidFill>
                  <a:schemeClr val="bg1"/>
                </a:solidFill>
                <a:latin typeface="Times New Roman" panose="02020603050405020304" pitchFamily="18" charset="0"/>
                <a:cs typeface="Times New Roman" panose="02020603050405020304" pitchFamily="18" charset="0"/>
              </a:rPr>
              <a:t> </a:t>
            </a:r>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2544267664"/>
              </p:ext>
            </p:extLst>
          </p:nvPr>
        </p:nvGraphicFramePr>
        <p:xfrm>
          <a:off x="3583610" y="959558"/>
          <a:ext cx="8350000" cy="1094765"/>
        </p:xfrm>
        <a:graphic>
          <a:graphicData uri="http://schemas.openxmlformats.org/drawingml/2006/table">
            <a:tbl>
              <a:tblPr firstRow="1" firstCol="1" bandRow="1">
                <a:tableStyleId>{5C22544A-7EE6-4342-B048-85BDC9FD1C3A}</a:tableStyleId>
              </a:tblPr>
              <a:tblGrid>
                <a:gridCol w="1239182"/>
                <a:gridCol w="887889"/>
                <a:gridCol w="887889"/>
                <a:gridCol w="888851"/>
                <a:gridCol w="888851"/>
                <a:gridCol w="888851"/>
                <a:gridCol w="888851"/>
                <a:gridCol w="889818"/>
                <a:gridCol w="889818"/>
              </a:tblGrid>
              <a:tr h="449427">
                <a:tc rowSpan="2">
                  <a:txBody>
                    <a:bodyPr/>
                    <a:lstStyle/>
                    <a:p>
                      <a:pPr algn="ctr">
                        <a:lnSpc>
                          <a:spcPct val="115000"/>
                        </a:lnSpc>
                        <a:spcAft>
                          <a:spcPts val="0"/>
                        </a:spcAft>
                      </a:pPr>
                      <a:r>
                        <a:rPr lang="kk-KZ" sz="1200" dirty="0">
                          <a:solidFill>
                            <a:schemeClr val="tx1"/>
                          </a:solidFill>
                          <a:effectLst/>
                          <a:latin typeface="Times New Roman" pitchFamily="18" charset="0"/>
                          <a:cs typeface="Times New Roman" pitchFamily="18" charset="0"/>
                        </a:rPr>
                        <a:t>Жалпы </a:t>
                      </a:r>
                      <a:endParaRPr lang="ru-RU" sz="1200"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200" dirty="0">
                          <a:solidFill>
                            <a:schemeClr val="tx1"/>
                          </a:solidFill>
                          <a:effectLst/>
                          <a:latin typeface="Times New Roman" pitchFamily="18" charset="0"/>
                          <a:cs typeface="Times New Roman" pitchFamily="18" charset="0"/>
                        </a:rPr>
                        <a:t>контингент</a:t>
                      </a:r>
                      <a:endParaRPr lang="ru-RU" sz="1200" dirty="0">
                        <a:solidFill>
                          <a:schemeClr val="tx1"/>
                        </a:solidFill>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ct val="115000"/>
                        </a:lnSpc>
                        <a:spcAft>
                          <a:spcPts val="0"/>
                        </a:spcAft>
                      </a:pPr>
                      <a:r>
                        <a:rPr lang="kk-KZ" sz="1200" dirty="0">
                          <a:solidFill>
                            <a:schemeClr val="tx1"/>
                          </a:solidFill>
                          <a:effectLst/>
                          <a:latin typeface="Times New Roman" pitchFamily="18" charset="0"/>
                          <a:cs typeface="Times New Roman" pitchFamily="18" charset="0"/>
                        </a:rPr>
                        <a:t>Оқыту нысаны бойынша</a:t>
                      </a:r>
                      <a:endParaRPr lang="ru-RU" sz="1200" dirty="0">
                        <a:solidFill>
                          <a:schemeClr val="tx1"/>
                        </a:solidFill>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gridSpan="2">
                  <a:txBody>
                    <a:bodyPr/>
                    <a:lstStyle/>
                    <a:p>
                      <a:pPr algn="ctr">
                        <a:lnSpc>
                          <a:spcPct val="115000"/>
                        </a:lnSpc>
                        <a:spcAft>
                          <a:spcPts val="0"/>
                        </a:spcAft>
                      </a:pPr>
                      <a:r>
                        <a:rPr lang="kk-KZ" sz="1200" dirty="0">
                          <a:solidFill>
                            <a:schemeClr val="tx1"/>
                          </a:solidFill>
                          <a:effectLst/>
                          <a:latin typeface="Times New Roman" pitchFamily="18" charset="0"/>
                          <a:cs typeface="Times New Roman" pitchFamily="18" charset="0"/>
                        </a:rPr>
                        <a:t>Төлемақы </a:t>
                      </a:r>
                      <a:endParaRPr lang="kk-KZ" sz="1200" dirty="0" smtClean="0">
                        <a:solidFill>
                          <a:schemeClr val="tx1"/>
                        </a:solidFill>
                        <a:effectLst/>
                        <a:latin typeface="Times New Roman" pitchFamily="18" charset="0"/>
                        <a:cs typeface="Times New Roman" pitchFamily="18" charset="0"/>
                      </a:endParaRPr>
                    </a:p>
                    <a:p>
                      <a:pPr algn="ctr">
                        <a:lnSpc>
                          <a:spcPct val="115000"/>
                        </a:lnSpc>
                        <a:spcAft>
                          <a:spcPts val="0"/>
                        </a:spcAft>
                      </a:pPr>
                      <a:r>
                        <a:rPr lang="kk-KZ" sz="1200" dirty="0" smtClean="0">
                          <a:solidFill>
                            <a:schemeClr val="tx1"/>
                          </a:solidFill>
                          <a:effectLst/>
                          <a:latin typeface="Times New Roman" pitchFamily="18" charset="0"/>
                          <a:cs typeface="Times New Roman" pitchFamily="18" charset="0"/>
                        </a:rPr>
                        <a:t>бойынша </a:t>
                      </a:r>
                      <a:endParaRPr lang="ru-RU" sz="1200" dirty="0">
                        <a:solidFill>
                          <a:schemeClr val="tx1"/>
                        </a:solidFill>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gridSpan="4">
                  <a:txBody>
                    <a:bodyPr/>
                    <a:lstStyle/>
                    <a:p>
                      <a:pPr algn="ctr">
                        <a:lnSpc>
                          <a:spcPct val="115000"/>
                        </a:lnSpc>
                        <a:spcAft>
                          <a:spcPts val="0"/>
                        </a:spcAft>
                      </a:pPr>
                      <a:r>
                        <a:rPr lang="kk-KZ" sz="1200" dirty="0">
                          <a:solidFill>
                            <a:schemeClr val="tx1"/>
                          </a:solidFill>
                          <a:effectLst/>
                          <a:latin typeface="Times New Roman" pitchFamily="18" charset="0"/>
                          <a:cs typeface="Times New Roman" pitchFamily="18" charset="0"/>
                        </a:rPr>
                        <a:t>Курстар бойынша</a:t>
                      </a:r>
                      <a:endParaRPr lang="ru-RU" sz="1200" dirty="0">
                        <a:solidFill>
                          <a:schemeClr val="tx1"/>
                        </a:solidFill>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r>
              <a:tr h="54629">
                <a:tc vMerge="1">
                  <a:txBody>
                    <a:bodyPr/>
                    <a:lstStyle/>
                    <a:p>
                      <a:endParaRPr lang="ru-RU"/>
                    </a:p>
                  </a:txBody>
                  <a:tcPr/>
                </a:tc>
                <a:tc>
                  <a:txBody>
                    <a:bodyPr/>
                    <a:lstStyle/>
                    <a:p>
                      <a:pPr algn="ctr">
                        <a:lnSpc>
                          <a:spcPct val="115000"/>
                        </a:lnSpc>
                        <a:spcAft>
                          <a:spcPts val="0"/>
                        </a:spcAft>
                      </a:pPr>
                      <a:r>
                        <a:rPr lang="kk-KZ" sz="1200" dirty="0">
                          <a:solidFill>
                            <a:schemeClr val="tx1"/>
                          </a:solidFill>
                          <a:effectLst/>
                          <a:latin typeface="Times New Roman" pitchFamily="18" charset="0"/>
                          <a:cs typeface="Times New Roman" pitchFamily="18" charset="0"/>
                        </a:rPr>
                        <a:t>күндізгі</a:t>
                      </a:r>
                      <a:endParaRPr lang="ru-RU" sz="1200" dirty="0">
                        <a:solidFill>
                          <a:schemeClr val="tx1"/>
                        </a:solidFill>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dirty="0">
                          <a:solidFill>
                            <a:schemeClr val="tx1"/>
                          </a:solidFill>
                          <a:effectLst/>
                          <a:latin typeface="Times New Roman" pitchFamily="18" charset="0"/>
                          <a:cs typeface="Times New Roman" pitchFamily="18" charset="0"/>
                        </a:rPr>
                        <a:t>сырттай</a:t>
                      </a:r>
                      <a:endParaRPr lang="ru-RU" sz="1200" dirty="0">
                        <a:solidFill>
                          <a:schemeClr val="tx1"/>
                        </a:solidFill>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kk-KZ" sz="1200" dirty="0">
                          <a:solidFill>
                            <a:schemeClr val="tx1"/>
                          </a:solidFill>
                          <a:effectLst/>
                          <a:latin typeface="Times New Roman" pitchFamily="18" charset="0"/>
                          <a:cs typeface="Times New Roman" pitchFamily="18" charset="0"/>
                        </a:rPr>
                        <a:t>Бюджет есебінен</a:t>
                      </a:r>
                      <a:endParaRPr lang="ru-RU" sz="1200" dirty="0">
                        <a:solidFill>
                          <a:schemeClr val="tx1"/>
                        </a:solidFill>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dirty="0">
                          <a:solidFill>
                            <a:schemeClr val="tx1"/>
                          </a:solidFill>
                          <a:effectLst/>
                          <a:latin typeface="Times New Roman" pitchFamily="18" charset="0"/>
                          <a:cs typeface="Times New Roman" pitchFamily="18" charset="0"/>
                        </a:rPr>
                        <a:t>ақылы</a:t>
                      </a:r>
                      <a:endParaRPr lang="ru-RU" sz="1200" dirty="0">
                        <a:solidFill>
                          <a:schemeClr val="tx1"/>
                        </a:solidFill>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dirty="0">
                          <a:solidFill>
                            <a:schemeClr val="tx1"/>
                          </a:solidFill>
                          <a:effectLst/>
                          <a:latin typeface="Times New Roman" pitchFamily="18" charset="0"/>
                          <a:cs typeface="Times New Roman" pitchFamily="18" charset="0"/>
                        </a:rPr>
                        <a:t>1 курс</a:t>
                      </a:r>
                      <a:endParaRPr lang="ru-RU" sz="1200" dirty="0">
                        <a:solidFill>
                          <a:schemeClr val="tx1"/>
                        </a:solidFill>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dirty="0">
                          <a:solidFill>
                            <a:schemeClr val="tx1"/>
                          </a:solidFill>
                          <a:effectLst/>
                          <a:latin typeface="Times New Roman" pitchFamily="18" charset="0"/>
                          <a:cs typeface="Times New Roman" pitchFamily="18" charset="0"/>
                        </a:rPr>
                        <a:t>2 курс</a:t>
                      </a:r>
                      <a:endParaRPr lang="ru-RU" sz="1200" dirty="0">
                        <a:solidFill>
                          <a:schemeClr val="tx1"/>
                        </a:solidFill>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dirty="0">
                          <a:solidFill>
                            <a:schemeClr val="tx1"/>
                          </a:solidFill>
                          <a:effectLst/>
                          <a:latin typeface="Times New Roman" pitchFamily="18" charset="0"/>
                          <a:cs typeface="Times New Roman" pitchFamily="18" charset="0"/>
                        </a:rPr>
                        <a:t>3курс</a:t>
                      </a:r>
                      <a:endParaRPr lang="ru-RU" sz="1200" dirty="0">
                        <a:solidFill>
                          <a:schemeClr val="tx1"/>
                        </a:solidFill>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a:effectLst/>
                          <a:latin typeface="Times New Roman" pitchFamily="18" charset="0"/>
                          <a:cs typeface="Times New Roman" pitchFamily="18" charset="0"/>
                        </a:rPr>
                        <a:t>4 курс</a:t>
                      </a:r>
                      <a:endParaRPr lang="ru-RU" sz="1200">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4714">
                <a:tc>
                  <a:txBody>
                    <a:bodyPr/>
                    <a:lstStyle/>
                    <a:p>
                      <a:pPr>
                        <a:lnSpc>
                          <a:spcPct val="115000"/>
                        </a:lnSpc>
                        <a:spcAft>
                          <a:spcPts val="0"/>
                        </a:spcAft>
                      </a:pPr>
                      <a:r>
                        <a:rPr lang="kk-KZ" sz="1100" dirty="0" smtClean="0">
                          <a:solidFill>
                            <a:schemeClr val="tx1"/>
                          </a:solidFill>
                          <a:effectLst/>
                          <a:latin typeface="Times New Roman" pitchFamily="18" charset="0"/>
                          <a:cs typeface="Times New Roman" pitchFamily="18" charset="0"/>
                        </a:rPr>
                        <a:t>        </a:t>
                      </a:r>
                      <a:r>
                        <a:rPr lang="kk-KZ" sz="1200" dirty="0" smtClean="0">
                          <a:solidFill>
                            <a:schemeClr val="tx1"/>
                          </a:solidFill>
                          <a:effectLst/>
                          <a:latin typeface="Times New Roman" pitchFamily="18" charset="0"/>
                          <a:cs typeface="Times New Roman" pitchFamily="18" charset="0"/>
                        </a:rPr>
                        <a:t>1904</a:t>
                      </a:r>
                      <a:endParaRPr lang="ru-RU" sz="1200" dirty="0">
                        <a:solidFill>
                          <a:schemeClr val="tx1"/>
                        </a:solidFill>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dirty="0" smtClean="0">
                          <a:effectLst/>
                          <a:latin typeface="Times New Roman" pitchFamily="18" charset="0"/>
                          <a:cs typeface="Times New Roman" pitchFamily="18" charset="0"/>
                        </a:rPr>
                        <a:t>1904</a:t>
                      </a:r>
                      <a:endParaRPr lang="ru-RU" sz="1200" dirty="0">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dirty="0">
                          <a:effectLst/>
                          <a:latin typeface="Times New Roman" pitchFamily="18" charset="0"/>
                          <a:cs typeface="Times New Roman" pitchFamily="18" charset="0"/>
                        </a:rPr>
                        <a:t>0</a:t>
                      </a:r>
                      <a:endParaRPr lang="ru-RU" sz="1200" dirty="0">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dirty="0" smtClean="0">
                          <a:effectLst/>
                          <a:latin typeface="Times New Roman" pitchFamily="18" charset="0"/>
                          <a:cs typeface="Times New Roman" pitchFamily="18" charset="0"/>
                        </a:rPr>
                        <a:t>1557</a:t>
                      </a:r>
                      <a:endParaRPr lang="ru-RU" sz="1200" dirty="0">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dirty="0" smtClean="0">
                          <a:effectLst/>
                          <a:latin typeface="Times New Roman" pitchFamily="18" charset="0"/>
                          <a:cs typeface="Times New Roman" pitchFamily="18" charset="0"/>
                        </a:rPr>
                        <a:t>347</a:t>
                      </a:r>
                      <a:endParaRPr lang="ru-RU" sz="1200" dirty="0">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dirty="0" smtClean="0">
                          <a:effectLst/>
                          <a:latin typeface="Times New Roman" pitchFamily="18" charset="0"/>
                          <a:cs typeface="Times New Roman" pitchFamily="18" charset="0"/>
                        </a:rPr>
                        <a:t>415</a:t>
                      </a:r>
                      <a:endParaRPr lang="ru-RU" sz="1200" dirty="0">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dirty="0" smtClean="0">
                          <a:effectLst/>
                          <a:latin typeface="Times New Roman" pitchFamily="18" charset="0"/>
                          <a:cs typeface="Times New Roman" pitchFamily="18" charset="0"/>
                        </a:rPr>
                        <a:t>422</a:t>
                      </a:r>
                      <a:endParaRPr lang="ru-RU" sz="1200" dirty="0">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dirty="0" smtClean="0">
                          <a:effectLst/>
                          <a:latin typeface="Times New Roman" pitchFamily="18" charset="0"/>
                          <a:cs typeface="Times New Roman" pitchFamily="18" charset="0"/>
                        </a:rPr>
                        <a:t>564</a:t>
                      </a:r>
                      <a:endParaRPr lang="ru-RU" sz="1200" dirty="0">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1200" dirty="0" smtClean="0">
                          <a:effectLst/>
                          <a:latin typeface="Times New Roman" pitchFamily="18" charset="0"/>
                          <a:cs typeface="Times New Roman" pitchFamily="18" charset="0"/>
                        </a:rPr>
                        <a:t>503</a:t>
                      </a:r>
                      <a:endParaRPr lang="ru-RU" sz="1200" dirty="0">
                        <a:effectLst/>
                        <a:latin typeface="Times New Roman" pitchFamily="18" charset="0"/>
                        <a:ea typeface="Calibri"/>
                        <a:cs typeface="Times New Roman" pitchFamily="18" charset="0"/>
                      </a:endParaRPr>
                    </a:p>
                  </a:txBody>
                  <a:tcPr marL="70376" marR="703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2565031593"/>
              </p:ext>
            </p:extLst>
          </p:nvPr>
        </p:nvGraphicFramePr>
        <p:xfrm>
          <a:off x="3493803" y="2263661"/>
          <a:ext cx="7936197" cy="4230500"/>
        </p:xfrm>
        <a:graphic>
          <a:graphicData uri="http://schemas.openxmlformats.org/drawingml/2006/table">
            <a:tbl>
              <a:tblPr firstRow="1" firstCol="1" bandRow="1">
                <a:tableStyleId>{5C22544A-7EE6-4342-B048-85BDC9FD1C3A}</a:tableStyleId>
              </a:tblPr>
              <a:tblGrid>
                <a:gridCol w="2523276"/>
                <a:gridCol w="832757"/>
                <a:gridCol w="759278"/>
                <a:gridCol w="731886"/>
                <a:gridCol w="541743"/>
                <a:gridCol w="636814"/>
                <a:gridCol w="685800"/>
                <a:gridCol w="563336"/>
                <a:gridCol w="661307"/>
              </a:tblGrid>
              <a:tr h="563739">
                <a:tc rowSpan="2">
                  <a:txBody>
                    <a:bodyPr/>
                    <a:lstStyle/>
                    <a:p>
                      <a:pPr algn="ctr">
                        <a:lnSpc>
                          <a:spcPct val="115000"/>
                        </a:lnSpc>
                        <a:spcAft>
                          <a:spcPts val="0"/>
                        </a:spcAft>
                      </a:pPr>
                      <a:r>
                        <a:rPr lang="kk-KZ" sz="1400" dirty="0">
                          <a:solidFill>
                            <a:schemeClr val="tx1"/>
                          </a:solidFill>
                          <a:effectLst/>
                          <a:latin typeface="Times New Roman" pitchFamily="18" charset="0"/>
                          <a:cs typeface="Times New Roman" pitchFamily="18" charset="0"/>
                        </a:rPr>
                        <a:t>Мамандықтар </a:t>
                      </a:r>
                      <a:r>
                        <a:rPr lang="kk-KZ" sz="1400" dirty="0" smtClean="0">
                          <a:solidFill>
                            <a:schemeClr val="tx1"/>
                          </a:solidFill>
                          <a:effectLst/>
                          <a:latin typeface="Times New Roman" pitchFamily="18" charset="0"/>
                          <a:cs typeface="Times New Roman" pitchFamily="18" charset="0"/>
                        </a:rPr>
                        <a:t> мен </a:t>
                      </a:r>
                    </a:p>
                    <a:p>
                      <a:pPr algn="ctr">
                        <a:lnSpc>
                          <a:spcPct val="115000"/>
                        </a:lnSpc>
                        <a:spcAft>
                          <a:spcPts val="0"/>
                        </a:spcAft>
                      </a:pPr>
                      <a:r>
                        <a:rPr lang="kk-KZ" sz="1400" dirty="0" smtClean="0">
                          <a:solidFill>
                            <a:schemeClr val="tx1"/>
                          </a:solidFill>
                          <a:effectLst/>
                          <a:latin typeface="Times New Roman" pitchFamily="18" charset="0"/>
                          <a:cs typeface="Times New Roman" pitchFamily="18" charset="0"/>
                        </a:rPr>
                        <a:t>біліктіліктер</a:t>
                      </a:r>
                      <a:endParaRPr lang="ru-RU" sz="1600" dirty="0">
                        <a:solidFill>
                          <a:schemeClr val="tx1"/>
                        </a:solidFill>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Aft>
                          <a:spcPts val="0"/>
                        </a:spcAft>
                      </a:pPr>
                      <a:r>
                        <a:rPr lang="kk-KZ" sz="1000" dirty="0">
                          <a:solidFill>
                            <a:schemeClr val="tx1"/>
                          </a:solidFill>
                          <a:effectLst/>
                        </a:rPr>
                        <a:t>Контингент</a:t>
                      </a:r>
                      <a:endParaRPr lang="ru-RU" sz="1050" dirty="0">
                        <a:solidFill>
                          <a:schemeClr val="tx1"/>
                        </a:solidFill>
                        <a:effectLst/>
                        <a:latin typeface="Calibri"/>
                        <a:ea typeface="Calibri"/>
                        <a:cs typeface="Times New Roman"/>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Aft>
                          <a:spcPts val="0"/>
                        </a:spcAft>
                      </a:pPr>
                      <a:r>
                        <a:rPr lang="kk-KZ" sz="1000" dirty="0">
                          <a:solidFill>
                            <a:schemeClr val="tx1"/>
                          </a:solidFill>
                          <a:effectLst/>
                        </a:rPr>
                        <a:t>Дуальды</a:t>
                      </a:r>
                      <a:endParaRPr lang="ru-RU" sz="1050" dirty="0">
                        <a:solidFill>
                          <a:schemeClr val="tx1"/>
                        </a:solidFill>
                        <a:effectLst/>
                      </a:endParaRPr>
                    </a:p>
                    <a:p>
                      <a:pPr algn="ctr">
                        <a:lnSpc>
                          <a:spcPct val="115000"/>
                        </a:lnSpc>
                        <a:spcAft>
                          <a:spcPts val="0"/>
                        </a:spcAft>
                      </a:pPr>
                      <a:r>
                        <a:rPr lang="kk-KZ" sz="1000" dirty="0">
                          <a:solidFill>
                            <a:schemeClr val="tx1"/>
                          </a:solidFill>
                          <a:effectLst/>
                        </a:rPr>
                        <a:t>оқыту</a:t>
                      </a:r>
                      <a:endParaRPr lang="ru-RU" sz="1050" dirty="0">
                        <a:solidFill>
                          <a:schemeClr val="tx1"/>
                        </a:solidFill>
                        <a:effectLst/>
                        <a:latin typeface="Calibri"/>
                        <a:ea typeface="Calibri"/>
                        <a:cs typeface="Times New Roman"/>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Aft>
                          <a:spcPts val="0"/>
                        </a:spcAft>
                      </a:pPr>
                      <a:r>
                        <a:rPr lang="kk-KZ" sz="1000" dirty="0">
                          <a:solidFill>
                            <a:schemeClr val="tx1"/>
                          </a:solidFill>
                          <a:effectLst/>
                        </a:rPr>
                        <a:t>Мақсатты тапсырыс</a:t>
                      </a:r>
                      <a:endParaRPr lang="ru-RU" sz="1050" dirty="0">
                        <a:solidFill>
                          <a:schemeClr val="tx1"/>
                        </a:solidFill>
                        <a:effectLst/>
                        <a:latin typeface="Calibri"/>
                        <a:ea typeface="Calibri"/>
                        <a:cs typeface="Times New Roman"/>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lnSpc>
                          <a:spcPct val="115000"/>
                        </a:lnSpc>
                        <a:spcAft>
                          <a:spcPts val="0"/>
                        </a:spcAft>
                      </a:pPr>
                      <a:r>
                        <a:rPr lang="kk-KZ" sz="1000" b="1" dirty="0">
                          <a:solidFill>
                            <a:schemeClr val="tx1"/>
                          </a:solidFill>
                          <a:effectLst/>
                          <a:latin typeface="Times New Roman" pitchFamily="18" charset="0"/>
                          <a:cs typeface="Times New Roman" pitchFamily="18" charset="0"/>
                        </a:rPr>
                        <a:t>Бітірушілердің жұмыспен қамтылуы</a:t>
                      </a:r>
                      <a:endParaRPr lang="ru-RU" sz="105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000" b="1" dirty="0">
                          <a:solidFill>
                            <a:schemeClr val="tx1"/>
                          </a:solidFill>
                          <a:effectLst/>
                          <a:latin typeface="Times New Roman" pitchFamily="18" charset="0"/>
                          <a:cs typeface="Times New Roman" pitchFamily="18" charset="0"/>
                        </a:rPr>
                        <a:t>(2023-2024 оқу жылы) </a:t>
                      </a:r>
                      <a:endParaRPr lang="ru-RU" sz="105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000" b="1" dirty="0">
                          <a:solidFill>
                            <a:schemeClr val="tx1"/>
                          </a:solidFill>
                          <a:effectLst/>
                          <a:latin typeface="Times New Roman" pitchFamily="18" charset="0"/>
                          <a:cs typeface="Times New Roman" pitchFamily="18" charset="0"/>
                        </a:rPr>
                        <a:t>БАРЛЫҒЫ: 470 - </a:t>
                      </a:r>
                      <a:r>
                        <a:rPr lang="kk-KZ" sz="1050" b="1" dirty="0">
                          <a:solidFill>
                            <a:schemeClr val="tx1"/>
                          </a:solidFill>
                          <a:effectLst/>
                          <a:latin typeface="Times New Roman" pitchFamily="18" charset="0"/>
                          <a:cs typeface="Times New Roman" pitchFamily="18" charset="0"/>
                        </a:rPr>
                        <a:t>82,7%</a:t>
                      </a:r>
                      <a:endParaRPr lang="ru-RU" sz="1050" b="1" dirty="0">
                        <a:solidFill>
                          <a:schemeClr val="tx1"/>
                        </a:solidFill>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7141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kk-KZ" sz="800" b="1" dirty="0">
                          <a:effectLst/>
                          <a:latin typeface="Times New Roman" pitchFamily="18" charset="0"/>
                          <a:cs typeface="Times New Roman" pitchFamily="18" charset="0"/>
                        </a:rPr>
                        <a:t>Барлығы</a:t>
                      </a:r>
                      <a:endParaRPr lang="ru-RU" sz="1050" b="1" dirty="0">
                        <a:effectLst/>
                        <a:latin typeface="Times New Roman" pitchFamily="18" charset="0"/>
                        <a:cs typeface="Times New Roman" pitchFamily="18" charset="0"/>
                      </a:endParaRPr>
                    </a:p>
                    <a:p>
                      <a:pPr algn="ctr">
                        <a:lnSpc>
                          <a:spcPct val="115000"/>
                        </a:lnSpc>
                        <a:spcAft>
                          <a:spcPts val="0"/>
                        </a:spcAft>
                      </a:pPr>
                      <a:r>
                        <a:rPr lang="ru-RU" sz="800" b="1" dirty="0">
                          <a:effectLst/>
                          <a:latin typeface="Times New Roman" pitchFamily="18" charset="0"/>
                          <a:cs typeface="Times New Roman" pitchFamily="18" charset="0"/>
                        </a:rPr>
                        <a:t> </a:t>
                      </a:r>
                      <a:endParaRPr lang="ru-RU" sz="1050" b="1"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800" b="1" dirty="0">
                          <a:effectLst/>
                          <a:latin typeface="Times New Roman" pitchFamily="18" charset="0"/>
                          <a:cs typeface="Times New Roman" pitchFamily="18" charset="0"/>
                        </a:rPr>
                        <a:t> </a:t>
                      </a:r>
                      <a:r>
                        <a:rPr lang="kk-KZ" sz="800" b="1" dirty="0">
                          <a:effectLst/>
                          <a:latin typeface="Times New Roman" pitchFamily="18" charset="0"/>
                          <a:cs typeface="Times New Roman" pitchFamily="18" charset="0"/>
                        </a:rPr>
                        <a:t>Жұмысқа </a:t>
                      </a:r>
                      <a:endParaRPr lang="kk-KZ" sz="800" b="1" dirty="0" smtClean="0">
                        <a:effectLst/>
                        <a:latin typeface="Times New Roman" pitchFamily="18" charset="0"/>
                        <a:cs typeface="Times New Roman" pitchFamily="18" charset="0"/>
                      </a:endParaRPr>
                    </a:p>
                    <a:p>
                      <a:pPr algn="ctr">
                        <a:lnSpc>
                          <a:spcPct val="115000"/>
                        </a:lnSpc>
                        <a:spcAft>
                          <a:spcPts val="0"/>
                        </a:spcAft>
                      </a:pPr>
                      <a:r>
                        <a:rPr lang="kk-KZ" sz="800" b="1" dirty="0" smtClean="0">
                          <a:effectLst/>
                          <a:latin typeface="Times New Roman" pitchFamily="18" charset="0"/>
                          <a:cs typeface="Times New Roman" pitchFamily="18" charset="0"/>
                        </a:rPr>
                        <a:t>орналас қаны</a:t>
                      </a:r>
                      <a:r>
                        <a:rPr lang="ru-RU" sz="800" b="1" dirty="0">
                          <a:effectLst/>
                          <a:latin typeface="Times New Roman" pitchFamily="18" charset="0"/>
                          <a:cs typeface="Times New Roman" pitchFamily="18" charset="0"/>
                        </a:rPr>
                        <a:t> </a:t>
                      </a:r>
                      <a:endParaRPr lang="ru-RU" sz="1050" b="1"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800" b="1" dirty="0">
                          <a:effectLst/>
                          <a:latin typeface="Times New Roman" pitchFamily="18" charset="0"/>
                          <a:cs typeface="Times New Roman" pitchFamily="18" charset="0"/>
                        </a:rPr>
                        <a:t>Жұмыспен </a:t>
                      </a:r>
                      <a:endParaRPr lang="kk-KZ" sz="800" b="1" dirty="0" smtClean="0">
                        <a:effectLst/>
                        <a:latin typeface="Times New Roman" pitchFamily="18" charset="0"/>
                        <a:cs typeface="Times New Roman" pitchFamily="18" charset="0"/>
                      </a:endParaRPr>
                    </a:p>
                    <a:p>
                      <a:pPr algn="ctr">
                        <a:lnSpc>
                          <a:spcPct val="115000"/>
                        </a:lnSpc>
                        <a:spcAft>
                          <a:spcPts val="0"/>
                        </a:spcAft>
                      </a:pPr>
                      <a:r>
                        <a:rPr lang="kk-KZ" sz="800" b="1" dirty="0" smtClean="0">
                          <a:effectLst/>
                          <a:latin typeface="Times New Roman" pitchFamily="18" charset="0"/>
                          <a:cs typeface="Times New Roman" pitchFamily="18" charset="0"/>
                        </a:rPr>
                        <a:t>қамтыл</a:t>
                      </a:r>
                    </a:p>
                    <a:p>
                      <a:pPr algn="ctr">
                        <a:lnSpc>
                          <a:spcPct val="115000"/>
                        </a:lnSpc>
                        <a:spcAft>
                          <a:spcPts val="0"/>
                        </a:spcAft>
                      </a:pPr>
                      <a:r>
                        <a:rPr lang="kk-KZ" sz="800" b="1" dirty="0" smtClean="0">
                          <a:effectLst/>
                          <a:latin typeface="Times New Roman" pitchFamily="18" charset="0"/>
                          <a:cs typeface="Times New Roman" pitchFamily="18" charset="0"/>
                        </a:rPr>
                        <a:t>ғаны</a:t>
                      </a:r>
                      <a:endParaRPr lang="ru-RU" sz="1050" b="1" dirty="0">
                        <a:effectLst/>
                        <a:latin typeface="Times New Roman" pitchFamily="18" charset="0"/>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800" b="1" dirty="0">
                          <a:effectLst/>
                          <a:latin typeface="Times New Roman" pitchFamily="18" charset="0"/>
                          <a:cs typeface="Times New Roman" pitchFamily="18" charset="0"/>
                        </a:rPr>
                        <a:t>Жұмыс</a:t>
                      </a:r>
                      <a:endParaRPr lang="ru-RU" sz="1050" b="1" dirty="0">
                        <a:effectLst/>
                        <a:latin typeface="Times New Roman" pitchFamily="18" charset="0"/>
                        <a:cs typeface="Times New Roman" pitchFamily="18" charset="0"/>
                      </a:endParaRPr>
                    </a:p>
                    <a:p>
                      <a:pPr algn="ctr">
                        <a:lnSpc>
                          <a:spcPct val="115000"/>
                        </a:lnSpc>
                        <a:spcAft>
                          <a:spcPts val="0"/>
                        </a:spcAft>
                      </a:pPr>
                      <a:r>
                        <a:rPr lang="kk-KZ" sz="800" b="1" dirty="0">
                          <a:effectLst/>
                          <a:latin typeface="Times New Roman" pitchFamily="18" charset="0"/>
                          <a:cs typeface="Times New Roman" pitchFamily="18" charset="0"/>
                        </a:rPr>
                        <a:t>сыз</a:t>
                      </a:r>
                      <a:endParaRPr lang="ru-RU" sz="1050" b="1" dirty="0">
                        <a:effectLst/>
                        <a:latin typeface="Times New Roman" pitchFamily="18" charset="0"/>
                        <a:cs typeface="Times New Roman" pitchFamily="18" charset="0"/>
                      </a:endParaRPr>
                    </a:p>
                    <a:p>
                      <a:pPr algn="ctr">
                        <a:lnSpc>
                          <a:spcPct val="115000"/>
                        </a:lnSpc>
                        <a:spcAft>
                          <a:spcPts val="0"/>
                        </a:spcAft>
                      </a:pPr>
                      <a:endParaRPr lang="ru-RU" sz="1050" b="1"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800" b="1" dirty="0">
                          <a:effectLst/>
                          <a:latin typeface="Times New Roman" pitchFamily="18" charset="0"/>
                          <a:cs typeface="Times New Roman" pitchFamily="18" charset="0"/>
                        </a:rPr>
                        <a:t>пайызы</a:t>
                      </a:r>
                      <a:endParaRPr lang="ru-RU" sz="1050" b="1" dirty="0">
                        <a:effectLst/>
                        <a:latin typeface="Times New Roman" pitchFamily="18" charset="0"/>
                        <a:cs typeface="Times New Roman" pitchFamily="18" charset="0"/>
                      </a:endParaRPr>
                    </a:p>
                    <a:p>
                      <a:pPr algn="ctr">
                        <a:lnSpc>
                          <a:spcPct val="115000"/>
                        </a:lnSpc>
                        <a:spcAft>
                          <a:spcPts val="0"/>
                        </a:spcAft>
                      </a:pPr>
                      <a:r>
                        <a:rPr lang="ru-RU" sz="800" b="1" dirty="0">
                          <a:effectLst/>
                          <a:latin typeface="Times New Roman" pitchFamily="18" charset="0"/>
                          <a:cs typeface="Times New Roman" pitchFamily="18" charset="0"/>
                        </a:rPr>
                        <a:t> </a:t>
                      </a:r>
                      <a:endParaRPr lang="ru-RU" sz="1050" b="1"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1227">
                <a:tc>
                  <a:txBody>
                    <a:bodyPr/>
                    <a:lstStyle/>
                    <a:p>
                      <a:pPr algn="l">
                        <a:lnSpc>
                          <a:spcPct val="115000"/>
                        </a:lnSpc>
                        <a:spcAft>
                          <a:spcPts val="0"/>
                        </a:spcAft>
                      </a:pPr>
                      <a:r>
                        <a:rPr lang="uk-UA" sz="800" dirty="0">
                          <a:solidFill>
                            <a:schemeClr val="tx1"/>
                          </a:solidFill>
                          <a:effectLst/>
                          <a:latin typeface="Times New Roman" pitchFamily="18" charset="0"/>
                          <a:cs typeface="Times New Roman" pitchFamily="18" charset="0"/>
                        </a:rPr>
                        <a:t>1.01120100 </a:t>
                      </a:r>
                      <a:r>
                        <a:rPr lang="kk-KZ" sz="800" dirty="0">
                          <a:solidFill>
                            <a:schemeClr val="tx1"/>
                          </a:solidFill>
                          <a:effectLst/>
                          <a:latin typeface="Times New Roman" pitchFamily="18" charset="0"/>
                          <a:cs typeface="Times New Roman" pitchFamily="18" charset="0"/>
                        </a:rPr>
                        <a:t>– «Мектепке дейінгі тәрбие және оқыту»</a:t>
                      </a:r>
                      <a:endParaRPr lang="ru-RU" sz="900" dirty="0">
                        <a:solidFill>
                          <a:schemeClr val="tx1"/>
                        </a:solidFill>
                        <a:effectLst/>
                        <a:latin typeface="Times New Roman" pitchFamily="18" charset="0"/>
                        <a:cs typeface="Times New Roman" pitchFamily="18" charset="0"/>
                      </a:endParaRPr>
                    </a:p>
                    <a:p>
                      <a:pPr algn="l">
                        <a:lnSpc>
                          <a:spcPct val="115000"/>
                        </a:lnSpc>
                        <a:spcAft>
                          <a:spcPts val="0"/>
                        </a:spcAft>
                      </a:pPr>
                      <a:r>
                        <a:rPr lang="kk-KZ" sz="800" dirty="0">
                          <a:solidFill>
                            <a:schemeClr val="tx1"/>
                          </a:solidFill>
                          <a:effectLst/>
                          <a:latin typeface="Times New Roman" pitchFamily="18" charset="0"/>
                          <a:cs typeface="Times New Roman" pitchFamily="18" charset="0"/>
                        </a:rPr>
                        <a:t>- </a:t>
                      </a:r>
                      <a:r>
                        <a:rPr lang="kk-KZ" sz="800" b="0" dirty="0">
                          <a:solidFill>
                            <a:schemeClr val="tx1"/>
                          </a:solidFill>
                          <a:effectLst/>
                          <a:latin typeface="Times New Roman" pitchFamily="18" charset="0"/>
                          <a:cs typeface="Times New Roman" pitchFamily="18" charset="0"/>
                        </a:rPr>
                        <a:t>4S01120102 - Мектепке дейінгі тәрбие мен оқыту ұйымдарының тәрбиешісі</a:t>
                      </a:r>
                      <a:endParaRPr lang="ru-RU" sz="900" b="0" dirty="0">
                        <a:solidFill>
                          <a:schemeClr val="tx1"/>
                        </a:solidFill>
                        <a:effectLst/>
                        <a:latin typeface="Times New Roman" pitchFamily="18" charset="0"/>
                        <a:ea typeface="Calibri"/>
                        <a:cs typeface="Times New Roman" pitchFamily="18" charset="0"/>
                      </a:endParaRPr>
                    </a:p>
                  </a:txBody>
                  <a:tcPr marL="55920" marR="559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smtClean="0">
                          <a:effectLst/>
                          <a:latin typeface="Times New Roman" pitchFamily="18" charset="0"/>
                          <a:cs typeface="Times New Roman" pitchFamily="18" charset="0"/>
                        </a:rPr>
                        <a:t>141</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800" dirty="0" smtClean="0">
                          <a:effectLst/>
                          <a:latin typeface="Times New Roman" pitchFamily="18" charset="0"/>
                          <a:cs typeface="Times New Roman" pitchFamily="18" charset="0"/>
                        </a:rPr>
                        <a:t>43 </a:t>
                      </a:r>
                      <a:r>
                        <a:rPr lang="kk-KZ" sz="800" dirty="0">
                          <a:effectLst/>
                          <a:latin typeface="Times New Roman" pitchFamily="18" charset="0"/>
                          <a:cs typeface="Times New Roman" pitchFamily="18" charset="0"/>
                        </a:rPr>
                        <a:t>студент –</a:t>
                      </a:r>
                      <a:endParaRPr lang="ru-RU" sz="900" dirty="0">
                        <a:effectLst/>
                        <a:latin typeface="Times New Roman" pitchFamily="18" charset="0"/>
                        <a:cs typeface="Times New Roman" pitchFamily="18" charset="0"/>
                      </a:endParaRPr>
                    </a:p>
                    <a:p>
                      <a:pPr algn="ctr">
                        <a:lnSpc>
                          <a:spcPct val="115000"/>
                        </a:lnSpc>
                        <a:spcAft>
                          <a:spcPts val="0"/>
                        </a:spcAft>
                      </a:pPr>
                      <a:r>
                        <a:rPr lang="kk-KZ" sz="800" dirty="0">
                          <a:effectLst/>
                          <a:latin typeface="Times New Roman" pitchFamily="18" charset="0"/>
                          <a:cs typeface="Times New Roman" pitchFamily="18" charset="0"/>
                        </a:rPr>
                        <a:t>32 - </a:t>
                      </a:r>
                      <a:r>
                        <a:rPr lang="kk-KZ" sz="700" dirty="0">
                          <a:effectLst/>
                          <a:latin typeface="Times New Roman" pitchFamily="18" charset="0"/>
                          <a:cs typeface="Times New Roman" pitchFamily="18" charset="0"/>
                        </a:rPr>
                        <a:t>бөбекжай балабақша</a:t>
                      </a:r>
                      <a:endParaRPr lang="ru-RU" sz="900" dirty="0">
                        <a:effectLst/>
                        <a:latin typeface="Times New Roman" pitchFamily="18" charset="0"/>
                        <a:ea typeface="Calibri"/>
                        <a:cs typeface="Times New Roman" pitchFamily="18" charset="0"/>
                      </a:endParaRPr>
                    </a:p>
                  </a:txBody>
                  <a:tcPr marL="55920" marR="559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800" dirty="0" smtClean="0">
                          <a:effectLst/>
                          <a:latin typeface="Times New Roman" pitchFamily="18" charset="0"/>
                          <a:cs typeface="Times New Roman" pitchFamily="18" charset="0"/>
                        </a:rPr>
                        <a:t>43 </a:t>
                      </a:r>
                      <a:r>
                        <a:rPr lang="kk-KZ" sz="800" dirty="0">
                          <a:effectLst/>
                          <a:latin typeface="Times New Roman" pitchFamily="18" charset="0"/>
                          <a:cs typeface="Times New Roman" pitchFamily="18" charset="0"/>
                        </a:rPr>
                        <a:t>студент </a:t>
                      </a:r>
                      <a:endParaRPr lang="ru-RU" sz="900" dirty="0">
                        <a:effectLst/>
                        <a:latin typeface="Times New Roman" pitchFamily="18" charset="0"/>
                        <a:cs typeface="Times New Roman" pitchFamily="18" charset="0"/>
                      </a:endParaRPr>
                    </a:p>
                    <a:p>
                      <a:pPr algn="ctr">
                        <a:lnSpc>
                          <a:spcPct val="115000"/>
                        </a:lnSpc>
                        <a:spcAft>
                          <a:spcPts val="0"/>
                        </a:spcAft>
                      </a:pPr>
                      <a:r>
                        <a:rPr lang="kk-KZ" sz="800" dirty="0">
                          <a:effectLst/>
                          <a:latin typeface="Times New Roman" pitchFamily="18" charset="0"/>
                          <a:cs typeface="Times New Roman" pitchFamily="18" charset="0"/>
                        </a:rPr>
                        <a:t>32</a:t>
                      </a:r>
                      <a:r>
                        <a:rPr lang="kk-KZ" sz="700" dirty="0">
                          <a:effectLst/>
                          <a:latin typeface="Times New Roman" pitchFamily="18" charset="0"/>
                          <a:cs typeface="Times New Roman" pitchFamily="18" charset="0"/>
                        </a:rPr>
                        <a:t> -бөбекжай балабақша</a:t>
                      </a:r>
                      <a:endParaRPr lang="ru-RU" sz="900" dirty="0">
                        <a:effectLst/>
                        <a:latin typeface="Times New Roman" pitchFamily="18" charset="0"/>
                        <a:ea typeface="Calibri"/>
                        <a:cs typeface="Times New Roman" pitchFamily="18" charset="0"/>
                      </a:endParaRPr>
                    </a:p>
                  </a:txBody>
                  <a:tcPr marL="55920" marR="559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a:effectLst/>
                          <a:latin typeface="Times New Roman" pitchFamily="18" charset="0"/>
                          <a:cs typeface="Times New Roman" pitchFamily="18" charset="0"/>
                        </a:rPr>
                        <a:t>66</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a:effectLst/>
                          <a:latin typeface="Times New Roman" pitchFamily="18" charset="0"/>
                          <a:cs typeface="Times New Roman" pitchFamily="18" charset="0"/>
                        </a:rPr>
                        <a:t>42</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a:effectLst/>
                          <a:latin typeface="Times New Roman" pitchFamily="18" charset="0"/>
                          <a:cs typeface="Times New Roman" pitchFamily="18" charset="0"/>
                        </a:rPr>
                        <a:t>18</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a:effectLst/>
                          <a:latin typeface="Times New Roman" pitchFamily="18" charset="0"/>
                          <a:cs typeface="Times New Roman" pitchFamily="18" charset="0"/>
                        </a:rPr>
                        <a:t>6</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a:effectLst/>
                          <a:latin typeface="Times New Roman" pitchFamily="18" charset="0"/>
                          <a:cs typeface="Times New Roman" pitchFamily="18" charset="0"/>
                        </a:rPr>
                        <a:t>90,</a:t>
                      </a:r>
                      <a:r>
                        <a:rPr lang="ru-RU" sz="900">
                          <a:effectLst/>
                          <a:latin typeface="Times New Roman" pitchFamily="18" charset="0"/>
                          <a:cs typeface="Times New Roman" pitchFamily="18" charset="0"/>
                        </a:rPr>
                        <a:t>9</a:t>
                      </a:r>
                      <a:r>
                        <a:rPr lang="kk-KZ" sz="900">
                          <a:effectLst/>
                          <a:latin typeface="Times New Roman" pitchFamily="18" charset="0"/>
                          <a:cs typeface="Times New Roman" pitchFamily="18" charset="0"/>
                        </a:rPr>
                        <a:t>%</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7027">
                <a:tc>
                  <a:txBody>
                    <a:bodyPr/>
                    <a:lstStyle/>
                    <a:p>
                      <a:pPr algn="l">
                        <a:lnSpc>
                          <a:spcPct val="115000"/>
                        </a:lnSpc>
                        <a:spcAft>
                          <a:spcPts val="0"/>
                        </a:spcAft>
                      </a:pPr>
                      <a:r>
                        <a:rPr lang="uk-UA" sz="800" dirty="0">
                          <a:solidFill>
                            <a:schemeClr val="tx1"/>
                          </a:solidFill>
                          <a:effectLst/>
                          <a:latin typeface="Times New Roman" pitchFamily="18" charset="0"/>
                          <a:cs typeface="Times New Roman" pitchFamily="18" charset="0"/>
                        </a:rPr>
                        <a:t>2. 01140100 </a:t>
                      </a:r>
                      <a:r>
                        <a:rPr lang="kk-KZ" sz="800" dirty="0">
                          <a:solidFill>
                            <a:schemeClr val="tx1"/>
                          </a:solidFill>
                          <a:effectLst/>
                          <a:latin typeface="Times New Roman" pitchFamily="18" charset="0"/>
                          <a:cs typeface="Times New Roman" pitchFamily="18" charset="0"/>
                        </a:rPr>
                        <a:t>– «Бастауыш білім беру педагогикасы мен әдістемесі»</a:t>
                      </a:r>
                      <a:endParaRPr lang="ru-RU" sz="900" dirty="0">
                        <a:solidFill>
                          <a:schemeClr val="tx1"/>
                        </a:solidFill>
                        <a:effectLst/>
                        <a:latin typeface="Times New Roman" pitchFamily="18" charset="0"/>
                        <a:cs typeface="Times New Roman" pitchFamily="18" charset="0"/>
                      </a:endParaRPr>
                    </a:p>
                    <a:p>
                      <a:pPr algn="l">
                        <a:lnSpc>
                          <a:spcPct val="115000"/>
                        </a:lnSpc>
                        <a:spcAft>
                          <a:spcPts val="0"/>
                        </a:spcAft>
                      </a:pPr>
                      <a:r>
                        <a:rPr lang="kk-KZ" sz="800" dirty="0">
                          <a:solidFill>
                            <a:schemeClr val="tx1"/>
                          </a:solidFill>
                          <a:effectLst/>
                          <a:latin typeface="Times New Roman" pitchFamily="18" charset="0"/>
                          <a:cs typeface="Times New Roman" pitchFamily="18" charset="0"/>
                        </a:rPr>
                        <a:t>   </a:t>
                      </a:r>
                      <a:r>
                        <a:rPr lang="kk-KZ" sz="800" b="0" dirty="0">
                          <a:solidFill>
                            <a:schemeClr val="tx1"/>
                          </a:solidFill>
                          <a:effectLst/>
                          <a:latin typeface="Times New Roman" pitchFamily="18" charset="0"/>
                          <a:cs typeface="Times New Roman" pitchFamily="18" charset="0"/>
                        </a:rPr>
                        <a:t>- 4S 01140101 - Бастауыш білім беру мұғалімі.</a:t>
                      </a:r>
                      <a:endParaRPr lang="ru-RU" sz="900" b="0" dirty="0">
                        <a:solidFill>
                          <a:schemeClr val="tx1"/>
                        </a:solidFill>
                        <a:effectLst/>
                        <a:latin typeface="Times New Roman" pitchFamily="18" charset="0"/>
                        <a:ea typeface="Calibri"/>
                        <a:cs typeface="Times New Roman" pitchFamily="18" charset="0"/>
                      </a:endParaRPr>
                    </a:p>
                  </a:txBody>
                  <a:tcPr marL="55920" marR="559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smtClean="0">
                          <a:effectLst/>
                          <a:latin typeface="Times New Roman" pitchFamily="18" charset="0"/>
                          <a:ea typeface="+mn-ea"/>
                          <a:cs typeface="Times New Roman" pitchFamily="18" charset="0"/>
                        </a:rPr>
                        <a:t>599</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800" dirty="0">
                          <a:effectLst/>
                          <a:latin typeface="Times New Roman" pitchFamily="18" charset="0"/>
                          <a:cs typeface="Times New Roman" pitchFamily="18" charset="0"/>
                        </a:rPr>
                        <a:t>25 студент- №142 ЖББМ №59 мектеп-гимназия</a:t>
                      </a:r>
                      <a:endParaRPr lang="ru-RU" sz="900" dirty="0">
                        <a:effectLst/>
                        <a:latin typeface="Times New Roman" pitchFamily="18" charset="0"/>
                        <a:ea typeface="Calibri"/>
                        <a:cs typeface="Times New Roman" pitchFamily="18" charset="0"/>
                      </a:endParaRPr>
                    </a:p>
                  </a:txBody>
                  <a:tcPr marL="55920" marR="559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800" dirty="0">
                          <a:effectLst/>
                          <a:latin typeface="Times New Roman" pitchFamily="18" charset="0"/>
                          <a:cs typeface="Times New Roman" pitchFamily="18" charset="0"/>
                        </a:rPr>
                        <a:t> </a:t>
                      </a:r>
                      <a:endParaRPr lang="ru-RU" sz="900" dirty="0">
                        <a:effectLst/>
                        <a:latin typeface="Times New Roman" pitchFamily="18" charset="0"/>
                        <a:ea typeface="Calibri"/>
                        <a:cs typeface="Times New Roman" pitchFamily="18" charset="0"/>
                      </a:endParaRPr>
                    </a:p>
                  </a:txBody>
                  <a:tcPr marL="55920" marR="559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900" dirty="0">
                          <a:effectLst/>
                          <a:latin typeface="Times New Roman" pitchFamily="18" charset="0"/>
                          <a:cs typeface="Times New Roman" pitchFamily="18" charset="0"/>
                        </a:rPr>
                        <a:t>119</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900" dirty="0">
                          <a:effectLst/>
                          <a:latin typeface="Times New Roman" pitchFamily="18" charset="0"/>
                          <a:cs typeface="Times New Roman" pitchFamily="18" charset="0"/>
                        </a:rPr>
                        <a:t>53</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900" dirty="0">
                          <a:effectLst/>
                          <a:latin typeface="Times New Roman" pitchFamily="18" charset="0"/>
                          <a:cs typeface="Times New Roman" pitchFamily="18" charset="0"/>
                        </a:rPr>
                        <a:t>49</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900" dirty="0">
                          <a:effectLst/>
                          <a:latin typeface="Times New Roman" pitchFamily="18" charset="0"/>
                          <a:cs typeface="Times New Roman" pitchFamily="18" charset="0"/>
                        </a:rPr>
                        <a:t>17</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900">
                          <a:effectLst/>
                          <a:latin typeface="Times New Roman" pitchFamily="18" charset="0"/>
                          <a:cs typeface="Times New Roman" pitchFamily="18" charset="0"/>
                        </a:rPr>
                        <a:t>85</a:t>
                      </a:r>
                      <a:r>
                        <a:rPr lang="kk-KZ" sz="900">
                          <a:effectLst/>
                          <a:latin typeface="Times New Roman" pitchFamily="18" charset="0"/>
                          <a:cs typeface="Times New Roman" pitchFamily="18" charset="0"/>
                        </a:rPr>
                        <a:t>%</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7406">
                <a:tc rowSpan="2">
                  <a:txBody>
                    <a:bodyPr/>
                    <a:lstStyle/>
                    <a:p>
                      <a:pPr algn="l">
                        <a:lnSpc>
                          <a:spcPct val="115000"/>
                        </a:lnSpc>
                        <a:spcAft>
                          <a:spcPts val="0"/>
                        </a:spcAft>
                      </a:pPr>
                      <a:r>
                        <a:rPr lang="uk-UA" sz="800" dirty="0">
                          <a:solidFill>
                            <a:schemeClr val="tx1"/>
                          </a:solidFill>
                          <a:effectLst/>
                          <a:latin typeface="Times New Roman" pitchFamily="18" charset="0"/>
                          <a:cs typeface="Times New Roman" pitchFamily="18" charset="0"/>
                        </a:rPr>
                        <a:t>3. 01140500 </a:t>
                      </a:r>
                      <a:r>
                        <a:rPr lang="kk-KZ" sz="800" dirty="0">
                          <a:solidFill>
                            <a:schemeClr val="tx1"/>
                          </a:solidFill>
                          <a:effectLst/>
                          <a:latin typeface="Times New Roman" pitchFamily="18" charset="0"/>
                          <a:cs typeface="Times New Roman" pitchFamily="18" charset="0"/>
                        </a:rPr>
                        <a:t>– «Дене тәрбиесі және спорт»</a:t>
                      </a:r>
                      <a:endParaRPr lang="ru-RU" sz="900" dirty="0">
                        <a:solidFill>
                          <a:schemeClr val="tx1"/>
                        </a:solidFill>
                        <a:effectLst/>
                        <a:latin typeface="Times New Roman" pitchFamily="18" charset="0"/>
                        <a:cs typeface="Times New Roman" pitchFamily="18" charset="0"/>
                      </a:endParaRPr>
                    </a:p>
                    <a:p>
                      <a:pPr algn="l">
                        <a:lnSpc>
                          <a:spcPct val="115000"/>
                        </a:lnSpc>
                        <a:spcAft>
                          <a:spcPts val="0"/>
                        </a:spcAft>
                      </a:pPr>
                      <a:r>
                        <a:rPr lang="kk-KZ" sz="800" b="0" dirty="0">
                          <a:solidFill>
                            <a:schemeClr val="tx1"/>
                          </a:solidFill>
                          <a:effectLst/>
                          <a:latin typeface="Times New Roman" pitchFamily="18" charset="0"/>
                          <a:cs typeface="Times New Roman" pitchFamily="18" charset="0"/>
                        </a:rPr>
                        <a:t>  </a:t>
                      </a:r>
                      <a:r>
                        <a:rPr lang="kk-KZ" sz="800" b="0" dirty="0" smtClean="0">
                          <a:solidFill>
                            <a:schemeClr val="tx1"/>
                          </a:solidFill>
                          <a:effectLst/>
                          <a:latin typeface="Times New Roman" pitchFamily="18" charset="0"/>
                          <a:cs typeface="Times New Roman" pitchFamily="18" charset="0"/>
                        </a:rPr>
                        <a:t>- 4S </a:t>
                      </a:r>
                      <a:r>
                        <a:rPr lang="kk-KZ" sz="800" b="0" dirty="0">
                          <a:solidFill>
                            <a:schemeClr val="tx1"/>
                          </a:solidFill>
                          <a:effectLst/>
                          <a:latin typeface="Times New Roman" pitchFamily="18" charset="0"/>
                          <a:cs typeface="Times New Roman" pitchFamily="18" charset="0"/>
                        </a:rPr>
                        <a:t>01140501 - Дене тәрбиесі мұғалімі</a:t>
                      </a:r>
                      <a:endParaRPr lang="ru-RU" sz="900" b="0" dirty="0">
                        <a:solidFill>
                          <a:schemeClr val="tx1"/>
                        </a:solidFill>
                        <a:effectLst/>
                        <a:latin typeface="Times New Roman" pitchFamily="18" charset="0"/>
                        <a:ea typeface="Calibri"/>
                        <a:cs typeface="Times New Roman" pitchFamily="18" charset="0"/>
                      </a:endParaRPr>
                    </a:p>
                  </a:txBody>
                  <a:tcPr marL="55920" marR="559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Aft>
                          <a:spcPts val="0"/>
                        </a:spcAft>
                      </a:pPr>
                      <a:r>
                        <a:rPr lang="kk-KZ" sz="900" dirty="0" smtClean="0">
                          <a:effectLst/>
                          <a:latin typeface="Times New Roman" pitchFamily="18" charset="0"/>
                          <a:cs typeface="Times New Roman" pitchFamily="18" charset="0"/>
                        </a:rPr>
                        <a:t>237</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8">
                  <a:txBody>
                    <a:bodyPr/>
                    <a:lstStyle/>
                    <a:p>
                      <a:pPr algn="l">
                        <a:lnSpc>
                          <a:spcPct val="115000"/>
                        </a:lnSpc>
                        <a:spcAft>
                          <a:spcPts val="0"/>
                        </a:spcAft>
                      </a:pPr>
                      <a:r>
                        <a:rPr lang="kk-KZ" sz="800" dirty="0">
                          <a:effectLst/>
                        </a:rPr>
                        <a:t> </a:t>
                      </a:r>
                      <a:endParaRPr lang="ru-RU" sz="900" dirty="0">
                        <a:effectLst/>
                        <a:latin typeface="Calibri"/>
                        <a:ea typeface="Calibri"/>
                        <a:cs typeface="Times New Roman"/>
                      </a:endParaRPr>
                    </a:p>
                    <a:p>
                      <a:pPr algn="l">
                        <a:lnSpc>
                          <a:spcPct val="115000"/>
                        </a:lnSpc>
                        <a:spcAft>
                          <a:spcPts val="0"/>
                        </a:spcAft>
                      </a:pPr>
                      <a:r>
                        <a:rPr lang="kk-KZ" sz="800" dirty="0">
                          <a:effectLst/>
                        </a:rPr>
                        <a:t> </a:t>
                      </a:r>
                      <a:endParaRPr lang="ru-RU" sz="900" dirty="0">
                        <a:effectLst/>
                        <a:latin typeface="Calibri"/>
                        <a:ea typeface="Calibri"/>
                        <a:cs typeface="Times New Roman"/>
                      </a:endParaRPr>
                    </a:p>
                  </a:txBody>
                  <a:tcPr marL="55920" marR="559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8">
                  <a:txBody>
                    <a:bodyPr/>
                    <a:lstStyle/>
                    <a:p>
                      <a:pPr algn="l">
                        <a:lnSpc>
                          <a:spcPct val="115000"/>
                        </a:lnSpc>
                        <a:spcAft>
                          <a:spcPts val="0"/>
                        </a:spcAft>
                      </a:pPr>
                      <a:r>
                        <a:rPr lang="kk-KZ" sz="800" dirty="0">
                          <a:effectLst/>
                        </a:rPr>
                        <a:t> </a:t>
                      </a:r>
                      <a:endParaRPr lang="ru-RU" sz="900" dirty="0">
                        <a:effectLst/>
                        <a:latin typeface="Calibri"/>
                        <a:ea typeface="Calibri"/>
                        <a:cs typeface="Times New Roman"/>
                      </a:endParaRPr>
                    </a:p>
                    <a:p>
                      <a:pPr algn="l">
                        <a:lnSpc>
                          <a:spcPct val="115000"/>
                        </a:lnSpc>
                        <a:spcAft>
                          <a:spcPts val="0"/>
                        </a:spcAft>
                      </a:pPr>
                      <a:r>
                        <a:rPr lang="kk-KZ" sz="800" dirty="0">
                          <a:effectLst/>
                        </a:rPr>
                        <a:t> </a:t>
                      </a:r>
                      <a:endParaRPr lang="ru-RU" sz="900" dirty="0">
                        <a:effectLst/>
                        <a:latin typeface="Calibri"/>
                        <a:ea typeface="Calibri"/>
                        <a:cs typeface="Times New Roman"/>
                      </a:endParaRPr>
                    </a:p>
                  </a:txBody>
                  <a:tcPr marL="55920" marR="559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a:effectLst/>
                          <a:latin typeface="Times New Roman" pitchFamily="18" charset="0"/>
                          <a:cs typeface="Times New Roman" pitchFamily="18" charset="0"/>
                        </a:rPr>
                        <a:t> </a:t>
                      </a:r>
                      <a:r>
                        <a:rPr lang="kk-KZ" sz="900" dirty="0" smtClean="0">
                          <a:effectLst/>
                          <a:latin typeface="Times New Roman" pitchFamily="18" charset="0"/>
                          <a:cs typeface="Times New Roman" pitchFamily="18" charset="0"/>
                        </a:rPr>
                        <a:t>83</a:t>
                      </a:r>
                      <a:r>
                        <a:rPr lang="ru-RU" sz="900" dirty="0">
                          <a:effectLst/>
                          <a:latin typeface="Times New Roman" pitchFamily="18" charset="0"/>
                          <a:cs typeface="Times New Roman" pitchFamily="18" charset="0"/>
                        </a:rPr>
                        <a:t> </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900">
                          <a:effectLst/>
                          <a:latin typeface="Times New Roman" pitchFamily="18" charset="0"/>
                          <a:cs typeface="Times New Roman" pitchFamily="18" charset="0"/>
                        </a:rPr>
                        <a:t>41</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900" dirty="0">
                          <a:effectLst/>
                          <a:latin typeface="Times New Roman" pitchFamily="18" charset="0"/>
                          <a:cs typeface="Times New Roman" pitchFamily="18" charset="0"/>
                        </a:rPr>
                        <a:t>18</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900" dirty="0">
                          <a:effectLst/>
                          <a:latin typeface="Times New Roman" pitchFamily="18" charset="0"/>
                          <a:cs typeface="Times New Roman" pitchFamily="18" charset="0"/>
                        </a:rPr>
                        <a:t>24</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a:effectLst/>
                          <a:latin typeface="Times New Roman" pitchFamily="18" charset="0"/>
                          <a:cs typeface="Times New Roman" pitchFamily="18" charset="0"/>
                        </a:rPr>
                        <a:t>71%</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rowSpan="2">
                  <a:txBody>
                    <a:bodyPr/>
                    <a:lstStyle/>
                    <a:p>
                      <a:pPr algn="ctr">
                        <a:lnSpc>
                          <a:spcPct val="115000"/>
                        </a:lnSpc>
                        <a:spcAft>
                          <a:spcPts val="0"/>
                        </a:spcAft>
                      </a:pPr>
                      <a:r>
                        <a:rPr lang="ru-RU" sz="900" dirty="0">
                          <a:effectLst/>
                          <a:latin typeface="Times New Roman" pitchFamily="18" charset="0"/>
                          <a:cs typeface="Times New Roman" pitchFamily="18" charset="0"/>
                        </a:rPr>
                        <a:t>25</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Aft>
                          <a:spcPts val="0"/>
                        </a:spcAft>
                      </a:pPr>
                      <a:r>
                        <a:rPr lang="ru-RU" sz="900">
                          <a:effectLst/>
                          <a:latin typeface="Times New Roman" pitchFamily="18" charset="0"/>
                          <a:cs typeface="Times New Roman" pitchFamily="18" charset="0"/>
                        </a:rPr>
                        <a:t>9</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Aft>
                          <a:spcPts val="0"/>
                        </a:spcAft>
                      </a:pPr>
                      <a:r>
                        <a:rPr lang="ru-RU" sz="900" dirty="0">
                          <a:effectLst/>
                          <a:latin typeface="Times New Roman" pitchFamily="18" charset="0"/>
                          <a:cs typeface="Times New Roman" pitchFamily="18" charset="0"/>
                        </a:rPr>
                        <a:t>12</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Aft>
                          <a:spcPts val="0"/>
                        </a:spcAft>
                      </a:pPr>
                      <a:r>
                        <a:rPr lang="ru-RU" sz="900" dirty="0">
                          <a:effectLst/>
                          <a:latin typeface="Times New Roman" pitchFamily="18" charset="0"/>
                          <a:cs typeface="Times New Roman" pitchFamily="18" charset="0"/>
                        </a:rPr>
                        <a:t>4</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Aft>
                          <a:spcPts val="0"/>
                        </a:spcAft>
                      </a:pPr>
                      <a:r>
                        <a:rPr lang="kk-KZ" sz="900" dirty="0">
                          <a:effectLst/>
                          <a:latin typeface="Times New Roman" pitchFamily="18" charset="0"/>
                          <a:cs typeface="Times New Roman" pitchFamily="18" charset="0"/>
                        </a:rPr>
                        <a:t>76%</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7193">
                <a:tc>
                  <a:txBody>
                    <a:bodyPr/>
                    <a:lstStyle/>
                    <a:p>
                      <a:pPr algn="l">
                        <a:lnSpc>
                          <a:spcPct val="115000"/>
                        </a:lnSpc>
                        <a:spcAft>
                          <a:spcPts val="0"/>
                        </a:spcAft>
                      </a:pPr>
                      <a:r>
                        <a:rPr lang="uk-UA" sz="800" dirty="0">
                          <a:solidFill>
                            <a:schemeClr val="tx1"/>
                          </a:solidFill>
                          <a:effectLst/>
                          <a:latin typeface="Times New Roman" pitchFamily="18" charset="0"/>
                          <a:cs typeface="Times New Roman" pitchFamily="18" charset="0"/>
                        </a:rPr>
                        <a:t>4.01140600 </a:t>
                      </a:r>
                      <a:r>
                        <a:rPr lang="kk-KZ" sz="800" dirty="0">
                          <a:solidFill>
                            <a:schemeClr val="tx1"/>
                          </a:solidFill>
                          <a:effectLst/>
                          <a:latin typeface="Times New Roman" pitchFamily="18" charset="0"/>
                          <a:cs typeface="Times New Roman" pitchFamily="18" charset="0"/>
                        </a:rPr>
                        <a:t>– «</a:t>
                      </a:r>
                      <a:r>
                        <a:rPr lang="uk-UA" sz="800" dirty="0" err="1">
                          <a:solidFill>
                            <a:schemeClr val="tx1"/>
                          </a:solidFill>
                          <a:effectLst/>
                          <a:latin typeface="Times New Roman" pitchFamily="18" charset="0"/>
                          <a:cs typeface="Times New Roman" pitchFamily="18" charset="0"/>
                        </a:rPr>
                        <a:t>Негізгі</a:t>
                      </a:r>
                      <a:r>
                        <a:rPr lang="uk-UA" sz="800" dirty="0">
                          <a:solidFill>
                            <a:schemeClr val="tx1"/>
                          </a:solidFill>
                          <a:effectLst/>
                          <a:latin typeface="Times New Roman" pitchFamily="18" charset="0"/>
                          <a:cs typeface="Times New Roman" pitchFamily="18" charset="0"/>
                        </a:rPr>
                        <a:t> орта білім </a:t>
                      </a:r>
                      <a:r>
                        <a:rPr lang="uk-UA" sz="800" dirty="0" err="1">
                          <a:solidFill>
                            <a:schemeClr val="tx1"/>
                          </a:solidFill>
                          <a:effectLst/>
                          <a:latin typeface="Times New Roman" pitchFamily="18" charset="0"/>
                          <a:cs typeface="Times New Roman" pitchFamily="18" charset="0"/>
                        </a:rPr>
                        <a:t>берудегі</a:t>
                      </a:r>
                      <a:r>
                        <a:rPr lang="uk-UA" sz="800" dirty="0">
                          <a:solidFill>
                            <a:schemeClr val="tx1"/>
                          </a:solidFill>
                          <a:effectLst/>
                          <a:latin typeface="Times New Roman" pitchFamily="18" charset="0"/>
                          <a:cs typeface="Times New Roman" pitchFamily="18" charset="0"/>
                        </a:rPr>
                        <a:t> тіл </a:t>
                      </a:r>
                      <a:r>
                        <a:rPr lang="uk-UA" sz="800" dirty="0" err="1">
                          <a:solidFill>
                            <a:schemeClr val="tx1"/>
                          </a:solidFill>
                          <a:effectLst/>
                          <a:latin typeface="Times New Roman" pitchFamily="18" charset="0"/>
                          <a:cs typeface="Times New Roman" pitchFamily="18" charset="0"/>
                        </a:rPr>
                        <a:t>мен</a:t>
                      </a:r>
                      <a:r>
                        <a:rPr lang="uk-UA" sz="800" dirty="0">
                          <a:solidFill>
                            <a:schemeClr val="tx1"/>
                          </a:solidFill>
                          <a:effectLst/>
                          <a:latin typeface="Times New Roman" pitchFamily="18" charset="0"/>
                          <a:cs typeface="Times New Roman" pitchFamily="18" charset="0"/>
                        </a:rPr>
                        <a:t> </a:t>
                      </a:r>
                      <a:r>
                        <a:rPr lang="uk-UA" sz="800" dirty="0" err="1">
                          <a:solidFill>
                            <a:schemeClr val="tx1"/>
                          </a:solidFill>
                          <a:effectLst/>
                          <a:latin typeface="Times New Roman" pitchFamily="18" charset="0"/>
                          <a:cs typeface="Times New Roman" pitchFamily="18" charset="0"/>
                        </a:rPr>
                        <a:t>әдебиетті</a:t>
                      </a:r>
                      <a:r>
                        <a:rPr lang="uk-UA" sz="800" dirty="0">
                          <a:solidFill>
                            <a:schemeClr val="tx1"/>
                          </a:solidFill>
                          <a:effectLst/>
                          <a:latin typeface="Times New Roman" pitchFamily="18" charset="0"/>
                          <a:cs typeface="Times New Roman" pitchFamily="18" charset="0"/>
                        </a:rPr>
                        <a:t>  </a:t>
                      </a:r>
                      <a:r>
                        <a:rPr lang="uk-UA" sz="800" dirty="0" err="1">
                          <a:solidFill>
                            <a:schemeClr val="tx1"/>
                          </a:solidFill>
                          <a:effectLst/>
                          <a:latin typeface="Times New Roman" pitchFamily="18" charset="0"/>
                          <a:cs typeface="Times New Roman" pitchFamily="18" charset="0"/>
                        </a:rPr>
                        <a:t>оқытудың</a:t>
                      </a:r>
                      <a:r>
                        <a:rPr lang="uk-UA" sz="800" dirty="0">
                          <a:solidFill>
                            <a:schemeClr val="tx1"/>
                          </a:solidFill>
                          <a:effectLst/>
                          <a:latin typeface="Times New Roman" pitchFamily="18" charset="0"/>
                          <a:cs typeface="Times New Roman" pitchFamily="18" charset="0"/>
                        </a:rPr>
                        <a:t>  </a:t>
                      </a:r>
                      <a:r>
                        <a:rPr lang="uk-UA" sz="800" dirty="0" err="1">
                          <a:solidFill>
                            <a:schemeClr val="tx1"/>
                          </a:solidFill>
                          <a:effectLst/>
                          <a:latin typeface="Times New Roman" pitchFamily="18" charset="0"/>
                          <a:cs typeface="Times New Roman" pitchFamily="18" charset="0"/>
                        </a:rPr>
                        <a:t>педагогикасы</a:t>
                      </a:r>
                      <a:r>
                        <a:rPr lang="uk-UA" sz="800" dirty="0">
                          <a:solidFill>
                            <a:schemeClr val="tx1"/>
                          </a:solidFill>
                          <a:effectLst/>
                          <a:latin typeface="Times New Roman" pitchFamily="18" charset="0"/>
                          <a:cs typeface="Times New Roman" pitchFamily="18" charset="0"/>
                        </a:rPr>
                        <a:t> </a:t>
                      </a:r>
                      <a:r>
                        <a:rPr lang="uk-UA" sz="800" dirty="0" err="1">
                          <a:solidFill>
                            <a:schemeClr val="tx1"/>
                          </a:solidFill>
                          <a:effectLst/>
                          <a:latin typeface="Times New Roman" pitchFamily="18" charset="0"/>
                          <a:cs typeface="Times New Roman" pitchFamily="18" charset="0"/>
                        </a:rPr>
                        <a:t>мен</a:t>
                      </a:r>
                      <a:r>
                        <a:rPr lang="uk-UA" sz="800" dirty="0">
                          <a:solidFill>
                            <a:schemeClr val="tx1"/>
                          </a:solidFill>
                          <a:effectLst/>
                          <a:latin typeface="Times New Roman" pitchFamily="18" charset="0"/>
                          <a:cs typeface="Times New Roman" pitchFamily="18" charset="0"/>
                        </a:rPr>
                        <a:t> </a:t>
                      </a:r>
                      <a:r>
                        <a:rPr lang="uk-UA" sz="800" dirty="0" err="1">
                          <a:solidFill>
                            <a:schemeClr val="tx1"/>
                          </a:solidFill>
                          <a:effectLst/>
                          <a:latin typeface="Times New Roman" pitchFamily="18" charset="0"/>
                          <a:cs typeface="Times New Roman" pitchFamily="18" charset="0"/>
                        </a:rPr>
                        <a:t>әдістемесі</a:t>
                      </a:r>
                      <a:r>
                        <a:rPr lang="uk-UA" sz="800" dirty="0" smtClean="0">
                          <a:solidFill>
                            <a:schemeClr val="tx1"/>
                          </a:solidFill>
                          <a:effectLst/>
                          <a:latin typeface="Times New Roman" pitchFamily="18" charset="0"/>
                          <a:cs typeface="Times New Roman" pitchFamily="18" charset="0"/>
                        </a:rPr>
                        <a:t>»</a:t>
                      </a:r>
                      <a:endParaRPr lang="ru-RU" sz="900" dirty="0">
                        <a:solidFill>
                          <a:schemeClr val="tx1"/>
                        </a:solidFill>
                        <a:effectLst/>
                        <a:latin typeface="Times New Roman" pitchFamily="18" charset="0"/>
                        <a:cs typeface="Times New Roman" pitchFamily="18" charset="0"/>
                      </a:endParaRPr>
                    </a:p>
                    <a:p>
                      <a:pPr algn="l">
                        <a:lnSpc>
                          <a:spcPct val="115000"/>
                        </a:lnSpc>
                        <a:spcAft>
                          <a:spcPts val="0"/>
                        </a:spcAft>
                      </a:pPr>
                      <a:r>
                        <a:rPr lang="kk-KZ" sz="800" b="0" dirty="0">
                          <a:solidFill>
                            <a:schemeClr val="tx1"/>
                          </a:solidFill>
                          <a:effectLst/>
                          <a:latin typeface="Times New Roman" pitchFamily="18" charset="0"/>
                          <a:cs typeface="Times New Roman" pitchFamily="18" charset="0"/>
                        </a:rPr>
                        <a:t>    </a:t>
                      </a:r>
                      <a:r>
                        <a:rPr lang="kk-KZ" sz="800" b="0" dirty="0" smtClean="0">
                          <a:solidFill>
                            <a:schemeClr val="tx1"/>
                          </a:solidFill>
                          <a:effectLst/>
                          <a:latin typeface="Times New Roman" pitchFamily="18" charset="0"/>
                          <a:cs typeface="Times New Roman" pitchFamily="18" charset="0"/>
                        </a:rPr>
                        <a:t>     -  </a:t>
                      </a:r>
                      <a:r>
                        <a:rPr lang="kk-KZ" sz="800" b="0" dirty="0">
                          <a:solidFill>
                            <a:schemeClr val="tx1"/>
                          </a:solidFill>
                          <a:effectLst/>
                          <a:latin typeface="Times New Roman" pitchFamily="18" charset="0"/>
                          <a:cs typeface="Times New Roman" pitchFamily="18" charset="0"/>
                        </a:rPr>
                        <a:t>4S 01140601 - Қазақ тілі мен әдебиеті мұғалімі</a:t>
                      </a:r>
                      <a:endParaRPr lang="ru-RU" sz="900" b="0" dirty="0">
                        <a:solidFill>
                          <a:schemeClr val="tx1"/>
                        </a:solidFill>
                        <a:effectLst/>
                        <a:latin typeface="Times New Roman" pitchFamily="18" charset="0"/>
                        <a:ea typeface="Calibri"/>
                        <a:cs typeface="Times New Roman" pitchFamily="18" charset="0"/>
                      </a:endParaRPr>
                    </a:p>
                  </a:txBody>
                  <a:tcPr marL="55920" marR="559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a:effectLst/>
                          <a:latin typeface="Times New Roman" pitchFamily="18" charset="0"/>
                          <a:cs typeface="Times New Roman" pitchFamily="18" charset="0"/>
                        </a:rPr>
                        <a:t>161</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ru-RU"/>
                    </a:p>
                  </a:txBody>
                  <a:tcPr/>
                </a:tc>
                <a:tc vMerge="1">
                  <a:txBody>
                    <a:bodyPr/>
                    <a:lstStyle/>
                    <a:p>
                      <a:endParaRPr lang="ru-RU"/>
                    </a:p>
                  </a:txBody>
                  <a:tcPr/>
                </a:tc>
                <a:tc vMerge="1">
                  <a:txBody>
                    <a:bodyPr/>
                    <a:lstStyle/>
                    <a:p>
                      <a:pPr algn="ctr">
                        <a:lnSpc>
                          <a:spcPct val="115000"/>
                        </a:lnSpc>
                        <a:spcAft>
                          <a:spcPts val="0"/>
                        </a:spcAft>
                      </a:pPr>
                      <a:endParaRPr lang="ru-RU" sz="1000">
                        <a:effectLst/>
                        <a:latin typeface="Times New Roman" pitchFamily="18" charset="0"/>
                        <a:ea typeface="Calibri"/>
                        <a:cs typeface="Times New Roman" pitchFamily="18" charset="0"/>
                      </a:endParaRPr>
                    </a:p>
                  </a:txBody>
                  <a:tcPr marL="54493" marR="544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lnSpc>
                          <a:spcPct val="115000"/>
                        </a:lnSpc>
                        <a:spcAft>
                          <a:spcPts val="0"/>
                        </a:spcAft>
                      </a:pPr>
                      <a:endParaRPr lang="ru-RU" sz="1000">
                        <a:effectLst/>
                        <a:latin typeface="Times New Roman" pitchFamily="18" charset="0"/>
                        <a:ea typeface="Calibri"/>
                        <a:cs typeface="Times New Roman" pitchFamily="18" charset="0"/>
                      </a:endParaRPr>
                    </a:p>
                  </a:txBody>
                  <a:tcPr marL="54493" marR="544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54493" marR="544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54493" marR="544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54493" marR="544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1854">
                <a:tc>
                  <a:txBody>
                    <a:bodyPr/>
                    <a:lstStyle/>
                    <a:p>
                      <a:pPr algn="ctr">
                        <a:lnSpc>
                          <a:spcPct val="115000"/>
                        </a:lnSpc>
                        <a:spcAft>
                          <a:spcPts val="0"/>
                        </a:spcAft>
                      </a:pPr>
                      <a:r>
                        <a:rPr lang="kk-KZ" sz="800" b="0" dirty="0" smtClean="0">
                          <a:effectLst/>
                          <a:latin typeface="Times New Roman" pitchFamily="18" charset="0"/>
                          <a:cs typeface="Times New Roman" pitchFamily="18" charset="0"/>
                        </a:rPr>
                        <a:t>-</a:t>
                      </a:r>
                      <a:r>
                        <a:rPr lang="kk-KZ" sz="800" b="0" dirty="0" smtClean="0">
                          <a:solidFill>
                            <a:schemeClr val="tx1"/>
                          </a:solidFill>
                          <a:effectLst/>
                          <a:latin typeface="Times New Roman" pitchFamily="18" charset="0"/>
                          <a:cs typeface="Times New Roman" pitchFamily="18" charset="0"/>
                        </a:rPr>
                        <a:t>- 4S </a:t>
                      </a:r>
                      <a:r>
                        <a:rPr lang="kk-KZ" sz="800" b="0" dirty="0">
                          <a:solidFill>
                            <a:schemeClr val="tx1"/>
                          </a:solidFill>
                          <a:effectLst/>
                          <a:latin typeface="Times New Roman" pitchFamily="18" charset="0"/>
                          <a:cs typeface="Times New Roman" pitchFamily="18" charset="0"/>
                        </a:rPr>
                        <a:t>01140602 - Орыс  тілі мен әдебиеті мұғалімі</a:t>
                      </a:r>
                      <a:endParaRPr lang="ru-RU" sz="900" b="0" dirty="0">
                        <a:solidFill>
                          <a:schemeClr val="tx1"/>
                        </a:solidFill>
                        <a:effectLst/>
                        <a:latin typeface="Times New Roman" pitchFamily="18" charset="0"/>
                        <a:ea typeface="Calibri"/>
                        <a:cs typeface="Times New Roman" pitchFamily="18" charset="0"/>
                      </a:endParaRPr>
                    </a:p>
                  </a:txBody>
                  <a:tcPr marL="55920" marR="559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a:effectLst/>
                          <a:latin typeface="Times New Roman" pitchFamily="18" charset="0"/>
                          <a:cs typeface="Times New Roman" pitchFamily="18" charset="0"/>
                        </a:rPr>
                        <a:t>73</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kk-KZ" sz="900" dirty="0">
                          <a:effectLst/>
                          <a:latin typeface="Times New Roman" pitchFamily="18" charset="0"/>
                          <a:cs typeface="Times New Roman" pitchFamily="18" charset="0"/>
                        </a:rPr>
                        <a:t>25</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a:effectLst/>
                          <a:latin typeface="Times New Roman" pitchFamily="18" charset="0"/>
                          <a:cs typeface="Times New Roman" pitchFamily="18" charset="0"/>
                        </a:rPr>
                        <a:t>13</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a:effectLst/>
                          <a:latin typeface="Times New Roman" pitchFamily="18" charset="0"/>
                          <a:cs typeface="Times New Roman" pitchFamily="18" charset="0"/>
                        </a:rPr>
                        <a:t>8</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a:effectLst/>
                          <a:latin typeface="Times New Roman" pitchFamily="18" charset="0"/>
                          <a:cs typeface="Times New Roman" pitchFamily="18" charset="0"/>
                        </a:rPr>
                        <a:t>4</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a:effectLst/>
                          <a:latin typeface="Times New Roman" pitchFamily="18" charset="0"/>
                          <a:cs typeface="Times New Roman" pitchFamily="18" charset="0"/>
                        </a:rPr>
                        <a:t>84%</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9421">
                <a:tc>
                  <a:txBody>
                    <a:bodyPr/>
                    <a:lstStyle/>
                    <a:p>
                      <a:pPr algn="ctr">
                        <a:lnSpc>
                          <a:spcPct val="115000"/>
                        </a:lnSpc>
                        <a:spcAft>
                          <a:spcPts val="0"/>
                        </a:spcAft>
                      </a:pPr>
                      <a:r>
                        <a:rPr lang="kk-KZ" sz="800" dirty="0">
                          <a:solidFill>
                            <a:schemeClr val="tx1"/>
                          </a:solidFill>
                          <a:effectLst/>
                          <a:latin typeface="Times New Roman" pitchFamily="18" charset="0"/>
                          <a:cs typeface="Times New Roman" pitchFamily="18" charset="0"/>
                        </a:rPr>
                        <a:t> </a:t>
                      </a:r>
                      <a:r>
                        <a:rPr lang="kk-KZ" sz="800" b="0" dirty="0" smtClean="0">
                          <a:solidFill>
                            <a:schemeClr val="tx1"/>
                          </a:solidFill>
                          <a:effectLst/>
                          <a:latin typeface="Times New Roman" pitchFamily="18" charset="0"/>
                          <a:cs typeface="Times New Roman" pitchFamily="18" charset="0"/>
                        </a:rPr>
                        <a:t>- </a:t>
                      </a:r>
                      <a:r>
                        <a:rPr lang="kk-KZ" sz="800" b="0" dirty="0">
                          <a:solidFill>
                            <a:schemeClr val="tx1"/>
                          </a:solidFill>
                          <a:effectLst/>
                          <a:latin typeface="Times New Roman" pitchFamily="18" charset="0"/>
                          <a:cs typeface="Times New Roman" pitchFamily="18" charset="0"/>
                        </a:rPr>
                        <a:t>4S 01140605 - Шетел тілі мұғалімі</a:t>
                      </a:r>
                      <a:endParaRPr lang="ru-RU" sz="900" b="0" dirty="0">
                        <a:solidFill>
                          <a:schemeClr val="tx1"/>
                        </a:solidFill>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a:effectLst/>
                          <a:latin typeface="Times New Roman" pitchFamily="18" charset="0"/>
                          <a:cs typeface="Times New Roman" pitchFamily="18" charset="0"/>
                        </a:rPr>
                        <a:t>540</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ru-RU"/>
                    </a:p>
                  </a:txBody>
                  <a:tcPr/>
                </a:tc>
                <a:tc vMerge="1">
                  <a:txBody>
                    <a:bodyPr/>
                    <a:lstStyle/>
                    <a:p>
                      <a:endParaRPr lang="ru-RU"/>
                    </a:p>
                  </a:txBody>
                  <a:tcPr/>
                </a:tc>
                <a:tc rowSpan="2">
                  <a:txBody>
                    <a:bodyPr/>
                    <a:lstStyle/>
                    <a:p>
                      <a:pPr algn="ctr">
                        <a:lnSpc>
                          <a:spcPct val="115000"/>
                        </a:lnSpc>
                        <a:spcAft>
                          <a:spcPts val="0"/>
                        </a:spcAft>
                      </a:pPr>
                      <a:r>
                        <a:rPr lang="kk-KZ" sz="900" dirty="0">
                          <a:effectLst/>
                          <a:latin typeface="Times New Roman" pitchFamily="18" charset="0"/>
                          <a:cs typeface="Times New Roman" pitchFamily="18" charset="0"/>
                        </a:rPr>
                        <a:t>107</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Aft>
                          <a:spcPts val="0"/>
                        </a:spcAft>
                      </a:pPr>
                      <a:r>
                        <a:rPr lang="kk-KZ" sz="900">
                          <a:effectLst/>
                          <a:latin typeface="Times New Roman" pitchFamily="18" charset="0"/>
                          <a:cs typeface="Times New Roman" pitchFamily="18" charset="0"/>
                        </a:rPr>
                        <a:t>41</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Aft>
                          <a:spcPts val="0"/>
                        </a:spcAft>
                      </a:pPr>
                      <a:r>
                        <a:rPr lang="kk-KZ" sz="900">
                          <a:effectLst/>
                          <a:latin typeface="Times New Roman" pitchFamily="18" charset="0"/>
                          <a:cs typeface="Times New Roman" pitchFamily="18" charset="0"/>
                        </a:rPr>
                        <a:t>49</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Aft>
                          <a:spcPts val="0"/>
                        </a:spcAft>
                      </a:pPr>
                      <a:r>
                        <a:rPr lang="kk-KZ" sz="900" dirty="0">
                          <a:effectLst/>
                          <a:latin typeface="Times New Roman" pitchFamily="18" charset="0"/>
                          <a:cs typeface="Times New Roman" pitchFamily="18" charset="0"/>
                        </a:rPr>
                        <a:t>17</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Aft>
                          <a:spcPts val="0"/>
                        </a:spcAft>
                      </a:pPr>
                      <a:r>
                        <a:rPr lang="kk-KZ" sz="900" dirty="0">
                          <a:effectLst/>
                          <a:latin typeface="Times New Roman" pitchFamily="18" charset="0"/>
                          <a:cs typeface="Times New Roman" pitchFamily="18" charset="0"/>
                        </a:rPr>
                        <a:t>84%</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rowSpan="2">
                  <a:txBody>
                    <a:bodyPr/>
                    <a:lstStyle/>
                    <a:p>
                      <a:pPr algn="l">
                        <a:lnSpc>
                          <a:spcPct val="115000"/>
                        </a:lnSpc>
                        <a:spcAft>
                          <a:spcPts val="0"/>
                        </a:spcAft>
                      </a:pPr>
                      <a:r>
                        <a:rPr lang="uk-UA" sz="800" dirty="0">
                          <a:solidFill>
                            <a:schemeClr val="tx1"/>
                          </a:solidFill>
                          <a:effectLst/>
                          <a:latin typeface="Times New Roman" pitchFamily="18" charset="0"/>
                          <a:cs typeface="Times New Roman" pitchFamily="18" charset="0"/>
                        </a:rPr>
                        <a:t>5. 01140700 </a:t>
                      </a:r>
                      <a:r>
                        <a:rPr lang="kk-KZ" sz="800" dirty="0">
                          <a:solidFill>
                            <a:schemeClr val="tx1"/>
                          </a:solidFill>
                          <a:effectLst/>
                          <a:latin typeface="Times New Roman" pitchFamily="18" charset="0"/>
                          <a:cs typeface="Times New Roman" pitchFamily="18" charset="0"/>
                        </a:rPr>
                        <a:t>– «</a:t>
                      </a:r>
                      <a:r>
                        <a:rPr lang="uk-UA" sz="800" dirty="0" err="1">
                          <a:solidFill>
                            <a:schemeClr val="tx1"/>
                          </a:solidFill>
                          <a:effectLst/>
                          <a:latin typeface="Times New Roman" pitchFamily="18" charset="0"/>
                          <a:cs typeface="Times New Roman" pitchFamily="18" charset="0"/>
                        </a:rPr>
                        <a:t>Информатика</a:t>
                      </a:r>
                      <a:r>
                        <a:rPr lang="kk-KZ" sz="800" dirty="0">
                          <a:solidFill>
                            <a:schemeClr val="tx1"/>
                          </a:solidFill>
                          <a:effectLst/>
                          <a:latin typeface="Times New Roman" pitchFamily="18" charset="0"/>
                          <a:cs typeface="Times New Roman" pitchFamily="18" charset="0"/>
                        </a:rPr>
                        <a:t>»</a:t>
                      </a:r>
                      <a:endParaRPr lang="ru-RU" sz="900" dirty="0">
                        <a:solidFill>
                          <a:schemeClr val="tx1"/>
                        </a:solidFill>
                        <a:effectLst/>
                        <a:latin typeface="Times New Roman" pitchFamily="18" charset="0"/>
                        <a:cs typeface="Times New Roman" pitchFamily="18" charset="0"/>
                      </a:endParaRPr>
                    </a:p>
                    <a:p>
                      <a:pPr algn="l">
                        <a:lnSpc>
                          <a:spcPct val="115000"/>
                        </a:lnSpc>
                        <a:spcAft>
                          <a:spcPts val="0"/>
                        </a:spcAft>
                      </a:pPr>
                      <a:r>
                        <a:rPr lang="kk-KZ" sz="800" b="0" dirty="0">
                          <a:solidFill>
                            <a:schemeClr val="tx1"/>
                          </a:solidFill>
                          <a:effectLst/>
                          <a:latin typeface="Times New Roman" pitchFamily="18" charset="0"/>
                          <a:cs typeface="Times New Roman" pitchFamily="18" charset="0"/>
                        </a:rPr>
                        <a:t>        </a:t>
                      </a:r>
                      <a:r>
                        <a:rPr lang="kk-KZ" sz="800" b="0" dirty="0" smtClean="0">
                          <a:solidFill>
                            <a:schemeClr val="tx1"/>
                          </a:solidFill>
                          <a:effectLst/>
                          <a:latin typeface="Times New Roman" pitchFamily="18" charset="0"/>
                          <a:cs typeface="Times New Roman" pitchFamily="18" charset="0"/>
                        </a:rPr>
                        <a:t>- 4S </a:t>
                      </a:r>
                      <a:r>
                        <a:rPr lang="kk-KZ" sz="800" b="0" dirty="0">
                          <a:solidFill>
                            <a:schemeClr val="tx1"/>
                          </a:solidFill>
                          <a:effectLst/>
                          <a:latin typeface="Times New Roman" pitchFamily="18" charset="0"/>
                          <a:cs typeface="Times New Roman" pitchFamily="18" charset="0"/>
                        </a:rPr>
                        <a:t>01140701 - Бастауыш және негізгі орта білім берудің информатика мұғалімі</a:t>
                      </a:r>
                      <a:endParaRPr lang="ru-RU" sz="900" b="0" dirty="0">
                        <a:solidFill>
                          <a:schemeClr val="tx1"/>
                        </a:solidFill>
                        <a:effectLst/>
                        <a:latin typeface="Times New Roman" pitchFamily="18" charset="0"/>
                        <a:ea typeface="Calibri"/>
                        <a:cs typeface="Times New Roman" pitchFamily="18" charset="0"/>
                      </a:endParaRPr>
                    </a:p>
                  </a:txBody>
                  <a:tcPr marL="55920" marR="559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Aft>
                          <a:spcPts val="0"/>
                        </a:spcAft>
                      </a:pPr>
                      <a:r>
                        <a:rPr lang="kk-KZ" sz="900" dirty="0" smtClean="0">
                          <a:effectLst/>
                          <a:latin typeface="Times New Roman" pitchFamily="18" charset="0"/>
                          <a:cs typeface="Times New Roman" pitchFamily="18" charset="0"/>
                        </a:rPr>
                        <a:t>99</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395224">
                <a:tc vMerge="1">
                  <a:txBody>
                    <a:bodyPr/>
                    <a:lstStyle/>
                    <a:p>
                      <a:pPr algn="l">
                        <a:lnSpc>
                          <a:spcPct val="115000"/>
                        </a:lnSpc>
                        <a:spcAft>
                          <a:spcPts val="0"/>
                        </a:spcAft>
                      </a:pPr>
                      <a:endParaRPr lang="ru-RU" sz="900" b="0" dirty="0">
                        <a:solidFill>
                          <a:schemeClr val="tx1"/>
                        </a:solidFill>
                        <a:effectLst/>
                        <a:latin typeface="Times New Roman" pitchFamily="18" charset="0"/>
                        <a:ea typeface="Calibri"/>
                        <a:cs typeface="Times New Roman" pitchFamily="18" charset="0"/>
                      </a:endParaRPr>
                    </a:p>
                  </a:txBody>
                  <a:tcPr marL="54493" marR="544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54493" marR="544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kk-KZ" sz="900">
                          <a:effectLst/>
                          <a:latin typeface="Times New Roman" pitchFamily="18" charset="0"/>
                          <a:cs typeface="Times New Roman" pitchFamily="18" charset="0"/>
                        </a:rPr>
                        <a:t>23</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a:effectLst/>
                          <a:latin typeface="Times New Roman" pitchFamily="18" charset="0"/>
                          <a:cs typeface="Times New Roman" pitchFamily="18" charset="0"/>
                        </a:rPr>
                        <a:t>12</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a:effectLst/>
                          <a:latin typeface="Times New Roman" pitchFamily="18" charset="0"/>
                          <a:cs typeface="Times New Roman" pitchFamily="18" charset="0"/>
                        </a:rPr>
                        <a:t>6</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a:effectLst/>
                          <a:latin typeface="Times New Roman" pitchFamily="18" charset="0"/>
                          <a:cs typeface="Times New Roman" pitchFamily="18" charset="0"/>
                        </a:rPr>
                        <a:t>5</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a:effectLst/>
                          <a:latin typeface="Times New Roman" pitchFamily="18" charset="0"/>
                          <a:cs typeface="Times New Roman" pitchFamily="18" charset="0"/>
                        </a:rPr>
                        <a:t>78%</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1387">
                <a:tc>
                  <a:txBody>
                    <a:bodyPr/>
                    <a:lstStyle/>
                    <a:p>
                      <a:pPr algn="l">
                        <a:lnSpc>
                          <a:spcPct val="115000"/>
                        </a:lnSpc>
                        <a:spcAft>
                          <a:spcPts val="0"/>
                        </a:spcAft>
                      </a:pPr>
                      <a:r>
                        <a:rPr lang="uk-UA" sz="800" dirty="0">
                          <a:solidFill>
                            <a:schemeClr val="tx1"/>
                          </a:solidFill>
                          <a:effectLst/>
                          <a:latin typeface="Times New Roman" pitchFamily="18" charset="0"/>
                          <a:cs typeface="Times New Roman" pitchFamily="18" charset="0"/>
                        </a:rPr>
                        <a:t>6</a:t>
                      </a:r>
                      <a:r>
                        <a:rPr lang="uk-UA" sz="800" dirty="0" smtClean="0">
                          <a:solidFill>
                            <a:schemeClr val="tx1"/>
                          </a:solidFill>
                          <a:effectLst/>
                          <a:latin typeface="Times New Roman" pitchFamily="18" charset="0"/>
                          <a:cs typeface="Times New Roman" pitchFamily="18" charset="0"/>
                        </a:rPr>
                        <a:t>. 02310100 </a:t>
                      </a:r>
                      <a:r>
                        <a:rPr lang="uk-UA" sz="800" dirty="0">
                          <a:solidFill>
                            <a:schemeClr val="tx1"/>
                          </a:solidFill>
                          <a:effectLst/>
                          <a:latin typeface="Times New Roman" pitchFamily="18" charset="0"/>
                          <a:cs typeface="Times New Roman" pitchFamily="18" charset="0"/>
                        </a:rPr>
                        <a:t>– «</a:t>
                      </a:r>
                      <a:r>
                        <a:rPr lang="kk-KZ" sz="800" dirty="0">
                          <a:solidFill>
                            <a:schemeClr val="tx1"/>
                          </a:solidFill>
                          <a:effectLst/>
                          <a:latin typeface="Times New Roman" pitchFamily="18" charset="0"/>
                          <a:cs typeface="Times New Roman" pitchFamily="18" charset="0"/>
                        </a:rPr>
                        <a:t>Аударма ісі» (түрлері бойынша):</a:t>
                      </a:r>
                      <a:endParaRPr lang="ru-RU" sz="900" dirty="0">
                        <a:solidFill>
                          <a:schemeClr val="tx1"/>
                        </a:solidFill>
                        <a:effectLst/>
                        <a:latin typeface="Times New Roman" pitchFamily="18" charset="0"/>
                        <a:cs typeface="Times New Roman" pitchFamily="18" charset="0"/>
                      </a:endParaRPr>
                    </a:p>
                    <a:p>
                      <a:pPr algn="l">
                        <a:lnSpc>
                          <a:spcPct val="115000"/>
                        </a:lnSpc>
                        <a:spcAft>
                          <a:spcPts val="0"/>
                        </a:spcAft>
                      </a:pPr>
                      <a:r>
                        <a:rPr lang="kk-KZ" sz="800" dirty="0">
                          <a:solidFill>
                            <a:schemeClr val="tx1"/>
                          </a:solidFill>
                          <a:effectLst/>
                          <a:latin typeface="Times New Roman" pitchFamily="18" charset="0"/>
                          <a:cs typeface="Times New Roman" pitchFamily="18" charset="0"/>
                        </a:rPr>
                        <a:t>       </a:t>
                      </a:r>
                      <a:r>
                        <a:rPr lang="kk-KZ" sz="800" b="0" dirty="0">
                          <a:solidFill>
                            <a:schemeClr val="tx1"/>
                          </a:solidFill>
                          <a:effectLst/>
                          <a:latin typeface="Times New Roman" pitchFamily="18" charset="0"/>
                          <a:cs typeface="Times New Roman" pitchFamily="18" charset="0"/>
                        </a:rPr>
                        <a:t>- 4S 02310101- Аудармашы</a:t>
                      </a:r>
                      <a:endParaRPr lang="ru-RU" sz="900" b="0" dirty="0">
                        <a:solidFill>
                          <a:schemeClr val="tx1"/>
                        </a:solidFill>
                        <a:effectLst/>
                        <a:latin typeface="Times New Roman" pitchFamily="18" charset="0"/>
                        <a:ea typeface="Calibri"/>
                        <a:cs typeface="Times New Roman" pitchFamily="18" charset="0"/>
                      </a:endParaRPr>
                    </a:p>
                  </a:txBody>
                  <a:tcPr marL="55920" marR="559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dirty="0">
                          <a:effectLst/>
                          <a:latin typeface="Times New Roman" pitchFamily="18" charset="0"/>
                          <a:cs typeface="Times New Roman" pitchFamily="18" charset="0"/>
                        </a:rPr>
                        <a:t>54</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a:lnSpc>
                          <a:spcPct val="115000"/>
                        </a:lnSpc>
                        <a:spcAft>
                          <a:spcPts val="0"/>
                        </a:spcAft>
                      </a:pPr>
                      <a:endParaRPr lang="ru-RU" sz="900" dirty="0">
                        <a:effectLst/>
                        <a:latin typeface="Calibri"/>
                        <a:ea typeface="Calibri"/>
                        <a:cs typeface="Times New Roman"/>
                      </a:endParaRPr>
                    </a:p>
                  </a:txBody>
                  <a:tcPr marL="54493" marR="544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a:lnSpc>
                          <a:spcPct val="115000"/>
                        </a:lnSpc>
                        <a:spcAft>
                          <a:spcPts val="0"/>
                        </a:spcAft>
                      </a:pPr>
                      <a:endParaRPr lang="ru-RU" sz="900" dirty="0">
                        <a:effectLst/>
                        <a:latin typeface="Calibri"/>
                        <a:ea typeface="Calibri"/>
                        <a:cs typeface="Times New Roman"/>
                      </a:endParaRPr>
                    </a:p>
                  </a:txBody>
                  <a:tcPr marL="54493" marR="544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900">
                          <a:effectLst/>
                          <a:latin typeface="Times New Roman" pitchFamily="18" charset="0"/>
                          <a:cs typeface="Times New Roman" pitchFamily="18" charset="0"/>
                        </a:rPr>
                        <a:t>22</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900">
                          <a:effectLst/>
                          <a:latin typeface="Times New Roman" pitchFamily="18" charset="0"/>
                          <a:cs typeface="Times New Roman" pitchFamily="18" charset="0"/>
                        </a:rPr>
                        <a:t>12</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900">
                          <a:effectLst/>
                          <a:latin typeface="Times New Roman" pitchFamily="18" charset="0"/>
                          <a:cs typeface="Times New Roman" pitchFamily="18" charset="0"/>
                        </a:rPr>
                        <a:t>6</a:t>
                      </a:r>
                      <a:endParaRPr lang="ru-RU" sz="100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900" dirty="0">
                          <a:effectLst/>
                          <a:latin typeface="Times New Roman" pitchFamily="18" charset="0"/>
                          <a:cs typeface="Times New Roman" pitchFamily="18" charset="0"/>
                        </a:rPr>
                        <a:t>4</a:t>
                      </a:r>
                      <a:endParaRPr lang="ru-RU" sz="1000" dirty="0">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kk-KZ" sz="900" b="1" dirty="0">
                          <a:solidFill>
                            <a:schemeClr val="tx1"/>
                          </a:solidFill>
                          <a:effectLst/>
                          <a:latin typeface="Times New Roman" pitchFamily="18" charset="0"/>
                          <a:cs typeface="Times New Roman" pitchFamily="18" charset="0"/>
                        </a:rPr>
                        <a:t>81,8%</a:t>
                      </a:r>
                      <a:endParaRPr lang="ru-RU" sz="1000" b="1" dirty="0">
                        <a:solidFill>
                          <a:schemeClr val="tx1"/>
                        </a:solidFill>
                        <a:effectLst/>
                        <a:latin typeface="Times New Roman" pitchFamily="18" charset="0"/>
                        <a:ea typeface="Calibri"/>
                        <a:cs typeface="Times New Roman" pitchFamily="18" charset="0"/>
                      </a:endParaRPr>
                    </a:p>
                  </a:txBody>
                  <a:tcPr marL="55920" marR="559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782258495"/>
              </p:ext>
            </p:extLst>
          </p:nvPr>
        </p:nvGraphicFramePr>
        <p:xfrm>
          <a:off x="176876" y="2473339"/>
          <a:ext cx="3169819" cy="4240262"/>
        </p:xfrm>
        <a:graphic>
          <a:graphicData uri="http://schemas.openxmlformats.org/drawingml/2006/table">
            <a:tbl>
              <a:tblPr firstRow="1" firstCol="1" bandRow="1">
                <a:tableStyleId>{5C22544A-7EE6-4342-B048-85BDC9FD1C3A}</a:tableStyleId>
              </a:tblPr>
              <a:tblGrid>
                <a:gridCol w="2076645"/>
                <a:gridCol w="1093174"/>
              </a:tblGrid>
              <a:tr h="0">
                <a:tc>
                  <a:txBody>
                    <a:bodyPr/>
                    <a:lstStyle/>
                    <a:p>
                      <a:pPr>
                        <a:lnSpc>
                          <a:spcPct val="115000"/>
                        </a:lnSpc>
                        <a:spcAft>
                          <a:spcPts val="0"/>
                        </a:spcAft>
                      </a:pPr>
                      <a:r>
                        <a:rPr lang="kk-KZ" sz="1000" dirty="0">
                          <a:solidFill>
                            <a:sysClr val="windowText" lastClr="000000"/>
                          </a:solidFill>
                          <a:effectLst/>
                          <a:latin typeface="Times New Roman" pitchFamily="18" charset="0"/>
                          <a:cs typeface="Times New Roman" pitchFamily="18" charset="0"/>
                        </a:rPr>
                        <a:t>Жалпы жер аумағы  </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000" b="0" dirty="0">
                          <a:solidFill>
                            <a:sysClr val="windowText" lastClr="000000"/>
                          </a:solidFill>
                          <a:effectLst/>
                          <a:latin typeface="Times New Roman" pitchFamily="18" charset="0"/>
                          <a:cs typeface="Times New Roman" pitchFamily="18" charset="0"/>
                        </a:rPr>
                        <a:t>1.3 га</a:t>
                      </a:r>
                      <a:endParaRPr lang="ru-RU" sz="1100" b="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8879">
                <a:tc>
                  <a:txBody>
                    <a:bodyPr/>
                    <a:lstStyle/>
                    <a:p>
                      <a:pPr>
                        <a:lnSpc>
                          <a:spcPct val="115000"/>
                        </a:lnSpc>
                        <a:spcAft>
                          <a:spcPts val="0"/>
                        </a:spcAft>
                      </a:pPr>
                      <a:r>
                        <a:rPr lang="kk-KZ" sz="1000" dirty="0">
                          <a:solidFill>
                            <a:sysClr val="windowText" lastClr="000000"/>
                          </a:solidFill>
                          <a:effectLst/>
                          <a:latin typeface="Times New Roman" pitchFamily="18" charset="0"/>
                          <a:cs typeface="Times New Roman" pitchFamily="18" charset="0"/>
                        </a:rPr>
                        <a:t>Жобалау  пәрменділігі</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000" b="0" dirty="0">
                          <a:solidFill>
                            <a:sysClr val="windowText" lastClr="000000"/>
                          </a:solidFill>
                          <a:effectLst/>
                          <a:latin typeface="Times New Roman" pitchFamily="18" charset="0"/>
                          <a:cs typeface="Times New Roman" pitchFamily="18" charset="0"/>
                        </a:rPr>
                        <a:t>750</a:t>
                      </a:r>
                      <a:endParaRPr lang="ru-RU" sz="1100" b="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6828">
                <a:tc>
                  <a:txBody>
                    <a:bodyPr/>
                    <a:lstStyle/>
                    <a:p>
                      <a:pPr algn="l">
                        <a:lnSpc>
                          <a:spcPct val="100000"/>
                        </a:lnSpc>
                        <a:spcAft>
                          <a:spcPts val="0"/>
                        </a:spcAft>
                      </a:pPr>
                      <a:r>
                        <a:rPr lang="kk-KZ" sz="1000" dirty="0">
                          <a:solidFill>
                            <a:sysClr val="windowText" lastClr="000000"/>
                          </a:solidFill>
                          <a:effectLst/>
                          <a:latin typeface="Times New Roman" pitchFamily="18" charset="0"/>
                          <a:cs typeface="Times New Roman" pitchFamily="18" charset="0"/>
                        </a:rPr>
                        <a:t>Оқу ғимараттарының </a:t>
                      </a:r>
                      <a:r>
                        <a:rPr lang="kk-KZ" sz="1000" dirty="0" smtClean="0">
                          <a:solidFill>
                            <a:sysClr val="windowText" lastClr="000000"/>
                          </a:solidFill>
                          <a:effectLst/>
                          <a:latin typeface="Times New Roman" pitchFamily="18" charset="0"/>
                          <a:cs typeface="Times New Roman" pitchFamily="18" charset="0"/>
                        </a:rPr>
                        <a:t>ауданы   </a:t>
                      </a:r>
                      <a:endParaRPr lang="ru-RU" sz="1100" dirty="0">
                        <a:solidFill>
                          <a:sysClr val="windowText" lastClr="000000"/>
                        </a:solidFill>
                        <a:effectLst/>
                        <a:latin typeface="Times New Roman" pitchFamily="18" charset="0"/>
                        <a:cs typeface="Times New Roman" pitchFamily="18" charset="0"/>
                      </a:endParaRPr>
                    </a:p>
                    <a:p>
                      <a:pPr algn="l">
                        <a:lnSpc>
                          <a:spcPct val="100000"/>
                        </a:lnSpc>
                        <a:spcAft>
                          <a:spcPts val="0"/>
                        </a:spcAft>
                      </a:pPr>
                      <a:endParaRPr lang="kk-KZ" sz="1000" dirty="0" smtClean="0">
                        <a:solidFill>
                          <a:sysClr val="windowText" lastClr="000000"/>
                        </a:solidFill>
                        <a:effectLst/>
                        <a:latin typeface="Times New Roman" pitchFamily="18" charset="0"/>
                        <a:cs typeface="Times New Roman" pitchFamily="18" charset="0"/>
                      </a:endParaRPr>
                    </a:p>
                    <a:p>
                      <a:pPr algn="l">
                        <a:lnSpc>
                          <a:spcPct val="100000"/>
                        </a:lnSpc>
                        <a:spcAft>
                          <a:spcPts val="0"/>
                        </a:spcAft>
                      </a:pPr>
                      <a:r>
                        <a:rPr lang="kk-KZ" sz="1000" dirty="0" smtClean="0">
                          <a:solidFill>
                            <a:sysClr val="windowText" lastClr="000000"/>
                          </a:solidFill>
                          <a:effectLst/>
                          <a:latin typeface="Times New Roman" pitchFamily="18" charset="0"/>
                          <a:cs typeface="Times New Roman" pitchFamily="18" charset="0"/>
                        </a:rPr>
                        <a:t>Негізгі </a:t>
                      </a:r>
                      <a:r>
                        <a:rPr lang="kk-KZ" sz="1000" dirty="0">
                          <a:solidFill>
                            <a:sysClr val="windowText" lastClr="000000"/>
                          </a:solidFill>
                          <a:effectLst/>
                          <a:latin typeface="Times New Roman" pitchFamily="18" charset="0"/>
                          <a:cs typeface="Times New Roman" pitchFamily="18" charset="0"/>
                        </a:rPr>
                        <a:t>ғимарат және  қосымша құрылыс </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000" b="0" dirty="0">
                          <a:solidFill>
                            <a:sysClr val="windowText" lastClr="000000"/>
                          </a:solidFill>
                          <a:effectLst/>
                          <a:latin typeface="Times New Roman" pitchFamily="18" charset="0"/>
                          <a:cs typeface="Times New Roman" pitchFamily="18" charset="0"/>
                        </a:rPr>
                        <a:t>6294,4 кв.м</a:t>
                      </a:r>
                      <a:r>
                        <a:rPr lang="kk-KZ" sz="1000" b="0" dirty="0" smtClean="0">
                          <a:solidFill>
                            <a:sysClr val="windowText" lastClr="000000"/>
                          </a:solidFill>
                          <a:effectLst/>
                          <a:latin typeface="Times New Roman" pitchFamily="18" charset="0"/>
                          <a:cs typeface="Times New Roman" pitchFamily="18" charset="0"/>
                        </a:rPr>
                        <a:t>.</a:t>
                      </a:r>
                      <a:endParaRPr lang="ru-RU" sz="1100" b="0" dirty="0">
                        <a:solidFill>
                          <a:sysClr val="windowText" lastClr="000000"/>
                        </a:solidFill>
                        <a:effectLst/>
                        <a:latin typeface="Times New Roman" pitchFamily="18" charset="0"/>
                        <a:cs typeface="Times New Roman" pitchFamily="18" charset="0"/>
                      </a:endParaRPr>
                    </a:p>
                    <a:p>
                      <a:pPr>
                        <a:lnSpc>
                          <a:spcPct val="115000"/>
                        </a:lnSpc>
                        <a:spcAft>
                          <a:spcPts val="0"/>
                        </a:spcAft>
                      </a:pPr>
                      <a:r>
                        <a:rPr lang="kk-KZ" sz="1000" b="0" dirty="0" smtClean="0">
                          <a:solidFill>
                            <a:sysClr val="windowText" lastClr="000000"/>
                          </a:solidFill>
                          <a:effectLst/>
                          <a:latin typeface="Times New Roman" pitchFamily="18" charset="0"/>
                          <a:cs typeface="Times New Roman" pitchFamily="18" charset="0"/>
                        </a:rPr>
                        <a:t>1962 жылы / 2018 </a:t>
                      </a:r>
                      <a:r>
                        <a:rPr lang="kk-KZ" sz="1000" b="0" dirty="0">
                          <a:solidFill>
                            <a:sysClr val="windowText" lastClr="000000"/>
                          </a:solidFill>
                          <a:effectLst/>
                          <a:latin typeface="Times New Roman" pitchFamily="18" charset="0"/>
                          <a:cs typeface="Times New Roman" pitchFamily="18" charset="0"/>
                        </a:rPr>
                        <a:t>жылы </a:t>
                      </a:r>
                      <a:r>
                        <a:rPr lang="kk-KZ" sz="900" b="0" dirty="0" smtClean="0">
                          <a:solidFill>
                            <a:sysClr val="windowText" lastClr="000000"/>
                          </a:solidFill>
                          <a:effectLst/>
                          <a:latin typeface="Times New Roman" pitchFamily="18" charset="0"/>
                          <a:cs typeface="Times New Roman" pitchFamily="18" charset="0"/>
                        </a:rPr>
                        <a:t>салынған</a:t>
                      </a:r>
                      <a:endParaRPr lang="ru-RU" sz="1050" b="0" dirty="0">
                        <a:solidFill>
                          <a:sysClr val="windowText" lastClr="000000"/>
                        </a:solidFill>
                        <a:effectLst/>
                        <a:latin typeface="Times New Roman" pitchFamily="18" charset="0"/>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8879">
                <a:tc>
                  <a:txBody>
                    <a:bodyPr/>
                    <a:lstStyle/>
                    <a:p>
                      <a:pPr>
                        <a:lnSpc>
                          <a:spcPct val="115000"/>
                        </a:lnSpc>
                        <a:spcAft>
                          <a:spcPts val="0"/>
                        </a:spcAft>
                      </a:pPr>
                      <a:r>
                        <a:rPr lang="kk-KZ" sz="1000" dirty="0">
                          <a:solidFill>
                            <a:sysClr val="windowText" lastClr="000000"/>
                          </a:solidFill>
                          <a:effectLst/>
                          <a:latin typeface="Times New Roman" pitchFamily="18" charset="0"/>
                          <a:cs typeface="Times New Roman" pitchFamily="18" charset="0"/>
                        </a:rPr>
                        <a:t>Студенттер жатақханасы  </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000" b="0" dirty="0">
                          <a:solidFill>
                            <a:sysClr val="windowText" lastClr="000000"/>
                          </a:solidFill>
                          <a:effectLst/>
                          <a:latin typeface="Times New Roman" pitchFamily="18" charset="0"/>
                          <a:cs typeface="Times New Roman" pitchFamily="18" charset="0"/>
                        </a:rPr>
                        <a:t>300 орындық</a:t>
                      </a:r>
                      <a:endParaRPr lang="ru-RU" sz="1100" b="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8879">
                <a:tc>
                  <a:txBody>
                    <a:bodyPr/>
                    <a:lstStyle/>
                    <a:p>
                      <a:pPr>
                        <a:lnSpc>
                          <a:spcPct val="115000"/>
                        </a:lnSpc>
                        <a:spcAft>
                          <a:spcPts val="0"/>
                        </a:spcAft>
                      </a:pPr>
                      <a:r>
                        <a:rPr lang="kk-KZ" sz="1000" dirty="0">
                          <a:solidFill>
                            <a:sysClr val="windowText" lastClr="000000"/>
                          </a:solidFill>
                          <a:effectLst/>
                          <a:latin typeface="Times New Roman" pitchFamily="18" charset="0"/>
                          <a:cs typeface="Times New Roman" pitchFamily="18" charset="0"/>
                        </a:rPr>
                        <a:t>Асхана</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000" b="0" dirty="0">
                          <a:solidFill>
                            <a:sysClr val="windowText" lastClr="000000"/>
                          </a:solidFill>
                          <a:effectLst/>
                          <a:latin typeface="Times New Roman" pitchFamily="18" charset="0"/>
                          <a:cs typeface="Times New Roman" pitchFamily="18" charset="0"/>
                        </a:rPr>
                        <a:t> 125 орындық</a:t>
                      </a:r>
                      <a:endParaRPr lang="ru-RU" sz="1100" b="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8879">
                <a:tc>
                  <a:txBody>
                    <a:bodyPr/>
                    <a:lstStyle/>
                    <a:p>
                      <a:pPr>
                        <a:lnSpc>
                          <a:spcPct val="115000"/>
                        </a:lnSpc>
                        <a:spcAft>
                          <a:spcPts val="0"/>
                        </a:spcAft>
                      </a:pPr>
                      <a:r>
                        <a:rPr lang="kk-KZ" sz="1000" dirty="0">
                          <a:solidFill>
                            <a:sysClr val="windowText" lastClr="000000"/>
                          </a:solidFill>
                          <a:effectLst/>
                          <a:latin typeface="Times New Roman" pitchFamily="18" charset="0"/>
                          <a:cs typeface="Times New Roman" pitchFamily="18" charset="0"/>
                        </a:rPr>
                        <a:t>Акт залы  - </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000" b="0" dirty="0">
                          <a:solidFill>
                            <a:sysClr val="windowText" lastClr="000000"/>
                          </a:solidFill>
                          <a:effectLst/>
                          <a:latin typeface="Times New Roman" pitchFamily="18" charset="0"/>
                          <a:cs typeface="Times New Roman" pitchFamily="18" charset="0"/>
                        </a:rPr>
                        <a:t>338 орындық</a:t>
                      </a:r>
                      <a:endParaRPr lang="ru-RU" sz="1100" b="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8879">
                <a:tc>
                  <a:txBody>
                    <a:bodyPr/>
                    <a:lstStyle/>
                    <a:p>
                      <a:pPr>
                        <a:lnSpc>
                          <a:spcPct val="115000"/>
                        </a:lnSpc>
                        <a:spcAft>
                          <a:spcPts val="0"/>
                        </a:spcAft>
                      </a:pPr>
                      <a:r>
                        <a:rPr lang="kk-KZ" sz="1000" dirty="0">
                          <a:solidFill>
                            <a:sysClr val="windowText" lastClr="000000"/>
                          </a:solidFill>
                          <a:effectLst/>
                          <a:latin typeface="Times New Roman" pitchFamily="18" charset="0"/>
                          <a:cs typeface="Times New Roman" pitchFamily="18" charset="0"/>
                        </a:rPr>
                        <a:t>2 Спорт </a:t>
                      </a:r>
                      <a:r>
                        <a:rPr lang="kk-KZ" sz="1000" dirty="0" smtClean="0">
                          <a:solidFill>
                            <a:sysClr val="windowText" lastClr="000000"/>
                          </a:solidFill>
                          <a:effectLst/>
                          <a:latin typeface="Times New Roman" pitchFamily="18" charset="0"/>
                          <a:cs typeface="Times New Roman" pitchFamily="18" charset="0"/>
                        </a:rPr>
                        <a:t>залы </a:t>
                      </a:r>
                      <a:r>
                        <a:rPr lang="kk-KZ" sz="1000" dirty="0">
                          <a:solidFill>
                            <a:sysClr val="windowText" lastClr="000000"/>
                          </a:solidFill>
                          <a:effectLst/>
                          <a:latin typeface="Times New Roman" pitchFamily="18" charset="0"/>
                          <a:cs typeface="Times New Roman" pitchFamily="18" charset="0"/>
                        </a:rPr>
                        <a:t>- </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000" b="0" dirty="0">
                          <a:solidFill>
                            <a:sysClr val="windowText" lastClr="000000"/>
                          </a:solidFill>
                          <a:effectLst/>
                          <a:latin typeface="Times New Roman" pitchFamily="18" charset="0"/>
                          <a:cs typeface="Times New Roman" pitchFamily="18" charset="0"/>
                        </a:rPr>
                        <a:t>418 кв.м</a:t>
                      </a:r>
                      <a:endParaRPr lang="ru-RU" sz="1100" b="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3246">
                <a:tc>
                  <a:txBody>
                    <a:bodyPr/>
                    <a:lstStyle/>
                    <a:p>
                      <a:pPr>
                        <a:lnSpc>
                          <a:spcPct val="115000"/>
                        </a:lnSpc>
                        <a:spcAft>
                          <a:spcPts val="0"/>
                        </a:spcAft>
                      </a:pPr>
                      <a:r>
                        <a:rPr lang="kk-KZ" sz="1000" dirty="0">
                          <a:solidFill>
                            <a:sysClr val="windowText" lastClr="000000"/>
                          </a:solidFill>
                          <a:effectLst/>
                          <a:latin typeface="Times New Roman" pitchFamily="18" charset="0"/>
                          <a:cs typeface="Times New Roman" pitchFamily="18" charset="0"/>
                        </a:rPr>
                        <a:t>Футбол алаңы</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000" b="0" dirty="0">
                          <a:solidFill>
                            <a:sysClr val="windowText" lastClr="000000"/>
                          </a:solidFill>
                          <a:effectLst/>
                          <a:latin typeface="Times New Roman" pitchFamily="18" charset="0"/>
                          <a:cs typeface="Times New Roman" pitchFamily="18" charset="0"/>
                        </a:rPr>
                        <a:t>800 кв.м</a:t>
                      </a:r>
                      <a:r>
                        <a:rPr lang="kk-KZ" sz="1000" b="0" dirty="0" smtClean="0">
                          <a:solidFill>
                            <a:sysClr val="windowText" lastClr="000000"/>
                          </a:solidFill>
                          <a:effectLst/>
                          <a:latin typeface="Times New Roman" pitchFamily="18" charset="0"/>
                          <a:cs typeface="Times New Roman" pitchFamily="18" charset="0"/>
                        </a:rPr>
                        <a:t>.</a:t>
                      </a:r>
                      <a:r>
                        <a:rPr lang="kk-KZ" sz="1000" b="0" dirty="0">
                          <a:solidFill>
                            <a:sysClr val="windowText" lastClr="000000"/>
                          </a:solidFill>
                          <a:effectLst/>
                          <a:latin typeface="Times New Roman" pitchFamily="18" charset="0"/>
                          <a:cs typeface="Times New Roman" pitchFamily="18" charset="0"/>
                        </a:rPr>
                        <a:t> </a:t>
                      </a:r>
                      <a:endParaRPr lang="ru-RU" sz="1100" b="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6064">
                <a:tc>
                  <a:txBody>
                    <a:bodyPr/>
                    <a:lstStyle/>
                    <a:p>
                      <a:pPr>
                        <a:lnSpc>
                          <a:spcPct val="100000"/>
                        </a:lnSpc>
                        <a:spcAft>
                          <a:spcPts val="0"/>
                        </a:spcAft>
                      </a:pPr>
                      <a:r>
                        <a:rPr lang="kk-KZ" sz="1000" dirty="0">
                          <a:solidFill>
                            <a:sysClr val="windowText" lastClr="000000"/>
                          </a:solidFill>
                          <a:effectLst/>
                          <a:latin typeface="Times New Roman" pitchFamily="18" charset="0"/>
                          <a:cs typeface="Times New Roman" pitchFamily="18" charset="0"/>
                        </a:rPr>
                        <a:t>Кітапхана қоры  </a:t>
                      </a:r>
                      <a:endParaRPr lang="ru-RU" sz="1100" dirty="0">
                        <a:solidFill>
                          <a:sysClr val="windowText" lastClr="000000"/>
                        </a:solidFill>
                        <a:effectLst/>
                        <a:latin typeface="Times New Roman" pitchFamily="18" charset="0"/>
                        <a:cs typeface="Times New Roman" pitchFamily="18" charset="0"/>
                      </a:endParaRPr>
                    </a:p>
                    <a:p>
                      <a:pPr>
                        <a:lnSpc>
                          <a:spcPct val="100000"/>
                        </a:lnSpc>
                        <a:spcAft>
                          <a:spcPts val="0"/>
                        </a:spcAft>
                      </a:pPr>
                      <a:r>
                        <a:rPr lang="kk-KZ" sz="1000" dirty="0">
                          <a:solidFill>
                            <a:sysClr val="windowText" lastClr="000000"/>
                          </a:solidFill>
                          <a:effectLst/>
                          <a:latin typeface="Times New Roman" pitchFamily="18" charset="0"/>
                          <a:cs typeface="Times New Roman" pitchFamily="18" charset="0"/>
                        </a:rPr>
                        <a:t>кітапханада  оқу залы, </a:t>
                      </a:r>
                      <a:r>
                        <a:rPr lang="kk-KZ" sz="1000" dirty="0" smtClean="0">
                          <a:solidFill>
                            <a:sysClr val="windowText" lastClr="000000"/>
                          </a:solidFill>
                          <a:effectLst/>
                          <a:latin typeface="Times New Roman" pitchFamily="18" charset="0"/>
                          <a:cs typeface="Times New Roman" pitchFamily="18" charset="0"/>
                        </a:rPr>
                        <a:t>букроссинг </a:t>
                      </a:r>
                      <a:r>
                        <a:rPr lang="kk-KZ" sz="1000" dirty="0">
                          <a:solidFill>
                            <a:sysClr val="windowText" lastClr="000000"/>
                          </a:solidFill>
                          <a:effectLst/>
                          <a:latin typeface="Times New Roman" pitchFamily="18" charset="0"/>
                          <a:cs typeface="Times New Roman" pitchFamily="18" charset="0"/>
                        </a:rPr>
                        <a:t>бұрышы  заманауи құрылғылармен жабдықталған</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000" b="0" dirty="0">
                          <a:solidFill>
                            <a:sysClr val="windowText" lastClr="000000"/>
                          </a:solidFill>
                          <a:effectLst/>
                          <a:latin typeface="Times New Roman" pitchFamily="18" charset="0"/>
                          <a:cs typeface="Times New Roman" pitchFamily="18" charset="0"/>
                        </a:rPr>
                        <a:t>60 000 дана</a:t>
                      </a:r>
                      <a:endParaRPr lang="ru-RU" sz="1100" b="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04710">
                <a:tc>
                  <a:txBody>
                    <a:bodyPr/>
                    <a:lstStyle/>
                    <a:p>
                      <a:pPr>
                        <a:lnSpc>
                          <a:spcPct val="115000"/>
                        </a:lnSpc>
                        <a:spcAft>
                          <a:spcPts val="0"/>
                        </a:spcAft>
                      </a:pPr>
                      <a:r>
                        <a:rPr lang="kk-KZ" sz="1000" dirty="0">
                          <a:solidFill>
                            <a:sysClr val="windowText" lastClr="000000"/>
                          </a:solidFill>
                          <a:effectLst/>
                          <a:latin typeface="Times New Roman" pitchFamily="18" charset="0"/>
                          <a:cs typeface="Times New Roman" pitchFamily="18" charset="0"/>
                        </a:rPr>
                        <a:t>Оқу кабинеттері </a:t>
                      </a:r>
                      <a:endParaRPr lang="ru-RU" sz="1100" dirty="0">
                        <a:solidFill>
                          <a:sysClr val="windowText" lastClr="000000"/>
                        </a:solidFill>
                        <a:effectLst/>
                        <a:latin typeface="Times New Roman" pitchFamily="18" charset="0"/>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100" b="0" dirty="0">
                          <a:solidFill>
                            <a:sysClr val="windowText" lastClr="000000"/>
                          </a:solidFill>
                          <a:effectLst/>
                          <a:latin typeface="Times New Roman" pitchFamily="18" charset="0"/>
                          <a:cs typeface="Times New Roman" pitchFamily="18" charset="0"/>
                        </a:rPr>
                        <a:t>22</a:t>
                      </a:r>
                      <a:endParaRPr lang="ru-RU" sz="1100" b="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9826">
                <a:tc>
                  <a:txBody>
                    <a:bodyPr/>
                    <a:lstStyle/>
                    <a:p>
                      <a:pPr>
                        <a:lnSpc>
                          <a:spcPct val="100000"/>
                        </a:lnSpc>
                        <a:spcAft>
                          <a:spcPts val="0"/>
                        </a:spcAft>
                      </a:pPr>
                      <a:r>
                        <a:rPr lang="kk-KZ" sz="1000" dirty="0">
                          <a:solidFill>
                            <a:sysClr val="windowText" lastClr="000000"/>
                          </a:solidFill>
                          <a:effectLst/>
                          <a:latin typeface="Times New Roman" pitchFamily="18" charset="0"/>
                          <a:cs typeface="Times New Roman" pitchFamily="18" charset="0"/>
                        </a:rPr>
                        <a:t>Жаңа модификациямен жабдықталған оқу </a:t>
                      </a:r>
                      <a:r>
                        <a:rPr lang="kk-KZ" sz="1000" dirty="0" smtClean="0">
                          <a:solidFill>
                            <a:sysClr val="windowText" lastClr="000000"/>
                          </a:solidFill>
                          <a:effectLst/>
                          <a:latin typeface="Times New Roman" pitchFamily="18" charset="0"/>
                          <a:cs typeface="Times New Roman" pitchFamily="18" charset="0"/>
                        </a:rPr>
                        <a:t>кабинеттері, конференция</a:t>
                      </a:r>
                      <a:r>
                        <a:rPr lang="kk-KZ" sz="1000" baseline="0" dirty="0" smtClean="0">
                          <a:solidFill>
                            <a:sysClr val="windowText" lastClr="000000"/>
                          </a:solidFill>
                          <a:effectLst/>
                          <a:latin typeface="Times New Roman" pitchFamily="18" charset="0"/>
                          <a:cs typeface="Times New Roman" pitchFamily="18" charset="0"/>
                        </a:rPr>
                        <a:t> залы, кітапхана</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000" b="0" dirty="0" smtClean="0">
                          <a:solidFill>
                            <a:sysClr val="windowText" lastClr="000000"/>
                          </a:solidFill>
                          <a:effectLst/>
                          <a:latin typeface="Times New Roman" pitchFamily="18" charset="0"/>
                          <a:cs typeface="Times New Roman" pitchFamily="18" charset="0"/>
                        </a:rPr>
                        <a:t>20  </a:t>
                      </a:r>
                      <a:endParaRPr lang="ru-RU" sz="1100" b="0" dirty="0">
                        <a:solidFill>
                          <a:sysClr val="windowText" lastClr="000000"/>
                        </a:solidFill>
                        <a:effectLst/>
                        <a:latin typeface="Times New Roman" pitchFamily="18" charset="0"/>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5767">
                <a:tc>
                  <a:txBody>
                    <a:bodyPr/>
                    <a:lstStyle/>
                    <a:p>
                      <a:pPr>
                        <a:lnSpc>
                          <a:spcPct val="115000"/>
                        </a:lnSpc>
                        <a:spcAft>
                          <a:spcPts val="0"/>
                        </a:spcAft>
                      </a:pPr>
                      <a:r>
                        <a:rPr lang="kk-KZ" sz="1000" dirty="0">
                          <a:solidFill>
                            <a:sysClr val="windowText" lastClr="000000"/>
                          </a:solidFill>
                          <a:effectLst/>
                          <a:latin typeface="Times New Roman" pitchFamily="18" charset="0"/>
                          <a:cs typeface="Times New Roman" pitchFamily="18" charset="0"/>
                        </a:rPr>
                        <a:t>Оқу лабораториялары  </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100" b="0" dirty="0">
                          <a:solidFill>
                            <a:sysClr val="windowText" lastClr="000000"/>
                          </a:solidFill>
                          <a:effectLst/>
                          <a:latin typeface="Times New Roman" pitchFamily="18" charset="0"/>
                          <a:cs typeface="Times New Roman" pitchFamily="18" charset="0"/>
                        </a:rPr>
                        <a:t>3</a:t>
                      </a:r>
                      <a:endParaRPr lang="ru-RU" sz="1100" b="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5767">
                <a:tc>
                  <a:txBody>
                    <a:bodyPr/>
                    <a:lstStyle/>
                    <a:p>
                      <a:pPr>
                        <a:lnSpc>
                          <a:spcPct val="100000"/>
                        </a:lnSpc>
                        <a:spcAft>
                          <a:spcPts val="0"/>
                        </a:spcAft>
                      </a:pPr>
                      <a:r>
                        <a:rPr lang="kk-KZ" sz="1000" dirty="0">
                          <a:solidFill>
                            <a:sysClr val="windowText" lastClr="000000"/>
                          </a:solidFill>
                          <a:effectLst/>
                          <a:latin typeface="Times New Roman" pitchFamily="18" charset="0"/>
                          <a:cs typeface="Times New Roman" pitchFamily="18" charset="0"/>
                        </a:rPr>
                        <a:t>Интерактивті панельдер мен тақталар</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100" b="0" dirty="0">
                          <a:solidFill>
                            <a:sysClr val="windowText" lastClr="000000"/>
                          </a:solidFill>
                          <a:effectLst/>
                          <a:latin typeface="Times New Roman" pitchFamily="18" charset="0"/>
                          <a:cs typeface="Times New Roman" pitchFamily="18" charset="0"/>
                        </a:rPr>
                        <a:t>43</a:t>
                      </a:r>
                      <a:endParaRPr lang="ru-RU" sz="1100" b="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8879">
                <a:tc>
                  <a:txBody>
                    <a:bodyPr/>
                    <a:lstStyle/>
                    <a:p>
                      <a:pPr>
                        <a:lnSpc>
                          <a:spcPct val="115000"/>
                        </a:lnSpc>
                        <a:spcAft>
                          <a:spcPts val="0"/>
                        </a:spcAft>
                      </a:pPr>
                      <a:r>
                        <a:rPr lang="kk-KZ" sz="1000" dirty="0">
                          <a:solidFill>
                            <a:sysClr val="windowText" lastClr="000000"/>
                          </a:solidFill>
                          <a:effectLst/>
                          <a:latin typeface="Times New Roman" pitchFamily="18" charset="0"/>
                          <a:cs typeface="Times New Roman" pitchFamily="18" charset="0"/>
                        </a:rPr>
                        <a:t>моноблоктар </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000" b="0" dirty="0">
                          <a:solidFill>
                            <a:sysClr val="windowText" lastClr="000000"/>
                          </a:solidFill>
                          <a:effectLst/>
                          <a:latin typeface="Times New Roman" pitchFamily="18" charset="0"/>
                          <a:cs typeface="Times New Roman" pitchFamily="18" charset="0"/>
                        </a:rPr>
                        <a:t>52</a:t>
                      </a:r>
                      <a:endParaRPr lang="ru-RU" sz="1100" b="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5767">
                <a:tc>
                  <a:txBody>
                    <a:bodyPr/>
                    <a:lstStyle/>
                    <a:p>
                      <a:pPr>
                        <a:lnSpc>
                          <a:spcPct val="115000"/>
                        </a:lnSpc>
                        <a:spcAft>
                          <a:spcPts val="0"/>
                        </a:spcAft>
                      </a:pPr>
                      <a:r>
                        <a:rPr lang="kk-KZ" sz="1000" dirty="0">
                          <a:solidFill>
                            <a:sysClr val="windowText" lastClr="000000"/>
                          </a:solidFill>
                          <a:effectLst/>
                          <a:latin typeface="Times New Roman" pitchFamily="18" charset="0"/>
                          <a:cs typeface="Times New Roman" pitchFamily="18" charset="0"/>
                        </a:rPr>
                        <a:t>ноутбуктертер</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100" b="0" dirty="0">
                          <a:solidFill>
                            <a:sysClr val="windowText" lastClr="000000"/>
                          </a:solidFill>
                          <a:effectLst/>
                          <a:latin typeface="Times New Roman" pitchFamily="18" charset="0"/>
                          <a:cs typeface="Times New Roman" pitchFamily="18" charset="0"/>
                        </a:rPr>
                        <a:t>56</a:t>
                      </a:r>
                      <a:endParaRPr lang="ru-RU" sz="1100" b="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5767">
                <a:tc>
                  <a:txBody>
                    <a:bodyPr/>
                    <a:lstStyle/>
                    <a:p>
                      <a:pPr>
                        <a:lnSpc>
                          <a:spcPct val="115000"/>
                        </a:lnSpc>
                        <a:spcAft>
                          <a:spcPts val="0"/>
                        </a:spcAft>
                      </a:pPr>
                      <a:r>
                        <a:rPr lang="kk-KZ" sz="1000" dirty="0">
                          <a:solidFill>
                            <a:sysClr val="windowText" lastClr="000000"/>
                          </a:solidFill>
                          <a:effectLst/>
                          <a:latin typeface="Times New Roman" pitchFamily="18" charset="0"/>
                          <a:cs typeface="Times New Roman" pitchFamily="18" charset="0"/>
                        </a:rPr>
                        <a:t>компьютерлер</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kk-KZ" sz="1100" dirty="0">
                          <a:solidFill>
                            <a:sysClr val="windowText" lastClr="000000"/>
                          </a:solidFill>
                          <a:effectLst/>
                          <a:latin typeface="Times New Roman" pitchFamily="18" charset="0"/>
                          <a:cs typeface="Times New Roman" pitchFamily="18" charset="0"/>
                        </a:rPr>
                        <a:t>40</a:t>
                      </a:r>
                      <a:endParaRPr lang="ru-RU" sz="1100" dirty="0">
                        <a:solidFill>
                          <a:sysClr val="windowText" lastClr="000000"/>
                        </a:solidFill>
                        <a:effectLst/>
                        <a:latin typeface="Times New Roman" pitchFamily="18" charset="0"/>
                        <a:ea typeface="Calibri"/>
                        <a:cs typeface="Times New Roman" pitchFamily="18" charset="0"/>
                      </a:endParaRPr>
                    </a:p>
                  </a:txBody>
                  <a:tcPr marL="67814" marR="678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Прямоугольник 4"/>
          <p:cNvSpPr/>
          <p:nvPr/>
        </p:nvSpPr>
        <p:spPr>
          <a:xfrm>
            <a:off x="318407" y="2132856"/>
            <a:ext cx="3347357" cy="261610"/>
          </a:xfrm>
          <a:prstGeom prst="rect">
            <a:avLst/>
          </a:prstGeom>
        </p:spPr>
        <p:txBody>
          <a:bodyPr wrap="square">
            <a:spAutoFit/>
          </a:bodyPr>
          <a:lstStyle/>
          <a:p>
            <a:r>
              <a:rPr lang="ru-RU" sz="1100" b="1" dirty="0" smtClean="0">
                <a:solidFill>
                  <a:srgbClr val="FF0000"/>
                </a:solidFill>
                <a:latin typeface="Times New Roman" pitchFamily="18" charset="0"/>
                <a:cs typeface="Times New Roman" pitchFamily="18" charset="0"/>
              </a:rPr>
              <a:t>МАТЕРИАЛДЫҚ –ТЕХНИКАЛЫҚ БАЗАСЫ</a:t>
            </a:r>
            <a:endParaRPr lang="ru-RU" sz="11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8309361"/>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48095" t="36342" r="42647" b="34239"/>
          <a:stretch/>
        </p:blipFill>
        <p:spPr bwMode="auto">
          <a:xfrm>
            <a:off x="2497271" y="650306"/>
            <a:ext cx="2204904" cy="3060839"/>
          </a:xfrm>
          <a:prstGeom prst="rect">
            <a:avLst/>
          </a:prstGeom>
          <a:ln>
            <a:noFill/>
          </a:ln>
          <a:extLst>
            <a:ext uri="{53640926-AAD7-44D8-BBD7-CCE9431645EC}">
              <a14:shadowObscured xmlns:a14="http://schemas.microsoft.com/office/drawing/2010/main"/>
            </a:ext>
          </a:extLst>
        </p:spPr>
      </p:pic>
      <p:sp>
        <p:nvSpPr>
          <p:cNvPr id="4" name="Прямоугольник 3"/>
          <p:cNvSpPr/>
          <p:nvPr/>
        </p:nvSpPr>
        <p:spPr>
          <a:xfrm>
            <a:off x="431371" y="188641"/>
            <a:ext cx="11425269" cy="461665"/>
          </a:xfrm>
          <a:prstGeom prst="rect">
            <a:avLst/>
          </a:prstGeom>
        </p:spPr>
        <p:txBody>
          <a:bodyPr wrap="square">
            <a:spAutoFit/>
          </a:bodyPr>
          <a:lstStyle/>
          <a:p>
            <a:pPr algn="ctr"/>
            <a:r>
              <a:rPr lang="kk-KZ" sz="1200" b="1" dirty="0">
                <a:solidFill>
                  <a:srgbClr val="002060"/>
                </a:solidFill>
                <a:latin typeface="Times New Roman" pitchFamily="18" charset="0"/>
                <a:cs typeface="Times New Roman" pitchFamily="18" charset="0"/>
              </a:rPr>
              <a:t>Мектепке дейінгі білім беру аясындағы көркемдеуші дағдылар/</a:t>
            </a:r>
            <a:r>
              <a:rPr lang="en-US" sz="1200" b="1" dirty="0">
                <a:solidFill>
                  <a:srgbClr val="002060"/>
                </a:solidFill>
                <a:latin typeface="Times New Roman" pitchFamily="18" charset="0"/>
                <a:cs typeface="Times New Roman" pitchFamily="18" charset="0"/>
              </a:rPr>
              <a:t> </a:t>
            </a:r>
            <a:r>
              <a:rPr lang="ru-RU" sz="1200" b="1" dirty="0">
                <a:solidFill>
                  <a:srgbClr val="002060"/>
                </a:solidFill>
                <a:latin typeface="Times New Roman" pitchFamily="18" charset="0"/>
                <a:cs typeface="Times New Roman" pitchFamily="18" charset="0"/>
              </a:rPr>
              <a:t>Х</a:t>
            </a:r>
            <a:r>
              <a:rPr lang="en-US" sz="1200" b="1" dirty="0" err="1">
                <a:solidFill>
                  <a:srgbClr val="002060"/>
                </a:solidFill>
                <a:latin typeface="Times New Roman" pitchFamily="18" charset="0"/>
                <a:cs typeface="Times New Roman" pitchFamily="18" charset="0"/>
              </a:rPr>
              <a:t>удожественны</a:t>
            </a:r>
            <a:r>
              <a:rPr lang="ru-RU" sz="1200" b="1" dirty="0">
                <a:solidFill>
                  <a:srgbClr val="002060"/>
                </a:solidFill>
                <a:latin typeface="Times New Roman" pitchFamily="18" charset="0"/>
                <a:cs typeface="Times New Roman" pitchFamily="18" charset="0"/>
              </a:rPr>
              <a:t>е</a:t>
            </a:r>
            <a:r>
              <a:rPr lang="en-US" sz="1200" b="1" dirty="0">
                <a:solidFill>
                  <a:srgbClr val="002060"/>
                </a:solidFill>
                <a:latin typeface="Times New Roman" pitchFamily="18" charset="0"/>
                <a:cs typeface="Times New Roman" pitchFamily="18" charset="0"/>
              </a:rPr>
              <a:t> </a:t>
            </a:r>
            <a:r>
              <a:rPr lang="en-US" sz="1200" b="1" dirty="0" err="1">
                <a:solidFill>
                  <a:srgbClr val="002060"/>
                </a:solidFill>
                <a:latin typeface="Times New Roman" pitchFamily="18" charset="0"/>
                <a:cs typeface="Times New Roman" pitchFamily="18" charset="0"/>
              </a:rPr>
              <a:t>навык</a:t>
            </a:r>
            <a:r>
              <a:rPr lang="ru-RU" sz="1200" b="1" dirty="0">
                <a:solidFill>
                  <a:srgbClr val="002060"/>
                </a:solidFill>
                <a:latin typeface="Times New Roman" pitchFamily="18" charset="0"/>
                <a:cs typeface="Times New Roman" pitchFamily="18" charset="0"/>
              </a:rPr>
              <a:t>и</a:t>
            </a:r>
            <a:r>
              <a:rPr lang="en-US" sz="1200" b="1" dirty="0">
                <a:solidFill>
                  <a:srgbClr val="002060"/>
                </a:solidFill>
                <a:latin typeface="Times New Roman" pitchFamily="18" charset="0"/>
                <a:cs typeface="Times New Roman" pitchFamily="18" charset="0"/>
              </a:rPr>
              <a:t> в </a:t>
            </a:r>
            <a:r>
              <a:rPr lang="en-US" sz="1200" b="1" dirty="0" err="1">
                <a:solidFill>
                  <a:srgbClr val="002060"/>
                </a:solidFill>
                <a:latin typeface="Times New Roman" pitchFamily="18" charset="0"/>
                <a:cs typeface="Times New Roman" pitchFamily="18" charset="0"/>
              </a:rPr>
              <a:t>области</a:t>
            </a:r>
            <a:r>
              <a:rPr lang="en-US" sz="1200" b="1" dirty="0">
                <a:solidFill>
                  <a:srgbClr val="002060"/>
                </a:solidFill>
                <a:latin typeface="Times New Roman" pitchFamily="18" charset="0"/>
                <a:cs typeface="Times New Roman" pitchFamily="18" charset="0"/>
              </a:rPr>
              <a:t> </a:t>
            </a:r>
            <a:r>
              <a:rPr lang="en-US" sz="1200" b="1" dirty="0" err="1">
                <a:solidFill>
                  <a:srgbClr val="002060"/>
                </a:solidFill>
                <a:latin typeface="Times New Roman" pitchFamily="18" charset="0"/>
                <a:cs typeface="Times New Roman" pitchFamily="18" charset="0"/>
              </a:rPr>
              <a:t>дошкольного</a:t>
            </a:r>
            <a:r>
              <a:rPr lang="en-US" sz="1200" b="1" dirty="0">
                <a:solidFill>
                  <a:srgbClr val="002060"/>
                </a:solidFill>
                <a:latin typeface="Times New Roman" pitchFamily="18" charset="0"/>
                <a:cs typeface="Times New Roman" pitchFamily="18" charset="0"/>
              </a:rPr>
              <a:t> </a:t>
            </a:r>
            <a:r>
              <a:rPr lang="en-US" sz="1200" b="1" dirty="0" err="1">
                <a:solidFill>
                  <a:srgbClr val="002060"/>
                </a:solidFill>
                <a:latin typeface="Times New Roman" pitchFamily="18" charset="0"/>
                <a:cs typeface="Times New Roman" pitchFamily="18" charset="0"/>
              </a:rPr>
              <a:t>образования</a:t>
            </a:r>
            <a:r>
              <a:rPr lang="kk-KZ" sz="1200" b="1" dirty="0">
                <a:solidFill>
                  <a:srgbClr val="002060"/>
                </a:solidFill>
                <a:latin typeface="Times New Roman" pitchFamily="18" charset="0"/>
                <a:cs typeface="Times New Roman" pitchFamily="18" charset="0"/>
              </a:rPr>
              <a:t> құзыреттілігі бойынша </a:t>
            </a:r>
            <a:r>
              <a:rPr lang="kk-KZ" sz="1200" b="1" dirty="0">
                <a:solidFill>
                  <a:srgbClr val="FF0000"/>
                </a:solidFill>
                <a:latin typeface="Times New Roman" pitchFamily="18" charset="0"/>
                <a:cs typeface="Times New Roman" pitchFamily="18" charset="0"/>
              </a:rPr>
              <a:t>БАЛАЛАРҒА ӘН ҮЙРЕТУ және  ӘН САЛУ   </a:t>
            </a:r>
            <a:r>
              <a:rPr lang="kk-KZ" sz="1200" b="1" dirty="0">
                <a:solidFill>
                  <a:srgbClr val="002060"/>
                </a:solidFill>
                <a:latin typeface="Times New Roman" pitchFamily="18" charset="0"/>
                <a:cs typeface="Times New Roman" pitchFamily="18" charset="0"/>
              </a:rPr>
              <a:t>байқауы</a:t>
            </a:r>
            <a:endParaRPr lang="ru-RU" sz="1200" dirty="0">
              <a:solidFill>
                <a:srgbClr val="002060"/>
              </a:solidFill>
            </a:endParaRPr>
          </a:p>
        </p:txBody>
      </p:sp>
      <p:pic>
        <p:nvPicPr>
          <p:cNvPr id="5" name="Рисунок 4" descr="D:\Desktop\КИТАЙ МЕЖД конкурс 2024\WhatsApp Image 2025-02-05 at 22.45.47.jpeg"/>
          <p:cNvPicPr/>
          <p:nvPr/>
        </p:nvPicPr>
        <p:blipFill rotWithShape="1">
          <a:blip r:embed="rId3" cstate="print">
            <a:extLst>
              <a:ext uri="{28A0092B-C50C-407E-A947-70E740481C1C}">
                <a14:useLocalDpi xmlns:a14="http://schemas.microsoft.com/office/drawing/2010/main" val="0"/>
              </a:ext>
            </a:extLst>
          </a:blip>
          <a:srcRect t="20959" r="6982"/>
          <a:stretch/>
        </p:blipFill>
        <p:spPr bwMode="auto">
          <a:xfrm>
            <a:off x="7433421" y="3948098"/>
            <a:ext cx="4423219" cy="2449031"/>
          </a:xfrm>
          <a:prstGeom prst="rect">
            <a:avLst/>
          </a:prstGeom>
          <a:noFill/>
          <a:ln>
            <a:noFill/>
          </a:ln>
          <a:extLst>
            <a:ext uri="{53640926-AAD7-44D8-BBD7-CCE9431645EC}">
              <a14:shadowObscured xmlns:a14="http://schemas.microsoft.com/office/drawing/2010/main"/>
            </a:ext>
          </a:extLst>
        </p:spPr>
      </p:pic>
      <p:pic>
        <p:nvPicPr>
          <p:cNvPr id="6" name="Рисунок 5" descr="D:\Desktop\КИТАЙ МЕЖД конкурс 2024\WhatsApp Image 2025-02-05 at 22.45.48.jpeg"/>
          <p:cNvPicPr/>
          <p:nvPr/>
        </p:nvPicPr>
        <p:blipFill rotWithShape="1">
          <a:blip r:embed="rId4" cstate="print">
            <a:extLst>
              <a:ext uri="{28A0092B-C50C-407E-A947-70E740481C1C}">
                <a14:useLocalDpi xmlns:a14="http://schemas.microsoft.com/office/drawing/2010/main" val="0"/>
              </a:ext>
            </a:extLst>
          </a:blip>
          <a:srcRect l="16375" t="10603" r="35783" b="1687"/>
          <a:stretch/>
        </p:blipFill>
        <p:spPr bwMode="auto">
          <a:xfrm>
            <a:off x="9645029" y="762025"/>
            <a:ext cx="2089147" cy="2957686"/>
          </a:xfrm>
          <a:prstGeom prst="rect">
            <a:avLst/>
          </a:prstGeom>
          <a:noFill/>
          <a:ln>
            <a:noFill/>
          </a:ln>
          <a:extLst>
            <a:ext uri="{53640926-AAD7-44D8-BBD7-CCE9431645EC}">
              <a14:shadowObscured xmlns:a14="http://schemas.microsoft.com/office/drawing/2010/main"/>
            </a:ext>
          </a:extLst>
        </p:spPr>
      </p:pic>
      <p:pic>
        <p:nvPicPr>
          <p:cNvPr id="7" name="Рисунок 6" descr="D:\Desktop\КИТАЙ МЕЖД конкурс 2024\WhatsApp Image 2025-02-05 at 22.44.42 (2).jpeg"/>
          <p:cNvPicPr/>
          <p:nvPr/>
        </p:nvPicPr>
        <p:blipFill rotWithShape="1">
          <a:blip r:embed="rId5" cstate="print">
            <a:extLst>
              <a:ext uri="{28A0092B-C50C-407E-A947-70E740481C1C}">
                <a14:useLocalDpi xmlns:a14="http://schemas.microsoft.com/office/drawing/2010/main" val="0"/>
              </a:ext>
            </a:extLst>
          </a:blip>
          <a:srcRect l="5137" t="16144" r="20531" b="11325"/>
          <a:stretch/>
        </p:blipFill>
        <p:spPr bwMode="auto">
          <a:xfrm>
            <a:off x="5116505" y="762025"/>
            <a:ext cx="3879204" cy="2808312"/>
          </a:xfrm>
          <a:prstGeom prst="rect">
            <a:avLst/>
          </a:prstGeom>
          <a:noFill/>
          <a:ln>
            <a:noFill/>
          </a:ln>
          <a:extLst>
            <a:ext uri="{53640926-AAD7-44D8-BBD7-CCE9431645EC}">
              <a14:shadowObscured xmlns:a14="http://schemas.microsoft.com/office/drawing/2010/main"/>
            </a:ext>
          </a:extLst>
        </p:spPr>
      </p:pic>
      <p:pic>
        <p:nvPicPr>
          <p:cNvPr id="9" name="Рисунок 8"/>
          <p:cNvPicPr/>
          <p:nvPr/>
        </p:nvPicPr>
        <p:blipFill rotWithShape="1">
          <a:blip r:embed="rId6"/>
          <a:srcRect l="31704" t="18265" r="41604" b="22253"/>
          <a:stretch/>
        </p:blipFill>
        <p:spPr bwMode="auto">
          <a:xfrm>
            <a:off x="1476772" y="3890431"/>
            <a:ext cx="2284074" cy="2646692"/>
          </a:xfrm>
          <a:prstGeom prst="rect">
            <a:avLst/>
          </a:prstGeom>
          <a:ln>
            <a:noFill/>
          </a:ln>
          <a:extLst>
            <a:ext uri="{53640926-AAD7-44D8-BBD7-CCE9431645EC}">
              <a14:shadowObscured xmlns:a14="http://schemas.microsoft.com/office/drawing/2010/main"/>
            </a:ext>
          </a:extLst>
        </p:spPr>
      </p:pic>
      <p:pic>
        <p:nvPicPr>
          <p:cNvPr id="10" name="Рисунок 9"/>
          <p:cNvPicPr/>
          <p:nvPr/>
        </p:nvPicPr>
        <p:blipFill rotWithShape="1">
          <a:blip r:embed="rId7"/>
          <a:srcRect l="32205" t="16481" r="33960" b="17798"/>
          <a:stretch/>
        </p:blipFill>
        <p:spPr bwMode="auto">
          <a:xfrm>
            <a:off x="4024992" y="3933056"/>
            <a:ext cx="3178071" cy="2561443"/>
          </a:xfrm>
          <a:prstGeom prst="rect">
            <a:avLst/>
          </a:prstGeom>
          <a:ln>
            <a:noFill/>
          </a:ln>
          <a:extLst>
            <a:ext uri="{53640926-AAD7-44D8-BBD7-CCE9431645EC}">
              <a14:shadowObscured xmlns:a14="http://schemas.microsoft.com/office/drawing/2010/main"/>
            </a:ext>
          </a:extLst>
        </p:spPr>
      </p:pic>
      <p:sp>
        <p:nvSpPr>
          <p:cNvPr id="11" name="Прямоугольник 10"/>
          <p:cNvSpPr/>
          <p:nvPr/>
        </p:nvSpPr>
        <p:spPr>
          <a:xfrm>
            <a:off x="144098" y="502540"/>
            <a:ext cx="2104281" cy="3400931"/>
          </a:xfrm>
          <a:prstGeom prst="rect">
            <a:avLst/>
          </a:prstGeom>
          <a:solidFill>
            <a:schemeClr val="accent6">
              <a:lumMod val="20000"/>
              <a:lumOff val="80000"/>
            </a:schemeClr>
          </a:solidFill>
        </p:spPr>
        <p:txBody>
          <a:bodyPr wrap="square">
            <a:spAutoFit/>
          </a:bodyPr>
          <a:lstStyle/>
          <a:p>
            <a:r>
              <a:rPr lang="kk-KZ" sz="1600" b="1" dirty="0" smtClean="0">
                <a:solidFill>
                  <a:srgbClr val="FF0000"/>
                </a:solidFill>
                <a:latin typeface="Times New Roman" pitchFamily="18" charset="0"/>
                <a:cs typeface="Times New Roman" pitchFamily="18" charset="0"/>
              </a:rPr>
              <a:t>Критерийлері:</a:t>
            </a:r>
          </a:p>
          <a:p>
            <a:r>
              <a:rPr lang="kk-KZ" sz="1200" b="1" dirty="0" smtClean="0">
                <a:solidFill>
                  <a:srgbClr val="002060"/>
                </a:solidFill>
                <a:latin typeface="Times New Roman" pitchFamily="18" charset="0"/>
                <a:cs typeface="Times New Roman" pitchFamily="18" charset="0"/>
              </a:rPr>
              <a:t>  </a:t>
            </a:r>
            <a:r>
              <a:rPr lang="kk-KZ" sz="1100" b="1" dirty="0" smtClean="0">
                <a:solidFill>
                  <a:srgbClr val="002060"/>
                </a:solidFill>
                <a:latin typeface="Times New Roman" pitchFamily="18" charset="0"/>
                <a:cs typeface="Times New Roman" pitchFamily="18" charset="0"/>
              </a:rPr>
              <a:t>1</a:t>
            </a:r>
            <a:r>
              <a:rPr lang="kk-KZ" sz="1200" b="1" dirty="0" smtClean="0">
                <a:solidFill>
                  <a:srgbClr val="002060"/>
                </a:solidFill>
                <a:latin typeface="Times New Roman" pitchFamily="18" charset="0"/>
                <a:cs typeface="Times New Roman" pitchFamily="18" charset="0"/>
              </a:rPr>
              <a:t>.«</a:t>
            </a:r>
            <a:r>
              <a:rPr lang="kk-KZ" sz="1100" b="1" dirty="0" smtClean="0">
                <a:solidFill>
                  <a:srgbClr val="002060"/>
                </a:solidFill>
                <a:latin typeface="Times New Roman" pitchFamily="18" charset="0"/>
                <a:cs typeface="Times New Roman" pitchFamily="18" charset="0"/>
              </a:rPr>
              <a:t>Қой қырқу»,</a:t>
            </a:r>
          </a:p>
          <a:p>
            <a:r>
              <a:rPr lang="kk-KZ" sz="1100" b="1" dirty="0" smtClean="0">
                <a:solidFill>
                  <a:srgbClr val="002060"/>
                </a:solidFill>
                <a:latin typeface="Times New Roman" pitchFamily="18" charset="0"/>
                <a:cs typeface="Times New Roman" pitchFamily="18" charset="0"/>
              </a:rPr>
              <a:t> «Ред- Ривер даласы», «Гүлдеген өрікті қарда іздеу», </a:t>
            </a:r>
          </a:p>
          <a:p>
            <a:r>
              <a:rPr lang="kk-KZ" sz="1100" b="1" dirty="0" smtClean="0">
                <a:solidFill>
                  <a:srgbClr val="002060"/>
                </a:solidFill>
                <a:latin typeface="Times New Roman" pitchFamily="18" charset="0"/>
                <a:cs typeface="Times New Roman" pitchFamily="18" charset="0"/>
              </a:rPr>
              <a:t> «қуыршақ пен аюдың биі» әндерінің  біреуін таңдау;</a:t>
            </a:r>
          </a:p>
          <a:p>
            <a:pPr marL="228600" indent="-228600">
              <a:buAutoNum type="arabicPeriod" startAt="2"/>
            </a:pPr>
            <a:r>
              <a:rPr lang="kk-KZ" sz="1100" b="1" dirty="0" smtClean="0">
                <a:solidFill>
                  <a:srgbClr val="002060"/>
                </a:solidFill>
                <a:latin typeface="Times New Roman" pitchFamily="18" charset="0"/>
                <a:cs typeface="Times New Roman" pitchFamily="18" charset="0"/>
              </a:rPr>
              <a:t>Басқа тақырыпта репертуар таңдауға рұқсат беріледі </a:t>
            </a:r>
          </a:p>
          <a:p>
            <a:pPr marL="342900" indent="-342900">
              <a:buAutoNum type="arabicPeriod" startAt="2"/>
            </a:pPr>
            <a:r>
              <a:rPr lang="kk-KZ" sz="1100" b="1" dirty="0" smtClean="0">
                <a:solidFill>
                  <a:srgbClr val="002060"/>
                </a:solidFill>
                <a:latin typeface="Times New Roman" pitchFamily="18" charset="0"/>
                <a:cs typeface="Times New Roman" pitchFamily="18" charset="0"/>
              </a:rPr>
              <a:t>Берілетін уақыт-3 минут;</a:t>
            </a:r>
          </a:p>
          <a:p>
            <a:pPr marL="342900" indent="-342900">
              <a:buAutoNum type="arabicPeriod" startAt="2"/>
            </a:pPr>
            <a:r>
              <a:rPr lang="kk-KZ" sz="1100" b="1" dirty="0" smtClean="0">
                <a:solidFill>
                  <a:srgbClr val="002060"/>
                </a:solidFill>
                <a:latin typeface="Times New Roman" pitchFamily="18" charset="0"/>
                <a:cs typeface="Times New Roman" pitchFamily="18" charset="0"/>
              </a:rPr>
              <a:t>Әнді аккомпономентпен акапеллада орындау</a:t>
            </a:r>
          </a:p>
          <a:p>
            <a:pPr marL="342900" indent="-342900">
              <a:buAutoNum type="arabicPeriod" startAt="2"/>
            </a:pPr>
            <a:r>
              <a:rPr lang="kk-KZ" sz="1100" b="1" dirty="0" smtClean="0">
                <a:solidFill>
                  <a:srgbClr val="002060"/>
                </a:solidFill>
                <a:latin typeface="Times New Roman" pitchFamily="18" charset="0"/>
                <a:cs typeface="Times New Roman" pitchFamily="18" charset="0"/>
              </a:rPr>
              <a:t>Өзінің жеке аспаптарымен қатысуға болады.</a:t>
            </a:r>
          </a:p>
          <a:p>
            <a:pPr marL="342900" indent="-342900">
              <a:buAutoNum type="arabicPeriod" startAt="2"/>
            </a:pPr>
            <a:r>
              <a:rPr lang="kk-KZ" sz="1100" b="1" dirty="0" smtClean="0">
                <a:solidFill>
                  <a:srgbClr val="002060"/>
                </a:solidFill>
                <a:latin typeface="Times New Roman" pitchFamily="18" charset="0"/>
                <a:cs typeface="Times New Roman" pitchFamily="18" charset="0"/>
              </a:rPr>
              <a:t>Пианина аспабымен қамтамасыз етілуі керек.</a:t>
            </a:r>
            <a:endParaRPr lang="ru-RU" sz="1200" dirty="0"/>
          </a:p>
        </p:txBody>
      </p:sp>
    </p:spTree>
    <p:extLst>
      <p:ext uri="{BB962C8B-B14F-4D97-AF65-F5344CB8AC3E}">
        <p14:creationId xmlns:p14="http://schemas.microsoft.com/office/powerpoint/2010/main" val="2648263349"/>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62901" y="188641"/>
            <a:ext cx="11713301" cy="584775"/>
          </a:xfrm>
          <a:prstGeom prst="rect">
            <a:avLst/>
          </a:prstGeom>
        </p:spPr>
        <p:txBody>
          <a:bodyPr wrap="square">
            <a:spAutoFit/>
          </a:bodyPr>
          <a:lstStyle/>
          <a:p>
            <a:r>
              <a:rPr lang="ru-RU" sz="1400" b="1" dirty="0" smtClean="0">
                <a:solidFill>
                  <a:srgbClr val="002060"/>
                </a:solidFill>
                <a:latin typeface="Times New Roman" pitchFamily="18" charset="0"/>
                <a:cs typeface="Times New Roman" pitchFamily="18" charset="0"/>
              </a:rPr>
              <a:t>ЖІБЕК ЖОЛЫ ШЕБЕРЛЕРІ/МАСТЕР ШЕЛКОВОГО ПУТИ </a:t>
            </a:r>
            <a:r>
              <a:rPr lang="en-US" sz="1400" b="1" dirty="0" smtClean="0">
                <a:solidFill>
                  <a:srgbClr val="002060"/>
                </a:solidFill>
                <a:latin typeface="Times New Roman" pitchFamily="18" charset="0"/>
                <a:cs typeface="Times New Roman" pitchFamily="18" charset="0"/>
              </a:rPr>
              <a:t>Y</a:t>
            </a:r>
            <a:r>
              <a:rPr lang="kk-KZ" sz="1400" b="1" dirty="0" smtClean="0">
                <a:solidFill>
                  <a:srgbClr val="002060"/>
                </a:solidFill>
                <a:latin typeface="Times New Roman" pitchFamily="18" charset="0"/>
                <a:cs typeface="Times New Roman" pitchFamily="18" charset="0"/>
              </a:rPr>
              <a:t>І ХАЛЫҚАРАЛЫҚ КӘСІБИ КОНКУРС</a:t>
            </a:r>
          </a:p>
          <a:p>
            <a:r>
              <a:rPr lang="kk-KZ" b="1" dirty="0" smtClean="0">
                <a:solidFill>
                  <a:srgbClr val="FF0000"/>
                </a:solidFill>
                <a:latin typeface="Times New Roman" pitchFamily="18" charset="0"/>
                <a:cs typeface="Times New Roman" pitchFamily="18" charset="0"/>
              </a:rPr>
              <a:t>                                                          НӘТИЖЕСІ</a:t>
            </a:r>
            <a:endParaRPr lang="ru-RU" sz="1600" b="1" dirty="0">
              <a:solidFill>
                <a:srgbClr val="FF0000"/>
              </a:solidFill>
              <a:latin typeface="Times New Roman" pitchFamily="18" charset="0"/>
              <a:cs typeface="Times New Roman" pitchFamily="18" charset="0"/>
            </a:endParaRPr>
          </a:p>
        </p:txBody>
      </p:sp>
      <p:pic>
        <p:nvPicPr>
          <p:cNvPr id="3" name="Рисунок 2" descr="C:\Users\Асем Батырхановна\Downloads\WhatsApp Image 2025-01-13 at 09.36.25.jpeg"/>
          <p:cNvPicPr/>
          <p:nvPr/>
        </p:nvPicPr>
        <p:blipFill rotWithShape="1">
          <a:blip r:embed="rId2">
            <a:extLst>
              <a:ext uri="{28A0092B-C50C-407E-A947-70E740481C1C}">
                <a14:useLocalDpi xmlns:a14="http://schemas.microsoft.com/office/drawing/2010/main" val="0"/>
              </a:ext>
            </a:extLst>
          </a:blip>
          <a:srcRect t="13593" b="28932"/>
          <a:stretch/>
        </p:blipFill>
        <p:spPr bwMode="auto">
          <a:xfrm>
            <a:off x="283166" y="872534"/>
            <a:ext cx="5140759" cy="5580802"/>
          </a:xfrm>
          <a:prstGeom prst="rect">
            <a:avLst/>
          </a:prstGeom>
          <a:noFill/>
          <a:ln>
            <a:solidFill>
              <a:schemeClr val="accent1"/>
            </a:solidFill>
          </a:ln>
          <a:extLst>
            <a:ext uri="{53640926-AAD7-44D8-BBD7-CCE9431645EC}">
              <a14:shadowObscured xmlns:a14="http://schemas.microsoft.com/office/drawing/2010/main"/>
            </a:ext>
          </a:extLst>
        </p:spPr>
      </p:pic>
      <p:pic>
        <p:nvPicPr>
          <p:cNvPr id="4" name="Рисунок 3"/>
          <p:cNvPicPr/>
          <p:nvPr/>
        </p:nvPicPr>
        <p:blipFill rotWithShape="1">
          <a:blip r:embed="rId3"/>
          <a:srcRect l="32852" t="11846" r="33212" b="2906"/>
          <a:stretch/>
        </p:blipFill>
        <p:spPr bwMode="auto">
          <a:xfrm rot="17160508">
            <a:off x="9884226" y="85789"/>
            <a:ext cx="1589706" cy="2498973"/>
          </a:xfrm>
          <a:prstGeom prst="rect">
            <a:avLst/>
          </a:prstGeom>
          <a:ln>
            <a:solidFill>
              <a:srgbClr val="0070C0"/>
            </a:solidFill>
          </a:ln>
          <a:extLst>
            <a:ext uri="{53640926-AAD7-44D8-BBD7-CCE9431645EC}">
              <a14:shadowObscured xmlns:a14="http://schemas.microsoft.com/office/drawing/2010/main"/>
            </a:ext>
          </a:extLst>
        </p:spPr>
      </p:pic>
      <p:pic>
        <p:nvPicPr>
          <p:cNvPr id="5" name="Рисунок 4"/>
          <p:cNvPicPr/>
          <p:nvPr/>
        </p:nvPicPr>
        <p:blipFill rotWithShape="1">
          <a:blip r:embed="rId4"/>
          <a:srcRect l="33006" t="11846" r="33524"/>
          <a:stretch/>
        </p:blipFill>
        <p:spPr bwMode="auto">
          <a:xfrm rot="16568270">
            <a:off x="6402453" y="228471"/>
            <a:ext cx="1760478" cy="2899779"/>
          </a:xfrm>
          <a:prstGeom prst="rect">
            <a:avLst/>
          </a:prstGeom>
          <a:ln>
            <a:solidFill>
              <a:srgbClr val="0070C0"/>
            </a:solidFill>
          </a:ln>
          <a:extLst>
            <a:ext uri="{53640926-AAD7-44D8-BBD7-CCE9431645EC}">
              <a14:shadowObscured xmlns:a14="http://schemas.microsoft.com/office/drawing/2010/main"/>
            </a:ext>
          </a:extLst>
        </p:spPr>
      </p:pic>
      <p:pic>
        <p:nvPicPr>
          <p:cNvPr id="6" name="Рисунок 5"/>
          <p:cNvPicPr/>
          <p:nvPr/>
        </p:nvPicPr>
        <p:blipFill rotWithShape="1">
          <a:blip r:embed="rId5"/>
          <a:srcRect l="34400" t="12122" r="34608" b="11020"/>
          <a:stretch/>
        </p:blipFill>
        <p:spPr bwMode="auto">
          <a:xfrm rot="16653326">
            <a:off x="6150141" y="2569730"/>
            <a:ext cx="1949202" cy="2881431"/>
          </a:xfrm>
          <a:prstGeom prst="rect">
            <a:avLst/>
          </a:prstGeom>
          <a:ln>
            <a:solidFill>
              <a:srgbClr val="0070C0"/>
            </a:solidFill>
          </a:ln>
          <a:extLst>
            <a:ext uri="{53640926-AAD7-44D8-BBD7-CCE9431645EC}">
              <a14:shadowObscured xmlns:a14="http://schemas.microsoft.com/office/drawing/2010/main"/>
            </a:ext>
          </a:extLst>
        </p:spPr>
      </p:pic>
      <p:pic>
        <p:nvPicPr>
          <p:cNvPr id="7" name="Рисунок 6"/>
          <p:cNvPicPr/>
          <p:nvPr/>
        </p:nvPicPr>
        <p:blipFill rotWithShape="1">
          <a:blip r:embed="rId6"/>
          <a:srcRect l="30837" t="13775" r="33678" b="2479"/>
          <a:stretch/>
        </p:blipFill>
        <p:spPr bwMode="auto">
          <a:xfrm rot="17249541">
            <a:off x="8913484" y="4379577"/>
            <a:ext cx="1687782" cy="2439516"/>
          </a:xfrm>
          <a:prstGeom prst="rect">
            <a:avLst/>
          </a:prstGeom>
          <a:ln w="12700">
            <a:solidFill>
              <a:srgbClr val="0070C0"/>
            </a:solidFill>
          </a:ln>
          <a:extLst>
            <a:ext uri="{53640926-AAD7-44D8-BBD7-CCE9431645EC}">
              <a14:shadowObscured xmlns:a14="http://schemas.microsoft.com/office/drawing/2010/main"/>
            </a:ext>
          </a:extLst>
        </p:spPr>
      </p:pic>
      <p:pic>
        <p:nvPicPr>
          <p:cNvPr id="8" name="Рисунок 7"/>
          <p:cNvPicPr/>
          <p:nvPr/>
        </p:nvPicPr>
        <p:blipFill rotWithShape="1">
          <a:blip r:embed="rId7"/>
          <a:srcRect l="33023" t="10193" r="33333" b="5741"/>
          <a:stretch/>
        </p:blipFill>
        <p:spPr bwMode="auto">
          <a:xfrm rot="17271929">
            <a:off x="9371364" y="1974414"/>
            <a:ext cx="1745543" cy="2721826"/>
          </a:xfrm>
          <a:prstGeom prst="rect">
            <a:avLst/>
          </a:prstGeom>
          <a:ln>
            <a:solidFill>
              <a:srgbClr val="0070C0"/>
            </a:solidFill>
          </a:ln>
          <a:extLst>
            <a:ext uri="{53640926-AAD7-44D8-BBD7-CCE9431645EC}">
              <a14:shadowObscured xmlns:a14="http://schemas.microsoft.com/office/drawing/2010/main"/>
            </a:ext>
          </a:extLst>
        </p:spPr>
      </p:pic>
      <p:sp>
        <p:nvSpPr>
          <p:cNvPr id="9" name="Прямоугольник 8"/>
          <p:cNvSpPr/>
          <p:nvPr/>
        </p:nvSpPr>
        <p:spPr>
          <a:xfrm rot="339751">
            <a:off x="5659746" y="2591656"/>
            <a:ext cx="3011996" cy="338554"/>
          </a:xfrm>
          <a:prstGeom prst="rect">
            <a:avLst/>
          </a:prstGeom>
        </p:spPr>
        <p:txBody>
          <a:bodyPr wrap="square">
            <a:spAutoFit/>
          </a:bodyPr>
          <a:lstStyle/>
          <a:p>
            <a:r>
              <a:rPr lang="kk-KZ" sz="1400" dirty="0">
                <a:solidFill>
                  <a:srgbClr val="002060"/>
                </a:solidFill>
                <a:latin typeface="Times New Roman" pitchFamily="18" charset="0"/>
                <a:cs typeface="Times New Roman" pitchFamily="18" charset="0"/>
              </a:rPr>
              <a:t>ІІІ орын </a:t>
            </a:r>
            <a:r>
              <a:rPr lang="kk-KZ" sz="1400" dirty="0" smtClean="0">
                <a:solidFill>
                  <a:srgbClr val="002060"/>
                </a:solidFill>
                <a:latin typeface="Times New Roman" pitchFamily="18" charset="0"/>
                <a:cs typeface="Times New Roman" pitchFamily="18" charset="0"/>
              </a:rPr>
              <a:t>- Жұмақанова </a:t>
            </a:r>
            <a:r>
              <a:rPr lang="kk-KZ" sz="1400" dirty="0">
                <a:solidFill>
                  <a:srgbClr val="002060"/>
                </a:solidFill>
                <a:latin typeface="Times New Roman" pitchFamily="18" charset="0"/>
                <a:cs typeface="Times New Roman" pitchFamily="18" charset="0"/>
              </a:rPr>
              <a:t>Аружан</a:t>
            </a:r>
            <a:r>
              <a:rPr lang="kk-KZ" sz="1600" dirty="0">
                <a:solidFill>
                  <a:srgbClr val="002060"/>
                </a:solidFill>
                <a:latin typeface="Times New Roman" pitchFamily="18" charset="0"/>
                <a:cs typeface="Times New Roman" pitchFamily="18" charset="0"/>
              </a:rPr>
              <a:t> </a:t>
            </a:r>
            <a:endParaRPr lang="ru-RU" sz="1600" dirty="0"/>
          </a:p>
        </p:txBody>
      </p:sp>
      <p:sp>
        <p:nvSpPr>
          <p:cNvPr id="10" name="Прямоугольник 9"/>
          <p:cNvSpPr/>
          <p:nvPr/>
        </p:nvSpPr>
        <p:spPr>
          <a:xfrm rot="919802">
            <a:off x="9136803" y="2175056"/>
            <a:ext cx="3084548" cy="276999"/>
          </a:xfrm>
          <a:prstGeom prst="rect">
            <a:avLst/>
          </a:prstGeom>
        </p:spPr>
        <p:txBody>
          <a:bodyPr wrap="square">
            <a:spAutoFit/>
          </a:bodyPr>
          <a:lstStyle/>
          <a:p>
            <a:r>
              <a:rPr lang="kk-KZ" sz="1200" dirty="0">
                <a:solidFill>
                  <a:srgbClr val="002060"/>
                </a:solidFill>
                <a:latin typeface="Times New Roman" pitchFamily="18" charset="0"/>
                <a:cs typeface="Times New Roman" pitchFamily="18" charset="0"/>
              </a:rPr>
              <a:t>ІІІ орын </a:t>
            </a:r>
            <a:r>
              <a:rPr lang="kk-KZ" sz="1200" dirty="0" smtClean="0">
                <a:solidFill>
                  <a:srgbClr val="002060"/>
                </a:solidFill>
                <a:latin typeface="Times New Roman" pitchFamily="18" charset="0"/>
                <a:cs typeface="Times New Roman" pitchFamily="18" charset="0"/>
              </a:rPr>
              <a:t>- Амиржан Гүлнұр </a:t>
            </a:r>
            <a:endParaRPr lang="ru-RU" sz="1200" dirty="0"/>
          </a:p>
        </p:txBody>
      </p:sp>
      <p:sp>
        <p:nvSpPr>
          <p:cNvPr id="11" name="Прямоугольник 10"/>
          <p:cNvSpPr/>
          <p:nvPr/>
        </p:nvSpPr>
        <p:spPr>
          <a:xfrm rot="1182926">
            <a:off x="8668551" y="4334745"/>
            <a:ext cx="2907664" cy="430887"/>
          </a:xfrm>
          <a:prstGeom prst="rect">
            <a:avLst/>
          </a:prstGeom>
        </p:spPr>
        <p:txBody>
          <a:bodyPr wrap="square">
            <a:spAutoFit/>
          </a:bodyPr>
          <a:lstStyle/>
          <a:p>
            <a:r>
              <a:rPr lang="kk-KZ" sz="1100" dirty="0" smtClean="0">
                <a:solidFill>
                  <a:srgbClr val="002060"/>
                </a:solidFill>
                <a:latin typeface="Times New Roman" pitchFamily="18" charset="0"/>
                <a:cs typeface="Times New Roman" pitchFamily="18" charset="0"/>
              </a:rPr>
              <a:t>Ғабдиев Ж.Н.  - Көркемдік жетекші Данияр </a:t>
            </a:r>
            <a:r>
              <a:rPr lang="kk-KZ" sz="1100" dirty="0">
                <a:solidFill>
                  <a:srgbClr val="002060"/>
                </a:solidFill>
                <a:latin typeface="Times New Roman" pitchFamily="18" charset="0"/>
                <a:cs typeface="Times New Roman" pitchFamily="18" charset="0"/>
              </a:rPr>
              <a:t>Ж.С</a:t>
            </a:r>
            <a:r>
              <a:rPr lang="kk-KZ" sz="1100" dirty="0" smtClean="0">
                <a:solidFill>
                  <a:srgbClr val="002060"/>
                </a:solidFill>
                <a:latin typeface="Times New Roman" pitchFamily="18" charset="0"/>
                <a:cs typeface="Times New Roman" pitchFamily="18" charset="0"/>
              </a:rPr>
              <a:t>.- «Болашақ шебері» титулы иегері</a:t>
            </a:r>
            <a:endParaRPr lang="ru-RU" sz="1100" dirty="0">
              <a:solidFill>
                <a:srgbClr val="002060"/>
              </a:solidFill>
              <a:latin typeface="Times New Roman" pitchFamily="18" charset="0"/>
              <a:cs typeface="Times New Roman" pitchFamily="18" charset="0"/>
            </a:endParaRPr>
          </a:p>
        </p:txBody>
      </p:sp>
      <p:sp>
        <p:nvSpPr>
          <p:cNvPr id="12" name="Прямоугольник 11"/>
          <p:cNvSpPr/>
          <p:nvPr/>
        </p:nvSpPr>
        <p:spPr>
          <a:xfrm rot="11153034" flipV="1">
            <a:off x="5584837" y="5382631"/>
            <a:ext cx="2739081" cy="461665"/>
          </a:xfrm>
          <a:prstGeom prst="rect">
            <a:avLst/>
          </a:prstGeom>
        </p:spPr>
        <p:txBody>
          <a:bodyPr wrap="square">
            <a:spAutoFit/>
          </a:bodyPr>
          <a:lstStyle/>
          <a:p>
            <a:r>
              <a:rPr lang="kk-KZ" sz="1200" dirty="0" smtClean="0">
                <a:solidFill>
                  <a:srgbClr val="002060"/>
                </a:solidFill>
                <a:latin typeface="Times New Roman" pitchFamily="18" charset="0"/>
                <a:cs typeface="Times New Roman" pitchFamily="18" charset="0"/>
              </a:rPr>
              <a:t>Досмухамбетова М.А., Рысбаева Г.Ж. – музыка жетекшілері</a:t>
            </a:r>
            <a:endParaRPr lang="ru-RU"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229084747"/>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t="22143"/>
          <a:stretch>
            <a:fillRect/>
          </a:stretch>
        </p:blipFill>
        <p:spPr>
          <a:xfrm>
            <a:off x="279400" y="3750734"/>
            <a:ext cx="4363954" cy="2825582"/>
          </a:xfrm>
          <a:prstGeom prst="rect">
            <a:avLst/>
          </a:prstGeom>
        </p:spPr>
      </p:pic>
      <p:pic>
        <p:nvPicPr>
          <p:cNvPr id="3" name="Рисунок 2"/>
          <p:cNvPicPr/>
          <p:nvPr/>
        </p:nvPicPr>
        <p:blipFill>
          <a:blip r:embed="rId3" cstate="print"/>
          <a:srcRect t="18978"/>
          <a:stretch>
            <a:fillRect/>
          </a:stretch>
        </p:blipFill>
        <p:spPr bwMode="auto">
          <a:xfrm>
            <a:off x="7323666" y="3750734"/>
            <a:ext cx="4699001" cy="2875559"/>
          </a:xfrm>
          <a:prstGeom prst="rect">
            <a:avLst/>
          </a:prstGeom>
          <a:noFill/>
          <a:ln w="9525">
            <a:noFill/>
            <a:miter lim="800000"/>
            <a:headEnd/>
            <a:tailEnd/>
          </a:ln>
        </p:spPr>
      </p:pic>
      <p:pic>
        <p:nvPicPr>
          <p:cNvPr id="4" name="Рисунок 3"/>
          <p:cNvPicPr/>
          <p:nvPr/>
        </p:nvPicPr>
        <p:blipFill>
          <a:blip r:embed="rId4" cstate="print"/>
          <a:srcRect/>
          <a:stretch>
            <a:fillRect/>
          </a:stretch>
        </p:blipFill>
        <p:spPr bwMode="auto">
          <a:xfrm>
            <a:off x="4851400" y="3750734"/>
            <a:ext cx="2306671" cy="2875559"/>
          </a:xfrm>
          <a:prstGeom prst="rect">
            <a:avLst/>
          </a:prstGeom>
          <a:noFill/>
          <a:ln w="9525">
            <a:noFill/>
            <a:miter lim="800000"/>
            <a:headEnd/>
            <a:tailEnd/>
          </a:ln>
        </p:spPr>
      </p:pic>
      <p:sp>
        <p:nvSpPr>
          <p:cNvPr id="49153" name="Rectangle 1"/>
          <p:cNvSpPr>
            <a:spLocks noChangeArrowheads="1"/>
          </p:cNvSpPr>
          <p:nvPr/>
        </p:nvSpPr>
        <p:spPr bwMode="auto">
          <a:xfrm>
            <a:off x="245533" y="162169"/>
            <a:ext cx="11819467" cy="400110"/>
          </a:xfrm>
          <a:prstGeom prst="rect">
            <a:avLst/>
          </a:prstGeom>
          <a:solidFill>
            <a:srgbClr val="0070C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kk-KZ" sz="2000" b="1" dirty="0" smtClean="0">
                <a:solidFill>
                  <a:schemeClr val="bg1"/>
                </a:solidFill>
                <a:latin typeface="Times New Roman" pitchFamily="18" charset="0"/>
                <a:cs typeface="Times New Roman" pitchFamily="18" charset="0"/>
              </a:rPr>
              <a:t>ХАЛЫҚАРАЛЫҚ ТАҒЫЛЫМДАМА </a:t>
            </a:r>
            <a:endParaRPr kumimoji="0" lang="kk-KZ" sz="2800" b="0" i="0" u="none" strike="noStrike" cap="none" normalizeH="0" baseline="0" dirty="0" smtClean="0">
              <a:ln>
                <a:noFill/>
              </a:ln>
              <a:solidFill>
                <a:schemeClr val="bg1"/>
              </a:solidFill>
              <a:effectLst/>
              <a:latin typeface="Arial" pitchFamily="34" charset="0"/>
              <a:cs typeface="Arial" pitchFamily="34" charset="0"/>
            </a:endParaRPr>
          </a:p>
        </p:txBody>
      </p:sp>
      <p:sp>
        <p:nvSpPr>
          <p:cNvPr id="6" name="Прямоугольник 5"/>
          <p:cNvSpPr/>
          <p:nvPr/>
        </p:nvSpPr>
        <p:spPr>
          <a:xfrm>
            <a:off x="245533" y="762001"/>
            <a:ext cx="11777134" cy="2893100"/>
          </a:xfrm>
          <a:prstGeom prst="rect">
            <a:avLst/>
          </a:prstGeom>
          <a:solidFill>
            <a:schemeClr val="accent3">
              <a:lumMod val="20000"/>
              <a:lumOff val="80000"/>
            </a:schemeClr>
          </a:solidFill>
        </p:spPr>
        <p:txBody>
          <a:bodyPr wrap="square">
            <a:spAutoFit/>
          </a:bodyPr>
          <a:lstStyle/>
          <a:p>
            <a:r>
              <a:rPr lang="kk-KZ" sz="1400" dirty="0" smtClean="0">
                <a:latin typeface="Times New Roman" pitchFamily="18" charset="0"/>
                <a:cs typeface="Times New Roman" pitchFamily="18" charset="0"/>
              </a:rPr>
              <a:t> </a:t>
            </a:r>
            <a:r>
              <a:rPr lang="kk-KZ" sz="1400" b="1" dirty="0" smtClean="0">
                <a:solidFill>
                  <a:srgbClr val="FF0000"/>
                </a:solidFill>
                <a:latin typeface="Times New Roman" pitchFamily="18" charset="0"/>
                <a:cs typeface="Times New Roman" pitchFamily="18" charset="0"/>
              </a:rPr>
              <a:t>30.10. -18.11.2023 жыл </a:t>
            </a:r>
            <a:r>
              <a:rPr lang="kk-KZ" sz="1400" dirty="0" smtClean="0">
                <a:latin typeface="Times New Roman" pitchFamily="18" charset="0"/>
                <a:cs typeface="Times New Roman" pitchFamily="18" charset="0"/>
              </a:rPr>
              <a:t>аралығында колледждің 10 арнайы пәндер  оқытушысы Финляндия мен Швеция елдерінде халықаралық тағылымдамадан өтті.</a:t>
            </a:r>
            <a:r>
              <a:rPr lang="kk-KZ" dirty="0" smtClean="0"/>
              <a:t> </a:t>
            </a:r>
          </a:p>
          <a:p>
            <a:r>
              <a:rPr lang="kk-KZ" sz="1400" dirty="0" smtClean="0">
                <a:latin typeface="Times New Roman" pitchFamily="18" charset="0"/>
                <a:cs typeface="Times New Roman" pitchFamily="18" charset="0"/>
              </a:rPr>
              <a:t>             </a:t>
            </a:r>
            <a:r>
              <a:rPr lang="kk-KZ" sz="1400" b="1" dirty="0" smtClean="0">
                <a:solidFill>
                  <a:srgbClr val="FF0000"/>
                </a:solidFill>
                <a:latin typeface="Times New Roman" pitchFamily="18" charset="0"/>
                <a:cs typeface="Times New Roman" pitchFamily="18" charset="0"/>
              </a:rPr>
              <a:t>Тағылымдаманың</a:t>
            </a:r>
            <a:r>
              <a:rPr lang="kk-KZ" sz="1400" dirty="0" smtClean="0">
                <a:solidFill>
                  <a:srgbClr val="FF0000"/>
                </a:solidFill>
                <a:latin typeface="Times New Roman" pitchFamily="18" charset="0"/>
                <a:cs typeface="Times New Roman" pitchFamily="18" charset="0"/>
              </a:rPr>
              <a:t> </a:t>
            </a:r>
            <a:r>
              <a:rPr lang="kk-KZ" sz="1400" b="1" dirty="0" smtClean="0">
                <a:solidFill>
                  <a:srgbClr val="FF0000"/>
                </a:solidFill>
                <a:latin typeface="Times New Roman" pitchFamily="18" charset="0"/>
                <a:cs typeface="Times New Roman" pitchFamily="18" charset="0"/>
              </a:rPr>
              <a:t>бағдарламасы</a:t>
            </a:r>
            <a:r>
              <a:rPr lang="kk-KZ" sz="1400" dirty="0" smtClean="0">
                <a:solidFill>
                  <a:srgbClr val="FF0000"/>
                </a:solidFill>
                <a:latin typeface="Times New Roman" pitchFamily="18" charset="0"/>
                <a:cs typeface="Times New Roman" pitchFamily="18" charset="0"/>
              </a:rPr>
              <a:t> </a:t>
            </a:r>
            <a:r>
              <a:rPr lang="kk-KZ" sz="1400" dirty="0" smtClean="0">
                <a:latin typeface="Times New Roman" pitchFamily="18" charset="0"/>
                <a:cs typeface="Times New Roman" pitchFamily="18" charset="0"/>
              </a:rPr>
              <a:t>интерактивті сабақтар, тренингтер, практикалық сабақтарды қамтиды, сонымен бірге Финляндия мен Швецияның білім беру бағдарламаларымен танысу, аталған елдердің оқу орындарына бару жоспарланды. </a:t>
            </a:r>
            <a:endParaRPr lang="ru-RU" sz="1400" dirty="0" smtClean="0">
              <a:latin typeface="Times New Roman" pitchFamily="18" charset="0"/>
              <a:cs typeface="Times New Roman" pitchFamily="18" charset="0"/>
            </a:endParaRPr>
          </a:p>
          <a:p>
            <a:r>
              <a:rPr lang="kk-KZ" sz="1400" dirty="0" smtClean="0">
                <a:latin typeface="Times New Roman" pitchFamily="18" charset="0"/>
                <a:cs typeface="Times New Roman" pitchFamily="18" charset="0"/>
              </a:rPr>
              <a:t>       </a:t>
            </a:r>
            <a:r>
              <a:rPr lang="kk-KZ" sz="1400" b="1" dirty="0" smtClean="0">
                <a:solidFill>
                  <a:srgbClr val="FF0000"/>
                </a:solidFill>
                <a:latin typeface="Times New Roman" pitchFamily="18" charset="0"/>
                <a:cs typeface="Times New Roman" pitchFamily="18" charset="0"/>
              </a:rPr>
              <a:t>Бағдарламаның мақсаты </a:t>
            </a:r>
            <a:r>
              <a:rPr lang="kk-KZ" sz="1400" dirty="0" smtClean="0">
                <a:latin typeface="Times New Roman" pitchFamily="18" charset="0"/>
                <a:cs typeface="Times New Roman" pitchFamily="18" charset="0"/>
              </a:rPr>
              <a:t>колледж жағдайында «Бастауыш білім беру педагогикасы мен әдістемесі» және «Мектепке дейінгі тәрбие және оқыту» бағыттары бойынша  заманауи технологияларды пайдалана отырып, оқу-тәрбие үрдісін ұйымдастыру үшін педагогтердің инновациялық білімдерін, практикалық дағдылары мен кәсіби құзыреттерін қалыптастыру және дамыту.</a:t>
            </a:r>
            <a:endParaRPr lang="ru-RU" sz="1400" dirty="0" smtClean="0">
              <a:latin typeface="Times New Roman" pitchFamily="18" charset="0"/>
              <a:cs typeface="Times New Roman" pitchFamily="18" charset="0"/>
            </a:endParaRPr>
          </a:p>
          <a:p>
            <a:r>
              <a:rPr lang="kk-KZ" sz="1400" dirty="0" smtClean="0">
                <a:latin typeface="Times New Roman" pitchFamily="18" charset="0"/>
                <a:cs typeface="Times New Roman" pitchFamily="18" charset="0"/>
              </a:rPr>
              <a:t>               </a:t>
            </a:r>
            <a:r>
              <a:rPr lang="kk-KZ" sz="1400" b="1" dirty="0" smtClean="0">
                <a:solidFill>
                  <a:srgbClr val="FF0000"/>
                </a:solidFill>
                <a:latin typeface="Times New Roman" pitchFamily="18" charset="0"/>
                <a:cs typeface="Times New Roman" pitchFamily="18" charset="0"/>
              </a:rPr>
              <a:t>«Бастауыш білім беру педагогикасы мен әдістемесі» бағытының міндеттері:</a:t>
            </a:r>
            <a:endParaRPr lang="ru-RU" sz="1400" b="1" dirty="0" smtClean="0">
              <a:solidFill>
                <a:srgbClr val="FF0000"/>
              </a:solidFill>
              <a:latin typeface="Times New Roman" pitchFamily="18" charset="0"/>
              <a:cs typeface="Times New Roman" pitchFamily="18" charset="0"/>
            </a:endParaRPr>
          </a:p>
          <a:p>
            <a:r>
              <a:rPr lang="kk-KZ" sz="1400" dirty="0" smtClean="0">
                <a:latin typeface="Times New Roman" pitchFamily="18" charset="0"/>
                <a:cs typeface="Times New Roman" pitchFamily="18" charset="0"/>
              </a:rPr>
              <a:t>  - функционалдық сауаттылықты және оның құрамдас бөліктерін қалыптастырудың озық тәжірибелерін зерделеу;</a:t>
            </a:r>
            <a:endParaRPr lang="ru-RU" sz="1400" dirty="0" smtClean="0">
              <a:latin typeface="Times New Roman" pitchFamily="18" charset="0"/>
              <a:cs typeface="Times New Roman" pitchFamily="18" charset="0"/>
            </a:endParaRPr>
          </a:p>
          <a:p>
            <a:r>
              <a:rPr lang="kk-KZ" sz="1400" dirty="0" smtClean="0">
                <a:latin typeface="Times New Roman" pitchFamily="18" charset="0"/>
                <a:cs typeface="Times New Roman" pitchFamily="18" charset="0"/>
              </a:rPr>
              <a:t>- білім алушылардың функционалдық сауаттылығын дамытуға бағытталған тапсырмаларды әзірлеуге үйрету.</a:t>
            </a:r>
            <a:endParaRPr lang="ru-RU" sz="1400" dirty="0" smtClean="0">
              <a:latin typeface="Times New Roman" pitchFamily="18" charset="0"/>
              <a:cs typeface="Times New Roman" pitchFamily="18" charset="0"/>
            </a:endParaRPr>
          </a:p>
          <a:p>
            <a:r>
              <a:rPr lang="kk-KZ" sz="1400" dirty="0" smtClean="0">
                <a:latin typeface="Times New Roman" pitchFamily="18" charset="0"/>
                <a:cs typeface="Times New Roman" pitchFamily="18" charset="0"/>
              </a:rPr>
              <a:t>          </a:t>
            </a:r>
            <a:r>
              <a:rPr lang="kk-KZ" sz="1400" b="1" dirty="0" smtClean="0">
                <a:solidFill>
                  <a:srgbClr val="FF0000"/>
                </a:solidFill>
                <a:latin typeface="Times New Roman" pitchFamily="18" charset="0"/>
                <a:cs typeface="Times New Roman" pitchFamily="18" charset="0"/>
              </a:rPr>
              <a:t>«Мектепке дейінгі тәрбие және оқыту» бағытының міндеттері:</a:t>
            </a:r>
            <a:endParaRPr lang="ru-RU" sz="1400" b="1" dirty="0" smtClean="0">
              <a:solidFill>
                <a:srgbClr val="FF0000"/>
              </a:solidFill>
              <a:latin typeface="Times New Roman" pitchFamily="18" charset="0"/>
              <a:cs typeface="Times New Roman" pitchFamily="18" charset="0"/>
            </a:endParaRPr>
          </a:p>
          <a:p>
            <a:r>
              <a:rPr lang="kk-KZ" sz="1400" dirty="0" smtClean="0">
                <a:latin typeface="Times New Roman" pitchFamily="18" charset="0"/>
                <a:cs typeface="Times New Roman" pitchFamily="18" charset="0"/>
              </a:rPr>
              <a:t>  - мектепке дейінгі білім беру ұйымдарында білім беру сапасын кешенді бағалау үшін ECERS-R. </a:t>
            </a:r>
            <a:r>
              <a:rPr lang="kk-KZ" sz="1400" dirty="0">
                <a:latin typeface="Times New Roman" pitchFamily="18" charset="0"/>
                <a:cs typeface="Times New Roman" pitchFamily="18" charset="0"/>
              </a:rPr>
              <a:t>шкалаларын қ</a:t>
            </a:r>
            <a:r>
              <a:rPr lang="kk-KZ" sz="1200" dirty="0">
                <a:latin typeface="Times New Roman" pitchFamily="18" charset="0"/>
                <a:cs typeface="Times New Roman" pitchFamily="18" charset="0"/>
              </a:rPr>
              <a:t>олдану бойынша үздік тәжірибелерді зерделеу;</a:t>
            </a:r>
            <a:endParaRPr lang="ru-RU" sz="1200" dirty="0">
              <a:latin typeface="Times New Roman" pitchFamily="18" charset="0"/>
              <a:cs typeface="Times New Roman" pitchFamily="18" charset="0"/>
            </a:endParaRPr>
          </a:p>
          <a:p>
            <a:r>
              <a:rPr lang="kk-KZ" sz="1400" dirty="0">
                <a:latin typeface="Times New Roman" pitchFamily="18" charset="0"/>
                <a:cs typeface="Times New Roman" pitchFamily="18" charset="0"/>
              </a:rPr>
              <a:t> - мектепке дейінгі білім беру ұйымында ECERS-R сәйкес жағдай жасау» тапсырмаларын әзірлеуді меңгеру</a:t>
            </a:r>
            <a:endParaRPr lang="ru-RU" sz="1400" dirty="0" smtClean="0">
              <a:latin typeface="Times New Roman" pitchFamily="18" charset="0"/>
              <a:cs typeface="Times New Roman" pitchFamily="18" charset="0"/>
            </a:endParaRPr>
          </a:p>
          <a:p>
            <a:endParaRPr lang="ru-RU" sz="1000" dirty="0"/>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D:\Desktop\Новая папка\WhatsApp Image 2025-02-07 at 09.35.50.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6985" y="2063346"/>
            <a:ext cx="2813886" cy="2291582"/>
          </a:xfrm>
          <a:prstGeom prst="rect">
            <a:avLst/>
          </a:prstGeom>
          <a:noFill/>
          <a:ln>
            <a:noFill/>
          </a:ln>
        </p:spPr>
      </p:pic>
      <p:pic>
        <p:nvPicPr>
          <p:cNvPr id="4" name="Рисунок 3"/>
          <p:cNvPicPr/>
          <p:nvPr/>
        </p:nvPicPr>
        <p:blipFill rotWithShape="1">
          <a:blip r:embed="rId3"/>
          <a:srcRect l="18594" t="15839" r="50522" b="5795"/>
          <a:stretch/>
        </p:blipFill>
        <p:spPr bwMode="auto">
          <a:xfrm>
            <a:off x="91122" y="644979"/>
            <a:ext cx="4284934" cy="6115050"/>
          </a:xfrm>
          <a:prstGeom prst="rect">
            <a:avLst/>
          </a:prstGeom>
          <a:ln>
            <a:solidFill>
              <a:schemeClr val="accent1"/>
            </a:solidFill>
          </a:ln>
          <a:extLst>
            <a:ext uri="{53640926-AAD7-44D8-BBD7-CCE9431645EC}">
              <a14:shadowObscured xmlns:a14="http://schemas.microsoft.com/office/drawing/2010/main"/>
            </a:ext>
          </a:extLst>
        </p:spPr>
      </p:pic>
      <p:pic>
        <p:nvPicPr>
          <p:cNvPr id="5" name="Рисунок 4" descr="D:\Desktop\Новая папка\WhatsApp Image 2025-02-07 at 09.35.47.jpeg"/>
          <p:cNvPicPr/>
          <p:nvPr/>
        </p:nvPicPr>
        <p:blipFill rotWithShape="1">
          <a:blip r:embed="rId4" cstate="print">
            <a:extLst>
              <a:ext uri="{28A0092B-C50C-407E-A947-70E740481C1C}">
                <a14:useLocalDpi xmlns:a14="http://schemas.microsoft.com/office/drawing/2010/main" val="0"/>
              </a:ext>
            </a:extLst>
          </a:blip>
          <a:srcRect l="3318" t="11426" b="3794"/>
          <a:stretch/>
        </p:blipFill>
        <p:spPr bwMode="auto">
          <a:xfrm>
            <a:off x="4594335" y="2063346"/>
            <a:ext cx="4214469" cy="2431094"/>
          </a:xfrm>
          <a:prstGeom prst="rect">
            <a:avLst/>
          </a:prstGeom>
          <a:noFill/>
          <a:ln>
            <a:noFill/>
          </a:ln>
        </p:spPr>
      </p:pic>
      <p:pic>
        <p:nvPicPr>
          <p:cNvPr id="6" name="Рисунок 5" descr="D:\Desktop\Новая папка\WhatsApp Image 2025-02-07 at 09.35.48.jpeg"/>
          <p:cNvPicPr/>
          <p:nvPr/>
        </p:nvPicPr>
        <p:blipFill rotWithShape="1">
          <a:blip r:embed="rId5" cstate="print">
            <a:extLst>
              <a:ext uri="{28A0092B-C50C-407E-A947-70E740481C1C}">
                <a14:useLocalDpi xmlns:a14="http://schemas.microsoft.com/office/drawing/2010/main" val="0"/>
              </a:ext>
            </a:extLst>
          </a:blip>
          <a:srcRect l="22320" t="16376" r="2437" b="4619"/>
          <a:stretch/>
        </p:blipFill>
        <p:spPr bwMode="auto">
          <a:xfrm>
            <a:off x="4523013" y="4635341"/>
            <a:ext cx="2416630" cy="1989842"/>
          </a:xfrm>
          <a:prstGeom prst="rect">
            <a:avLst/>
          </a:prstGeom>
          <a:noFill/>
          <a:ln>
            <a:noFill/>
          </a:ln>
        </p:spPr>
      </p:pic>
      <p:pic>
        <p:nvPicPr>
          <p:cNvPr id="7" name="Рисунок 6" descr="D:\Desktop\Новая папка\WhatsApp Image 2025-02-07 at 09.35.49.jpeg"/>
          <p:cNvPicPr/>
          <p:nvPr/>
        </p:nvPicPr>
        <p:blipFill rotWithShape="1">
          <a:blip r:embed="rId6" cstate="print">
            <a:extLst>
              <a:ext uri="{28A0092B-C50C-407E-A947-70E740481C1C}">
                <a14:useLocalDpi xmlns:a14="http://schemas.microsoft.com/office/drawing/2010/main" val="0"/>
              </a:ext>
            </a:extLst>
          </a:blip>
          <a:srcRect l="9692" b="4130"/>
          <a:stretch/>
        </p:blipFill>
        <p:spPr bwMode="auto">
          <a:xfrm>
            <a:off x="7032393" y="4577582"/>
            <a:ext cx="2563704" cy="2047601"/>
          </a:xfrm>
          <a:prstGeom prst="rect">
            <a:avLst/>
          </a:prstGeom>
          <a:noFill/>
          <a:ln>
            <a:noFill/>
          </a:ln>
          <a:extLst>
            <a:ext uri="{53640926-AAD7-44D8-BBD7-CCE9431645EC}">
              <a14:shadowObscured xmlns:a14="http://schemas.microsoft.com/office/drawing/2010/main"/>
            </a:ext>
          </a:extLst>
        </p:spPr>
      </p:pic>
      <p:sp>
        <p:nvSpPr>
          <p:cNvPr id="9" name="Прямоугольник 8"/>
          <p:cNvSpPr/>
          <p:nvPr/>
        </p:nvSpPr>
        <p:spPr>
          <a:xfrm>
            <a:off x="351064" y="66726"/>
            <a:ext cx="11348357" cy="369332"/>
          </a:xfrm>
          <a:prstGeom prst="rect">
            <a:avLst/>
          </a:prstGeom>
          <a:solidFill>
            <a:srgbClr val="0070C0"/>
          </a:solidFill>
        </p:spPr>
        <p:txBody>
          <a:bodyPr wrap="square">
            <a:spAutoFit/>
          </a:bodyPr>
          <a:lstStyle/>
          <a:p>
            <a:r>
              <a:rPr lang="kk-KZ" b="1" dirty="0">
                <a:solidFill>
                  <a:schemeClr val="bg1"/>
                </a:solidFill>
                <a:latin typeface="Times New Roman" pitchFamily="18" charset="0"/>
                <a:cs typeface="Times New Roman" pitchFamily="18" charset="0"/>
              </a:rPr>
              <a:t>Финдляндия және Швеция елдері  тәжірибесі негізіндегі халықаралық тағылымдаманы жүзеге асыру</a:t>
            </a:r>
            <a:endParaRPr lang="ru-RU" dirty="0">
              <a:solidFill>
                <a:schemeClr val="bg1"/>
              </a:solidFill>
              <a:latin typeface="Times New Roman" pitchFamily="18" charset="0"/>
              <a:cs typeface="Times New Roman" pitchFamily="18" charset="0"/>
            </a:endParaRPr>
          </a:p>
        </p:txBody>
      </p:sp>
      <p:sp>
        <p:nvSpPr>
          <p:cNvPr id="10" name="Прямоугольник 9"/>
          <p:cNvSpPr/>
          <p:nvPr/>
        </p:nvSpPr>
        <p:spPr>
          <a:xfrm>
            <a:off x="4523013" y="526388"/>
            <a:ext cx="7582465" cy="1415772"/>
          </a:xfrm>
          <a:prstGeom prst="rect">
            <a:avLst/>
          </a:prstGeom>
          <a:solidFill>
            <a:schemeClr val="accent6">
              <a:lumMod val="20000"/>
              <a:lumOff val="80000"/>
            </a:schemeClr>
          </a:solidFill>
        </p:spPr>
        <p:txBody>
          <a:bodyPr wrap="square">
            <a:spAutoFit/>
          </a:bodyPr>
          <a:lstStyle/>
          <a:p>
            <a:pPr algn="ctr"/>
            <a:r>
              <a:rPr lang="kk-KZ" sz="1400" b="1" dirty="0" smtClean="0">
                <a:solidFill>
                  <a:sysClr val="windowText" lastClr="000000"/>
                </a:solidFill>
                <a:latin typeface="Times New Roman" pitchFamily="18" charset="0"/>
                <a:cs typeface="Times New Roman" pitchFamily="18" charset="0"/>
              </a:rPr>
              <a:t>ҚАЛАЛЫҚ</a:t>
            </a:r>
            <a:r>
              <a:rPr lang="kk-KZ" b="1" dirty="0" smtClean="0">
                <a:solidFill>
                  <a:sysClr val="windowText" lastClr="000000"/>
                </a:solidFill>
                <a:latin typeface="Times New Roman" pitchFamily="18" charset="0"/>
                <a:cs typeface="Times New Roman" pitchFamily="18" charset="0"/>
              </a:rPr>
              <a:t> </a:t>
            </a:r>
            <a:r>
              <a:rPr lang="kk-KZ" sz="1400" b="1" dirty="0" smtClean="0">
                <a:solidFill>
                  <a:sysClr val="windowText" lastClr="000000"/>
                </a:solidFill>
                <a:latin typeface="Times New Roman" pitchFamily="18" charset="0"/>
                <a:cs typeface="Times New Roman" pitchFamily="18" charset="0"/>
              </a:rPr>
              <a:t>СЕМИНАР </a:t>
            </a:r>
            <a:r>
              <a:rPr lang="kk-KZ" sz="1600" b="1" dirty="0" smtClean="0">
                <a:solidFill>
                  <a:sysClr val="windowText" lastClr="000000"/>
                </a:solidFill>
                <a:latin typeface="Times New Roman" pitchFamily="18" charset="0"/>
                <a:cs typeface="Times New Roman" pitchFamily="18" charset="0"/>
              </a:rPr>
              <a:t>«Функционалдық сауаттылық –білім алушылардың  білім сапасы мен тиімділігінің индикаторы ретінде»</a:t>
            </a:r>
            <a:endParaRPr lang="ru-RU" sz="1600" b="1" dirty="0" smtClean="0">
              <a:solidFill>
                <a:sysClr val="windowText" lastClr="000000"/>
              </a:solidFill>
              <a:latin typeface="Times New Roman" pitchFamily="18" charset="0"/>
              <a:cs typeface="Times New Roman" pitchFamily="18" charset="0"/>
            </a:endParaRPr>
          </a:p>
          <a:p>
            <a:r>
              <a:rPr lang="kk-KZ" sz="1400" b="1" dirty="0" smtClean="0">
                <a:solidFill>
                  <a:sysClr val="windowText" lastClr="000000"/>
                </a:solidFill>
                <a:latin typeface="Times New Roman" pitchFamily="18" charset="0"/>
                <a:cs typeface="Times New Roman" pitchFamily="18" charset="0"/>
              </a:rPr>
              <a:t>МАҚСАТЫ </a:t>
            </a:r>
            <a:r>
              <a:rPr lang="kk-KZ" b="1" dirty="0" smtClean="0">
                <a:solidFill>
                  <a:sysClr val="windowText" lastClr="000000"/>
                </a:solidFill>
                <a:latin typeface="Times New Roman" pitchFamily="18" charset="0"/>
                <a:cs typeface="Times New Roman" pitchFamily="18" charset="0"/>
              </a:rPr>
              <a:t> </a:t>
            </a:r>
            <a:r>
              <a:rPr lang="kk-KZ" sz="1200" b="1" dirty="0" smtClean="0">
                <a:solidFill>
                  <a:sysClr val="windowText" lastClr="000000"/>
                </a:solidFill>
                <a:latin typeface="Times New Roman" pitchFamily="18" charset="0"/>
                <a:cs typeface="Times New Roman" pitchFamily="18" charset="0"/>
              </a:rPr>
              <a:t>Білім алушылардың пәндік функционалдық сауаттылығын дамыту шеңберінде  педагогтерге  әдістемелік  қолдау  көрсету  тәжірибесімен бөлісу   </a:t>
            </a:r>
            <a:r>
              <a:rPr lang="kk-KZ" sz="1600" b="1" dirty="0" smtClean="0">
                <a:solidFill>
                  <a:sysClr val="windowText" lastClr="000000"/>
                </a:solidFill>
                <a:latin typeface="Times New Roman" pitchFamily="18" charset="0"/>
                <a:cs typeface="Times New Roman" pitchFamily="18" charset="0"/>
              </a:rPr>
              <a:t>11 қараша, 2024 ж.</a:t>
            </a:r>
            <a:endParaRPr lang="ru-RU" sz="1600" b="1" dirty="0" smtClean="0">
              <a:solidFill>
                <a:sysClr val="windowText" lastClr="000000"/>
              </a:solidFill>
              <a:latin typeface="Times New Roman" pitchFamily="18" charset="0"/>
              <a:cs typeface="Times New Roman" pitchFamily="18" charset="0"/>
            </a:endParaRPr>
          </a:p>
          <a:p>
            <a:r>
              <a:rPr lang="kk-KZ" b="1" dirty="0" smtClean="0">
                <a:solidFill>
                  <a:sysClr val="windowText" lastClr="000000"/>
                </a:solidFill>
                <a:latin typeface="Times New Roman" pitchFamily="18" charset="0"/>
                <a:cs typeface="Times New Roman" pitchFamily="18" charset="0"/>
              </a:rPr>
              <a:t> </a:t>
            </a:r>
            <a:endParaRPr lang="ru-RU" b="1" dirty="0">
              <a:solidFill>
                <a:sysClr val="windowText" lastClr="000000"/>
              </a:solidFill>
              <a:latin typeface="Times New Roman" pitchFamily="18" charset="0"/>
              <a:cs typeface="Times New Roman" pitchFamily="18" charset="0"/>
            </a:endParaRPr>
          </a:p>
        </p:txBody>
      </p:sp>
      <p:pic>
        <p:nvPicPr>
          <p:cNvPr id="11" name="Рисунок 10" descr="D:\Desktop\ЕСЕП ЖОСПАР\ЕСЕП 2025\11.10.2024 МЕЖДУН тағ\WhatsApp Image 2024-10-12 at 23.59.49.jpeg"/>
          <p:cNvPicPr/>
          <p:nvPr/>
        </p:nvPicPr>
        <p:blipFill rotWithShape="1">
          <a:blip r:embed="rId7" cstate="print">
            <a:extLst>
              <a:ext uri="{28A0092B-C50C-407E-A947-70E740481C1C}">
                <a14:useLocalDpi xmlns:a14="http://schemas.microsoft.com/office/drawing/2010/main" val="0"/>
              </a:ext>
            </a:extLst>
          </a:blip>
          <a:srcRect l="21313" t="23541" r="26615" b="14480"/>
          <a:stretch/>
        </p:blipFill>
        <p:spPr bwMode="auto">
          <a:xfrm>
            <a:off x="9699172" y="4577582"/>
            <a:ext cx="2406306" cy="20284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5132306"/>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Рисунок 40" descr="D:\Desktop\межд тағ результ Сурет\WhatsApp Image 2025-02-12 at 16.14.54.jpeg"/>
          <p:cNvPicPr/>
          <p:nvPr/>
        </p:nvPicPr>
        <p:blipFill rotWithShape="1">
          <a:blip r:embed="rId3" cstate="print">
            <a:extLst>
              <a:ext uri="{28A0092B-C50C-407E-A947-70E740481C1C}">
                <a14:useLocalDpi xmlns:a14="http://schemas.microsoft.com/office/drawing/2010/main" val="0"/>
              </a:ext>
            </a:extLst>
          </a:blip>
          <a:srcRect t="1246" r="2549"/>
          <a:stretch/>
        </p:blipFill>
        <p:spPr bwMode="auto">
          <a:xfrm rot="20416698">
            <a:off x="9227631" y="1724893"/>
            <a:ext cx="1899285" cy="2687320"/>
          </a:xfrm>
          <a:prstGeom prst="rect">
            <a:avLst/>
          </a:prstGeom>
          <a:noFill/>
          <a:ln>
            <a:noFill/>
          </a:ln>
          <a:extLst>
            <a:ext uri="{53640926-AAD7-44D8-BBD7-CCE9431645EC}">
              <a14:shadowObscured xmlns:a14="http://schemas.microsoft.com/office/drawing/2010/main"/>
            </a:ext>
          </a:extLst>
        </p:spPr>
      </p:pic>
      <p:pic>
        <p:nvPicPr>
          <p:cNvPr id="44" name="Рисунок 43" descr="D:\Desktop\межд тағ результ Сурет\WhatsApp Image 2025-02-12 at 16.13.58.jpeg"/>
          <p:cNvPicPr/>
          <p:nvPr/>
        </p:nvPicPr>
        <p:blipFill rotWithShape="1">
          <a:blip r:embed="rId4">
            <a:extLst>
              <a:ext uri="{28A0092B-C50C-407E-A947-70E740481C1C}">
                <a14:useLocalDpi xmlns:a14="http://schemas.microsoft.com/office/drawing/2010/main" val="0"/>
              </a:ext>
            </a:extLst>
          </a:blip>
          <a:srcRect l="1740" t="47457" r="51804"/>
          <a:stretch/>
        </p:blipFill>
        <p:spPr bwMode="auto">
          <a:xfrm rot="20301635">
            <a:off x="3194918" y="851874"/>
            <a:ext cx="2515938" cy="3554149"/>
          </a:xfrm>
          <a:prstGeom prst="rect">
            <a:avLst/>
          </a:prstGeom>
          <a:noFill/>
          <a:ln>
            <a:noFill/>
          </a:ln>
          <a:extLst>
            <a:ext uri="{53640926-AAD7-44D8-BBD7-CCE9431645EC}">
              <a14:shadowObscured xmlns:a14="http://schemas.microsoft.com/office/drawing/2010/main"/>
            </a:ext>
          </a:extLst>
        </p:spPr>
      </p:pic>
      <p:pic>
        <p:nvPicPr>
          <p:cNvPr id="43" name="Рисунок 42" descr="D:\Desktop\межд тағ результ Сурет\WhatsApp Image 2025-02-12 at 16.15.44.jpeg"/>
          <p:cNvPicPr/>
          <p:nvPr/>
        </p:nvPicPr>
        <p:blipFill rotWithShape="1">
          <a:blip r:embed="rId5" cstate="print">
            <a:extLst>
              <a:ext uri="{28A0092B-C50C-407E-A947-70E740481C1C}">
                <a14:useLocalDpi xmlns:a14="http://schemas.microsoft.com/office/drawing/2010/main" val="0"/>
              </a:ext>
            </a:extLst>
          </a:blip>
          <a:srcRect t="3506" r="6489" b="4676"/>
          <a:stretch/>
        </p:blipFill>
        <p:spPr bwMode="auto">
          <a:xfrm rot="20271890">
            <a:off x="6910265" y="1613609"/>
            <a:ext cx="2108662" cy="3104977"/>
          </a:xfrm>
          <a:prstGeom prst="rect">
            <a:avLst/>
          </a:prstGeom>
          <a:noFill/>
          <a:ln>
            <a:noFill/>
          </a:ln>
          <a:extLst>
            <a:ext uri="{53640926-AAD7-44D8-BBD7-CCE9431645EC}">
              <a14:shadowObscured xmlns:a14="http://schemas.microsoft.com/office/drawing/2010/main"/>
            </a:ext>
          </a:extLst>
        </p:spPr>
      </p:pic>
      <p:pic>
        <p:nvPicPr>
          <p:cNvPr id="42" name="Рисунок 41" descr="D:\Desktop\межд тағ результ Сурет\WhatsApp Image 2025-02-12 at 16.15.18.jpeg"/>
          <p:cNvPicPr/>
          <p:nvPr/>
        </p:nvPicPr>
        <p:blipFill rotWithShape="1">
          <a:blip r:embed="rId6" cstate="print">
            <a:extLst>
              <a:ext uri="{28A0092B-C50C-407E-A947-70E740481C1C}">
                <a14:useLocalDpi xmlns:a14="http://schemas.microsoft.com/office/drawing/2010/main" val="0"/>
              </a:ext>
            </a:extLst>
          </a:blip>
          <a:srcRect t="502" r="2099" b="2909"/>
          <a:stretch/>
        </p:blipFill>
        <p:spPr bwMode="auto">
          <a:xfrm rot="20513791">
            <a:off x="469791" y="903398"/>
            <a:ext cx="2358224" cy="3156752"/>
          </a:xfrm>
          <a:prstGeom prst="rect">
            <a:avLst/>
          </a:prstGeom>
          <a:noFill/>
          <a:ln>
            <a:noFill/>
          </a:ln>
          <a:extLst>
            <a:ext uri="{53640926-AAD7-44D8-BBD7-CCE9431645EC}">
              <a14:shadowObscured xmlns:a14="http://schemas.microsoft.com/office/drawing/2010/main"/>
            </a:ext>
          </a:extLst>
        </p:spPr>
      </p:pic>
      <p:grpSp>
        <p:nvGrpSpPr>
          <p:cNvPr id="76" name="组合 42">
            <a:extLst>
              <a:ext uri="{FF2B5EF4-FFF2-40B4-BE49-F238E27FC236}">
                <a16:creationId xmlns="" xmlns:a16="http://schemas.microsoft.com/office/drawing/2014/main" id="{2087CA3D-9607-4F58-9C0D-5FD792E3C0DB}"/>
              </a:ext>
            </a:extLst>
          </p:cNvPr>
          <p:cNvGrpSpPr/>
          <p:nvPr/>
        </p:nvGrpSpPr>
        <p:grpSpPr>
          <a:xfrm>
            <a:off x="-299258" y="3333495"/>
            <a:ext cx="4752147" cy="3335866"/>
            <a:chOff x="1716078" y="1788005"/>
            <a:chExt cx="3305714" cy="3828319"/>
          </a:xfrm>
        </p:grpSpPr>
        <p:sp>
          <p:nvSpPr>
            <p:cNvPr id="77" name="矩形 43">
              <a:extLst>
                <a:ext uri="{FF2B5EF4-FFF2-40B4-BE49-F238E27FC236}">
                  <a16:creationId xmlns="" xmlns:a16="http://schemas.microsoft.com/office/drawing/2014/main" id="{16E35DB8-810A-49D6-A662-91C9A38C445C}"/>
                </a:ext>
              </a:extLst>
            </p:cNvPr>
            <p:cNvSpPr/>
            <p:nvPr/>
          </p:nvSpPr>
          <p:spPr>
            <a:xfrm>
              <a:off x="1997632" y="2279686"/>
              <a:ext cx="3024160" cy="1283990"/>
            </a:xfrm>
            <a:prstGeom prst="rect">
              <a:avLst/>
            </a:prstGeom>
            <a:solidFill>
              <a:schemeClr val="accent1">
                <a:lumMod val="60000"/>
                <a:lumOff val="40000"/>
              </a:schemeClr>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8" name="图片 44">
              <a:extLst>
                <a:ext uri="{FF2B5EF4-FFF2-40B4-BE49-F238E27FC236}">
                  <a16:creationId xmlns="" xmlns:a16="http://schemas.microsoft.com/office/drawing/2014/main" id="{544205B0-7F7C-46B8-8904-5A63E8C5AC6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6010" t="71194" r="15480" b="14470"/>
            <a:stretch/>
          </p:blipFill>
          <p:spPr>
            <a:xfrm rot="5400000" flipH="1" flipV="1">
              <a:off x="237499" y="3266584"/>
              <a:ext cx="3828319" cy="871161"/>
            </a:xfrm>
            <a:prstGeom prst="rect">
              <a:avLst/>
            </a:prstGeom>
          </p:spPr>
        </p:pic>
      </p:grpSp>
      <p:sp>
        <p:nvSpPr>
          <p:cNvPr id="160" name="TextBox 159"/>
          <p:cNvSpPr txBox="1"/>
          <p:nvPr/>
        </p:nvSpPr>
        <p:spPr>
          <a:xfrm>
            <a:off x="0" y="-1984"/>
            <a:ext cx="8645236" cy="369332"/>
          </a:xfrm>
          <a:prstGeom prst="rect">
            <a:avLst/>
          </a:prstGeom>
          <a:solidFill>
            <a:srgbClr val="0070C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ru-RU" b="1" dirty="0" smtClean="0">
                <a:solidFill>
                  <a:schemeClr val="bg1"/>
                </a:solidFill>
                <a:latin typeface="Times New Roman" pitchFamily="18" charset="0"/>
                <a:cs typeface="Times New Roman" pitchFamily="18" charset="0"/>
              </a:rPr>
              <a:t>2023 </a:t>
            </a:r>
            <a:r>
              <a:rPr lang="ru-RU" b="1" dirty="0" err="1" smtClean="0">
                <a:solidFill>
                  <a:schemeClr val="bg1"/>
                </a:solidFill>
                <a:latin typeface="Times New Roman" pitchFamily="18" charset="0"/>
                <a:cs typeface="Times New Roman" pitchFamily="18" charset="0"/>
              </a:rPr>
              <a:t>жыл</a:t>
            </a:r>
            <a:r>
              <a:rPr lang="ru-RU" b="1" dirty="0" smtClean="0">
                <a:solidFill>
                  <a:schemeClr val="bg1"/>
                </a:solidFill>
                <a:latin typeface="Times New Roman" pitchFamily="18" charset="0"/>
                <a:cs typeface="Times New Roman" pitchFamily="18" charset="0"/>
              </a:rPr>
              <a:t>- ХАЛЫ</a:t>
            </a:r>
            <a:r>
              <a:rPr lang="kk-KZ" b="1" dirty="0" smtClean="0">
                <a:solidFill>
                  <a:schemeClr val="bg1"/>
                </a:solidFill>
                <a:latin typeface="Times New Roman" pitchFamily="18" charset="0"/>
                <a:cs typeface="Times New Roman" pitchFamily="18" charset="0"/>
              </a:rPr>
              <a:t>ҚАРАЛЫҚ ТАҒЫЛЫМДАМА НӘТИЖЕСІ</a:t>
            </a:r>
            <a:r>
              <a:rPr lang="ru-RU" b="1" dirty="0" smtClean="0">
                <a:solidFill>
                  <a:schemeClr val="bg1"/>
                </a:solidFill>
                <a:latin typeface="Times New Roman" pitchFamily="18" charset="0"/>
                <a:cs typeface="Times New Roman" pitchFamily="18" charset="0"/>
              </a:rPr>
              <a:t> </a:t>
            </a:r>
            <a:endParaRPr lang="ru-RU" b="1" dirty="0">
              <a:solidFill>
                <a:schemeClr val="bg1"/>
              </a:solidFill>
              <a:latin typeface="Times New Roman" pitchFamily="18" charset="0"/>
              <a:cs typeface="Times New Roman" pitchFamily="18" charset="0"/>
            </a:endParaRPr>
          </a:p>
        </p:txBody>
      </p:sp>
      <p:sp>
        <p:nvSpPr>
          <p:cNvPr id="62" name="矩形 15">
            <a:extLst>
              <a:ext uri="{FF2B5EF4-FFF2-40B4-BE49-F238E27FC236}">
                <a16:creationId xmlns="" xmlns:a16="http://schemas.microsoft.com/office/drawing/2014/main" id="{F4AED9C9-C128-4A9D-991E-6379C7B045D3}"/>
              </a:ext>
            </a:extLst>
          </p:cNvPr>
          <p:cNvSpPr/>
          <p:nvPr/>
        </p:nvSpPr>
        <p:spPr>
          <a:xfrm flipH="1">
            <a:off x="7209833" y="4386080"/>
            <a:ext cx="4411360" cy="1000441"/>
          </a:xfrm>
          <a:prstGeom prst="rect">
            <a:avLst/>
          </a:prstGeom>
          <a:solidFill>
            <a:schemeClr val="accent1">
              <a:lumMod val="60000"/>
              <a:lumOff val="40000"/>
            </a:schemeClr>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4" name="矩形 17">
            <a:extLst>
              <a:ext uri="{FF2B5EF4-FFF2-40B4-BE49-F238E27FC236}">
                <a16:creationId xmlns="" xmlns:a16="http://schemas.microsoft.com/office/drawing/2014/main" id="{64210386-A9FF-4C9E-885E-4B369AFA695D}"/>
              </a:ext>
            </a:extLst>
          </p:cNvPr>
          <p:cNvSpPr/>
          <p:nvPr/>
        </p:nvSpPr>
        <p:spPr>
          <a:xfrm flipH="1">
            <a:off x="7255707" y="5631969"/>
            <a:ext cx="4263519" cy="1037392"/>
          </a:xfrm>
          <a:prstGeom prst="rect">
            <a:avLst/>
          </a:prstGeom>
          <a:solidFill>
            <a:schemeClr val="accent1">
              <a:lumMod val="60000"/>
              <a:lumOff val="40000"/>
            </a:schemeClr>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18">
            <a:extLst>
              <a:ext uri="{FF2B5EF4-FFF2-40B4-BE49-F238E27FC236}">
                <a16:creationId xmlns="" xmlns:a16="http://schemas.microsoft.com/office/drawing/2014/main" id="{E75D9FBB-B8A6-4D8D-95CF-3B720F00006A}"/>
              </a:ext>
            </a:extLst>
          </p:cNvPr>
          <p:cNvGrpSpPr/>
          <p:nvPr/>
        </p:nvGrpSpPr>
        <p:grpSpPr>
          <a:xfrm>
            <a:off x="5656477" y="5450407"/>
            <a:ext cx="1778084" cy="1214374"/>
            <a:chOff x="5805314" y="4204819"/>
            <a:chExt cx="1453250" cy="1283989"/>
          </a:xfrm>
        </p:grpSpPr>
        <p:sp>
          <p:nvSpPr>
            <p:cNvPr id="66" name="Freeform 23">
              <a:extLst>
                <a:ext uri="{FF2B5EF4-FFF2-40B4-BE49-F238E27FC236}">
                  <a16:creationId xmlns="" xmlns:a16="http://schemas.microsoft.com/office/drawing/2014/main" id="{CFF6B885-E981-47B1-A0E4-17DC30058DFF}"/>
                </a:ext>
              </a:extLst>
            </p:cNvPr>
            <p:cNvSpPr>
              <a:spLocks/>
            </p:cNvSpPr>
            <p:nvPr/>
          </p:nvSpPr>
          <p:spPr bwMode="auto">
            <a:xfrm flipH="1">
              <a:off x="5951495" y="4343306"/>
              <a:ext cx="1160891" cy="1005307"/>
            </a:xfrm>
            <a:custGeom>
              <a:avLst/>
              <a:gdLst>
                <a:gd name="T0" fmla="*/ 170 w 679"/>
                <a:gd name="T1" fmla="*/ 588 h 588"/>
                <a:gd name="T2" fmla="*/ 0 w 679"/>
                <a:gd name="T3" fmla="*/ 294 h 588"/>
                <a:gd name="T4" fmla="*/ 170 w 679"/>
                <a:gd name="T5" fmla="*/ 0 h 588"/>
                <a:gd name="T6" fmla="*/ 509 w 679"/>
                <a:gd name="T7" fmla="*/ 0 h 588"/>
                <a:gd name="T8" fmla="*/ 679 w 679"/>
                <a:gd name="T9" fmla="*/ 294 h 588"/>
                <a:gd name="T10" fmla="*/ 509 w 679"/>
                <a:gd name="T11" fmla="*/ 588 h 588"/>
                <a:gd name="T12" fmla="*/ 170 w 679"/>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679" h="588">
                  <a:moveTo>
                    <a:pt x="170" y="588"/>
                  </a:moveTo>
                  <a:lnTo>
                    <a:pt x="0" y="294"/>
                  </a:lnTo>
                  <a:lnTo>
                    <a:pt x="170" y="0"/>
                  </a:lnTo>
                  <a:lnTo>
                    <a:pt x="509" y="0"/>
                  </a:lnTo>
                  <a:lnTo>
                    <a:pt x="679" y="294"/>
                  </a:lnTo>
                  <a:lnTo>
                    <a:pt x="509" y="588"/>
                  </a:lnTo>
                  <a:lnTo>
                    <a:pt x="170" y="588"/>
                  </a:lnTo>
                  <a:close/>
                </a:path>
              </a:pathLst>
            </a:custGeom>
            <a:solidFill>
              <a:srgbClr val="FFFFFF"/>
            </a:solidFill>
            <a:ln w="14288" cap="flat">
              <a:noFill/>
              <a:prstDash val="solid"/>
              <a:miter lim="800000"/>
              <a:headEnd/>
              <a:tailEnd/>
            </a:ln>
          </p:spPr>
          <p:txBody>
            <a:bodyPr vert="horz" wrap="square" lIns="91419" tIns="45709" rIns="91419" bIns="45709" numCol="1" anchor="t" anchorCtr="0" compatLnSpc="1">
              <a:prstTxWarp prst="textNoShape">
                <a:avLst/>
              </a:prstTxWarp>
            </a:bodyPr>
            <a:lstStyle/>
            <a:p>
              <a:endParaRPr lang="zh-CN" altLang="en-US"/>
            </a:p>
          </p:txBody>
        </p:sp>
        <p:sp>
          <p:nvSpPr>
            <p:cNvPr id="67" name="Freeform 6">
              <a:extLst>
                <a:ext uri="{FF2B5EF4-FFF2-40B4-BE49-F238E27FC236}">
                  <a16:creationId xmlns="" xmlns:a16="http://schemas.microsoft.com/office/drawing/2014/main" id="{6730BB85-FB9C-4688-8B6F-09BAC8DC9048}"/>
                </a:ext>
              </a:extLst>
            </p:cNvPr>
            <p:cNvSpPr>
              <a:spLocks noEditPoints="1"/>
            </p:cNvSpPr>
            <p:nvPr/>
          </p:nvSpPr>
          <p:spPr bwMode="auto">
            <a:xfrm flipH="1">
              <a:off x="5805314" y="4204819"/>
              <a:ext cx="1453250" cy="1283989"/>
            </a:xfrm>
            <a:custGeom>
              <a:avLst/>
              <a:gdLst>
                <a:gd name="T0" fmla="*/ 353 w 357"/>
                <a:gd name="T1" fmla="*/ 143 h 315"/>
                <a:gd name="T2" fmla="*/ 278 w 357"/>
                <a:gd name="T3" fmla="*/ 14 h 315"/>
                <a:gd name="T4" fmla="*/ 253 w 357"/>
                <a:gd name="T5" fmla="*/ 0 h 315"/>
                <a:gd name="T6" fmla="*/ 104 w 357"/>
                <a:gd name="T7" fmla="*/ 0 h 315"/>
                <a:gd name="T8" fmla="*/ 79 w 357"/>
                <a:gd name="T9" fmla="*/ 14 h 315"/>
                <a:gd name="T10" fmla="*/ 5 w 357"/>
                <a:gd name="T11" fmla="*/ 143 h 315"/>
                <a:gd name="T12" fmla="*/ 5 w 357"/>
                <a:gd name="T13" fmla="*/ 172 h 315"/>
                <a:gd name="T14" fmla="*/ 79 w 357"/>
                <a:gd name="T15" fmla="*/ 301 h 315"/>
                <a:gd name="T16" fmla="*/ 104 w 357"/>
                <a:gd name="T17" fmla="*/ 315 h 315"/>
                <a:gd name="T18" fmla="*/ 253 w 357"/>
                <a:gd name="T19" fmla="*/ 315 h 315"/>
                <a:gd name="T20" fmla="*/ 278 w 357"/>
                <a:gd name="T21" fmla="*/ 301 h 315"/>
                <a:gd name="T22" fmla="*/ 353 w 357"/>
                <a:gd name="T23" fmla="*/ 172 h 315"/>
                <a:gd name="T24" fmla="*/ 353 w 357"/>
                <a:gd name="T25" fmla="*/ 143 h 315"/>
                <a:gd name="T26" fmla="*/ 284 w 357"/>
                <a:gd name="T27" fmla="*/ 172 h 315"/>
                <a:gd name="T28" fmla="*/ 244 w 357"/>
                <a:gd name="T29" fmla="*/ 241 h 315"/>
                <a:gd name="T30" fmla="*/ 218 w 357"/>
                <a:gd name="T31" fmla="*/ 256 h 315"/>
                <a:gd name="T32" fmla="*/ 139 w 357"/>
                <a:gd name="T33" fmla="*/ 256 h 315"/>
                <a:gd name="T34" fmla="*/ 113 w 357"/>
                <a:gd name="T35" fmla="*/ 241 h 315"/>
                <a:gd name="T36" fmla="*/ 74 w 357"/>
                <a:gd name="T37" fmla="*/ 172 h 315"/>
                <a:gd name="T38" fmla="*/ 74 w 357"/>
                <a:gd name="T39" fmla="*/ 143 h 315"/>
                <a:gd name="T40" fmla="*/ 113 w 357"/>
                <a:gd name="T41" fmla="*/ 74 h 315"/>
                <a:gd name="T42" fmla="*/ 139 w 357"/>
                <a:gd name="T43" fmla="*/ 59 h 315"/>
                <a:gd name="T44" fmla="*/ 218 w 357"/>
                <a:gd name="T45" fmla="*/ 59 h 315"/>
                <a:gd name="T46" fmla="*/ 244 w 357"/>
                <a:gd name="T47" fmla="*/ 74 h 315"/>
                <a:gd name="T48" fmla="*/ 284 w 357"/>
                <a:gd name="T49" fmla="*/ 143 h 315"/>
                <a:gd name="T50" fmla="*/ 284 w 357"/>
                <a:gd name="T51" fmla="*/ 17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7" h="315">
                  <a:moveTo>
                    <a:pt x="353" y="143"/>
                  </a:moveTo>
                  <a:cubicBezTo>
                    <a:pt x="278" y="14"/>
                    <a:pt x="278" y="14"/>
                    <a:pt x="278" y="14"/>
                  </a:cubicBezTo>
                  <a:cubicBezTo>
                    <a:pt x="273" y="6"/>
                    <a:pt x="262" y="0"/>
                    <a:pt x="253" y="0"/>
                  </a:cubicBezTo>
                  <a:cubicBezTo>
                    <a:pt x="104" y="0"/>
                    <a:pt x="104" y="0"/>
                    <a:pt x="104"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5"/>
                    <a:pt x="104" y="315"/>
                  </a:cubicBezTo>
                  <a:cubicBezTo>
                    <a:pt x="253" y="315"/>
                    <a:pt x="253" y="315"/>
                    <a:pt x="253" y="315"/>
                  </a:cubicBezTo>
                  <a:cubicBezTo>
                    <a:pt x="262" y="315"/>
                    <a:pt x="273" y="309"/>
                    <a:pt x="278" y="301"/>
                  </a:cubicBezTo>
                  <a:cubicBezTo>
                    <a:pt x="353" y="172"/>
                    <a:pt x="353" y="172"/>
                    <a:pt x="353" y="172"/>
                  </a:cubicBezTo>
                  <a:cubicBezTo>
                    <a:pt x="357" y="164"/>
                    <a:pt x="357" y="151"/>
                    <a:pt x="353" y="143"/>
                  </a:cubicBezTo>
                  <a:moveTo>
                    <a:pt x="284" y="172"/>
                  </a:moveTo>
                  <a:cubicBezTo>
                    <a:pt x="244" y="241"/>
                    <a:pt x="244" y="241"/>
                    <a:pt x="244" y="241"/>
                  </a:cubicBezTo>
                  <a:cubicBezTo>
                    <a:pt x="239" y="249"/>
                    <a:pt x="228" y="256"/>
                    <a:pt x="218" y="256"/>
                  </a:cubicBezTo>
                  <a:cubicBezTo>
                    <a:pt x="139" y="256"/>
                    <a:pt x="139" y="256"/>
                    <a:pt x="139" y="256"/>
                  </a:cubicBezTo>
                  <a:cubicBezTo>
                    <a:pt x="129" y="256"/>
                    <a:pt x="118" y="249"/>
                    <a:pt x="113" y="241"/>
                  </a:cubicBezTo>
                  <a:cubicBezTo>
                    <a:pt x="74" y="172"/>
                    <a:pt x="74" y="172"/>
                    <a:pt x="74" y="172"/>
                  </a:cubicBezTo>
                  <a:cubicBezTo>
                    <a:pt x="69" y="164"/>
                    <a:pt x="69" y="151"/>
                    <a:pt x="74" y="143"/>
                  </a:cubicBezTo>
                  <a:cubicBezTo>
                    <a:pt x="113" y="74"/>
                    <a:pt x="113" y="74"/>
                    <a:pt x="113" y="74"/>
                  </a:cubicBezTo>
                  <a:cubicBezTo>
                    <a:pt x="118" y="66"/>
                    <a:pt x="129" y="59"/>
                    <a:pt x="139" y="59"/>
                  </a:cubicBezTo>
                  <a:cubicBezTo>
                    <a:pt x="218" y="59"/>
                    <a:pt x="218" y="59"/>
                    <a:pt x="218" y="59"/>
                  </a:cubicBezTo>
                  <a:cubicBezTo>
                    <a:pt x="228" y="59"/>
                    <a:pt x="239" y="66"/>
                    <a:pt x="244" y="74"/>
                  </a:cubicBezTo>
                  <a:cubicBezTo>
                    <a:pt x="284" y="143"/>
                    <a:pt x="284" y="143"/>
                    <a:pt x="284" y="143"/>
                  </a:cubicBezTo>
                  <a:cubicBezTo>
                    <a:pt x="288" y="151"/>
                    <a:pt x="288" y="164"/>
                    <a:pt x="284" y="17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文本框 49">
            <a:extLst>
              <a:ext uri="{FF2B5EF4-FFF2-40B4-BE49-F238E27FC236}">
                <a16:creationId xmlns="" xmlns:a16="http://schemas.microsoft.com/office/drawing/2014/main" id="{1366BB2B-CB80-4603-9C84-340BEEC10B22}"/>
              </a:ext>
            </a:extLst>
          </p:cNvPr>
          <p:cNvSpPr txBox="1"/>
          <p:nvPr/>
        </p:nvSpPr>
        <p:spPr>
          <a:xfrm>
            <a:off x="6137393" y="5710737"/>
            <a:ext cx="816249" cy="707758"/>
          </a:xfrm>
          <a:prstGeom prst="rect">
            <a:avLst/>
          </a:prstGeom>
          <a:noFill/>
        </p:spPr>
        <p:txBody>
          <a:bodyPr wrap="none" rtlCol="0">
            <a:spAutoFit/>
          </a:bodyPr>
          <a:lstStyle/>
          <a:p>
            <a:r>
              <a:rPr lang="en-US" altLang="zh-CN" sz="3999" b="1" dirty="0">
                <a:solidFill>
                  <a:schemeClr val="accent2"/>
                </a:solidFill>
                <a:latin typeface="微软雅黑" pitchFamily="34" charset="-122"/>
                <a:ea typeface="微软雅黑" pitchFamily="34" charset="-122"/>
              </a:rPr>
              <a:t>04</a:t>
            </a:r>
            <a:endParaRPr lang="zh-CN" altLang="en-US" sz="3999" b="1" dirty="0">
              <a:solidFill>
                <a:schemeClr val="accent2"/>
              </a:solidFill>
              <a:latin typeface="微软雅黑" pitchFamily="34" charset="-122"/>
              <a:ea typeface="微软雅黑" pitchFamily="34" charset="-122"/>
            </a:endParaRPr>
          </a:p>
        </p:txBody>
      </p:sp>
      <p:sp>
        <p:nvSpPr>
          <p:cNvPr id="69" name="矩形 22">
            <a:extLst>
              <a:ext uri="{FF2B5EF4-FFF2-40B4-BE49-F238E27FC236}">
                <a16:creationId xmlns="" xmlns:a16="http://schemas.microsoft.com/office/drawing/2014/main" id="{E23919FB-9EE1-43EB-BE1D-402A0CECB959}"/>
              </a:ext>
            </a:extLst>
          </p:cNvPr>
          <p:cNvSpPr/>
          <p:nvPr/>
        </p:nvSpPr>
        <p:spPr>
          <a:xfrm>
            <a:off x="207818" y="5006651"/>
            <a:ext cx="4245069" cy="1283693"/>
          </a:xfrm>
          <a:prstGeom prst="rect">
            <a:avLst/>
          </a:prstGeom>
          <a:solidFill>
            <a:schemeClr val="accent1">
              <a:lumMod val="60000"/>
              <a:lumOff val="40000"/>
            </a:schemeClr>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0" name="组合 23">
            <a:extLst>
              <a:ext uri="{FF2B5EF4-FFF2-40B4-BE49-F238E27FC236}">
                <a16:creationId xmlns="" xmlns:a16="http://schemas.microsoft.com/office/drawing/2014/main" id="{31BB4BD7-4870-497F-8F80-CC487E5C756A}"/>
              </a:ext>
            </a:extLst>
          </p:cNvPr>
          <p:cNvGrpSpPr/>
          <p:nvPr/>
        </p:nvGrpSpPr>
        <p:grpSpPr>
          <a:xfrm>
            <a:off x="4149861" y="4883129"/>
            <a:ext cx="1742359" cy="1145237"/>
            <a:chOff x="4648290" y="3563678"/>
            <a:chExt cx="1453250" cy="1283989"/>
          </a:xfrm>
        </p:grpSpPr>
        <p:sp>
          <p:nvSpPr>
            <p:cNvPr id="71" name="Freeform 23">
              <a:extLst>
                <a:ext uri="{FF2B5EF4-FFF2-40B4-BE49-F238E27FC236}">
                  <a16:creationId xmlns="" xmlns:a16="http://schemas.microsoft.com/office/drawing/2014/main" id="{10292061-DAE8-4699-8C7E-05BB7C0D3D5E}"/>
                </a:ext>
              </a:extLst>
            </p:cNvPr>
            <p:cNvSpPr>
              <a:spLocks/>
            </p:cNvSpPr>
            <p:nvPr/>
          </p:nvSpPr>
          <p:spPr bwMode="auto">
            <a:xfrm>
              <a:off x="4794469" y="3702165"/>
              <a:ext cx="1160891" cy="1005307"/>
            </a:xfrm>
            <a:custGeom>
              <a:avLst/>
              <a:gdLst>
                <a:gd name="T0" fmla="*/ 170 w 679"/>
                <a:gd name="T1" fmla="*/ 588 h 588"/>
                <a:gd name="T2" fmla="*/ 0 w 679"/>
                <a:gd name="T3" fmla="*/ 294 h 588"/>
                <a:gd name="T4" fmla="*/ 170 w 679"/>
                <a:gd name="T5" fmla="*/ 0 h 588"/>
                <a:gd name="T6" fmla="*/ 509 w 679"/>
                <a:gd name="T7" fmla="*/ 0 h 588"/>
                <a:gd name="T8" fmla="*/ 679 w 679"/>
                <a:gd name="T9" fmla="*/ 294 h 588"/>
                <a:gd name="T10" fmla="*/ 509 w 679"/>
                <a:gd name="T11" fmla="*/ 588 h 588"/>
                <a:gd name="T12" fmla="*/ 170 w 679"/>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679" h="588">
                  <a:moveTo>
                    <a:pt x="170" y="588"/>
                  </a:moveTo>
                  <a:lnTo>
                    <a:pt x="0" y="294"/>
                  </a:lnTo>
                  <a:lnTo>
                    <a:pt x="170" y="0"/>
                  </a:lnTo>
                  <a:lnTo>
                    <a:pt x="509" y="0"/>
                  </a:lnTo>
                  <a:lnTo>
                    <a:pt x="679" y="294"/>
                  </a:lnTo>
                  <a:lnTo>
                    <a:pt x="509" y="588"/>
                  </a:lnTo>
                  <a:lnTo>
                    <a:pt x="170" y="588"/>
                  </a:lnTo>
                  <a:close/>
                </a:path>
              </a:pathLst>
            </a:custGeom>
            <a:solidFill>
              <a:srgbClr val="FFFFFF"/>
            </a:solidFill>
            <a:ln w="14288" cap="flat">
              <a:noFill/>
              <a:prstDash val="solid"/>
              <a:miter lim="800000"/>
              <a:headEnd/>
              <a:tailEnd/>
            </a:ln>
          </p:spPr>
          <p:txBody>
            <a:bodyPr vert="horz" wrap="square" lIns="91419" tIns="45709" rIns="91419" bIns="45709" numCol="1" anchor="t" anchorCtr="0" compatLnSpc="1">
              <a:prstTxWarp prst="textNoShape">
                <a:avLst/>
              </a:prstTxWarp>
            </a:bodyPr>
            <a:lstStyle/>
            <a:p>
              <a:endParaRPr lang="zh-CN" altLang="en-US"/>
            </a:p>
          </p:txBody>
        </p:sp>
        <p:sp>
          <p:nvSpPr>
            <p:cNvPr id="72" name="Freeform 6">
              <a:extLst>
                <a:ext uri="{FF2B5EF4-FFF2-40B4-BE49-F238E27FC236}">
                  <a16:creationId xmlns="" xmlns:a16="http://schemas.microsoft.com/office/drawing/2014/main" id="{E59446B4-8B86-4F2E-A450-213D0E1213E2}"/>
                </a:ext>
              </a:extLst>
            </p:cNvPr>
            <p:cNvSpPr>
              <a:spLocks noEditPoints="1"/>
            </p:cNvSpPr>
            <p:nvPr/>
          </p:nvSpPr>
          <p:spPr bwMode="auto">
            <a:xfrm>
              <a:off x="4648290" y="3563678"/>
              <a:ext cx="1453250" cy="1283989"/>
            </a:xfrm>
            <a:custGeom>
              <a:avLst/>
              <a:gdLst>
                <a:gd name="T0" fmla="*/ 353 w 357"/>
                <a:gd name="T1" fmla="*/ 143 h 315"/>
                <a:gd name="T2" fmla="*/ 278 w 357"/>
                <a:gd name="T3" fmla="*/ 14 h 315"/>
                <a:gd name="T4" fmla="*/ 253 w 357"/>
                <a:gd name="T5" fmla="*/ 0 h 315"/>
                <a:gd name="T6" fmla="*/ 104 w 357"/>
                <a:gd name="T7" fmla="*/ 0 h 315"/>
                <a:gd name="T8" fmla="*/ 79 w 357"/>
                <a:gd name="T9" fmla="*/ 14 h 315"/>
                <a:gd name="T10" fmla="*/ 5 w 357"/>
                <a:gd name="T11" fmla="*/ 143 h 315"/>
                <a:gd name="T12" fmla="*/ 5 w 357"/>
                <a:gd name="T13" fmla="*/ 172 h 315"/>
                <a:gd name="T14" fmla="*/ 79 w 357"/>
                <a:gd name="T15" fmla="*/ 301 h 315"/>
                <a:gd name="T16" fmla="*/ 104 w 357"/>
                <a:gd name="T17" fmla="*/ 315 h 315"/>
                <a:gd name="T18" fmla="*/ 253 w 357"/>
                <a:gd name="T19" fmla="*/ 315 h 315"/>
                <a:gd name="T20" fmla="*/ 278 w 357"/>
                <a:gd name="T21" fmla="*/ 301 h 315"/>
                <a:gd name="T22" fmla="*/ 353 w 357"/>
                <a:gd name="T23" fmla="*/ 172 h 315"/>
                <a:gd name="T24" fmla="*/ 353 w 357"/>
                <a:gd name="T25" fmla="*/ 143 h 315"/>
                <a:gd name="T26" fmla="*/ 284 w 357"/>
                <a:gd name="T27" fmla="*/ 172 h 315"/>
                <a:gd name="T28" fmla="*/ 244 w 357"/>
                <a:gd name="T29" fmla="*/ 241 h 315"/>
                <a:gd name="T30" fmla="*/ 218 w 357"/>
                <a:gd name="T31" fmla="*/ 256 h 315"/>
                <a:gd name="T32" fmla="*/ 139 w 357"/>
                <a:gd name="T33" fmla="*/ 256 h 315"/>
                <a:gd name="T34" fmla="*/ 113 w 357"/>
                <a:gd name="T35" fmla="*/ 241 h 315"/>
                <a:gd name="T36" fmla="*/ 74 w 357"/>
                <a:gd name="T37" fmla="*/ 172 h 315"/>
                <a:gd name="T38" fmla="*/ 74 w 357"/>
                <a:gd name="T39" fmla="*/ 143 h 315"/>
                <a:gd name="T40" fmla="*/ 113 w 357"/>
                <a:gd name="T41" fmla="*/ 74 h 315"/>
                <a:gd name="T42" fmla="*/ 139 w 357"/>
                <a:gd name="T43" fmla="*/ 59 h 315"/>
                <a:gd name="T44" fmla="*/ 218 w 357"/>
                <a:gd name="T45" fmla="*/ 59 h 315"/>
                <a:gd name="T46" fmla="*/ 244 w 357"/>
                <a:gd name="T47" fmla="*/ 74 h 315"/>
                <a:gd name="T48" fmla="*/ 284 w 357"/>
                <a:gd name="T49" fmla="*/ 143 h 315"/>
                <a:gd name="T50" fmla="*/ 284 w 357"/>
                <a:gd name="T51" fmla="*/ 17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7" h="315">
                  <a:moveTo>
                    <a:pt x="353" y="143"/>
                  </a:moveTo>
                  <a:cubicBezTo>
                    <a:pt x="278" y="14"/>
                    <a:pt x="278" y="14"/>
                    <a:pt x="278" y="14"/>
                  </a:cubicBezTo>
                  <a:cubicBezTo>
                    <a:pt x="273" y="6"/>
                    <a:pt x="262" y="0"/>
                    <a:pt x="253" y="0"/>
                  </a:cubicBezTo>
                  <a:cubicBezTo>
                    <a:pt x="104" y="0"/>
                    <a:pt x="104" y="0"/>
                    <a:pt x="104"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5"/>
                    <a:pt x="104" y="315"/>
                  </a:cubicBezTo>
                  <a:cubicBezTo>
                    <a:pt x="253" y="315"/>
                    <a:pt x="253" y="315"/>
                    <a:pt x="253" y="315"/>
                  </a:cubicBezTo>
                  <a:cubicBezTo>
                    <a:pt x="262" y="315"/>
                    <a:pt x="273" y="309"/>
                    <a:pt x="278" y="301"/>
                  </a:cubicBezTo>
                  <a:cubicBezTo>
                    <a:pt x="353" y="172"/>
                    <a:pt x="353" y="172"/>
                    <a:pt x="353" y="172"/>
                  </a:cubicBezTo>
                  <a:cubicBezTo>
                    <a:pt x="357" y="164"/>
                    <a:pt x="357" y="151"/>
                    <a:pt x="353" y="143"/>
                  </a:cubicBezTo>
                  <a:moveTo>
                    <a:pt x="284" y="172"/>
                  </a:moveTo>
                  <a:cubicBezTo>
                    <a:pt x="244" y="241"/>
                    <a:pt x="244" y="241"/>
                    <a:pt x="244" y="241"/>
                  </a:cubicBezTo>
                  <a:cubicBezTo>
                    <a:pt x="239" y="249"/>
                    <a:pt x="228" y="256"/>
                    <a:pt x="218" y="256"/>
                  </a:cubicBezTo>
                  <a:cubicBezTo>
                    <a:pt x="139" y="256"/>
                    <a:pt x="139" y="256"/>
                    <a:pt x="139" y="256"/>
                  </a:cubicBezTo>
                  <a:cubicBezTo>
                    <a:pt x="129" y="256"/>
                    <a:pt x="118" y="249"/>
                    <a:pt x="113" y="241"/>
                  </a:cubicBezTo>
                  <a:cubicBezTo>
                    <a:pt x="74" y="172"/>
                    <a:pt x="74" y="172"/>
                    <a:pt x="74" y="172"/>
                  </a:cubicBezTo>
                  <a:cubicBezTo>
                    <a:pt x="69" y="164"/>
                    <a:pt x="69" y="151"/>
                    <a:pt x="74" y="143"/>
                  </a:cubicBezTo>
                  <a:cubicBezTo>
                    <a:pt x="113" y="74"/>
                    <a:pt x="113" y="74"/>
                    <a:pt x="113" y="74"/>
                  </a:cubicBezTo>
                  <a:cubicBezTo>
                    <a:pt x="118" y="66"/>
                    <a:pt x="129" y="59"/>
                    <a:pt x="139" y="59"/>
                  </a:cubicBezTo>
                  <a:cubicBezTo>
                    <a:pt x="218" y="59"/>
                    <a:pt x="218" y="59"/>
                    <a:pt x="218" y="59"/>
                  </a:cubicBezTo>
                  <a:cubicBezTo>
                    <a:pt x="228" y="59"/>
                    <a:pt x="239" y="66"/>
                    <a:pt x="244" y="74"/>
                  </a:cubicBezTo>
                  <a:cubicBezTo>
                    <a:pt x="284" y="143"/>
                    <a:pt x="284" y="143"/>
                    <a:pt x="284" y="143"/>
                  </a:cubicBezTo>
                  <a:cubicBezTo>
                    <a:pt x="288" y="151"/>
                    <a:pt x="288" y="164"/>
                    <a:pt x="284" y="17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39">
            <a:extLst>
              <a:ext uri="{FF2B5EF4-FFF2-40B4-BE49-F238E27FC236}">
                <a16:creationId xmlns="" xmlns:a16="http://schemas.microsoft.com/office/drawing/2014/main" id="{DE461692-D30A-4082-A151-F15101D4CC38}"/>
              </a:ext>
            </a:extLst>
          </p:cNvPr>
          <p:cNvGrpSpPr/>
          <p:nvPr/>
        </p:nvGrpSpPr>
        <p:grpSpPr>
          <a:xfrm>
            <a:off x="5656477" y="4176126"/>
            <a:ext cx="1778084" cy="1209539"/>
            <a:chOff x="5805314" y="2920828"/>
            <a:chExt cx="1453250" cy="1283989"/>
          </a:xfrm>
        </p:grpSpPr>
        <p:sp>
          <p:nvSpPr>
            <p:cNvPr id="74" name="Freeform 23">
              <a:extLst>
                <a:ext uri="{FF2B5EF4-FFF2-40B4-BE49-F238E27FC236}">
                  <a16:creationId xmlns="" xmlns:a16="http://schemas.microsoft.com/office/drawing/2014/main" id="{B8E6CAB3-597D-4926-9138-A4529A4A8EC1}"/>
                </a:ext>
              </a:extLst>
            </p:cNvPr>
            <p:cNvSpPr>
              <a:spLocks/>
            </p:cNvSpPr>
            <p:nvPr/>
          </p:nvSpPr>
          <p:spPr bwMode="auto">
            <a:xfrm flipH="1">
              <a:off x="5951495" y="3059315"/>
              <a:ext cx="1160891" cy="1005307"/>
            </a:xfrm>
            <a:custGeom>
              <a:avLst/>
              <a:gdLst>
                <a:gd name="T0" fmla="*/ 170 w 679"/>
                <a:gd name="T1" fmla="*/ 588 h 588"/>
                <a:gd name="T2" fmla="*/ 0 w 679"/>
                <a:gd name="T3" fmla="*/ 294 h 588"/>
                <a:gd name="T4" fmla="*/ 170 w 679"/>
                <a:gd name="T5" fmla="*/ 0 h 588"/>
                <a:gd name="T6" fmla="*/ 509 w 679"/>
                <a:gd name="T7" fmla="*/ 0 h 588"/>
                <a:gd name="T8" fmla="*/ 679 w 679"/>
                <a:gd name="T9" fmla="*/ 294 h 588"/>
                <a:gd name="T10" fmla="*/ 509 w 679"/>
                <a:gd name="T11" fmla="*/ 588 h 588"/>
                <a:gd name="T12" fmla="*/ 170 w 679"/>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679" h="588">
                  <a:moveTo>
                    <a:pt x="170" y="588"/>
                  </a:moveTo>
                  <a:lnTo>
                    <a:pt x="0" y="294"/>
                  </a:lnTo>
                  <a:lnTo>
                    <a:pt x="170" y="0"/>
                  </a:lnTo>
                  <a:lnTo>
                    <a:pt x="509" y="0"/>
                  </a:lnTo>
                  <a:lnTo>
                    <a:pt x="679" y="294"/>
                  </a:lnTo>
                  <a:lnTo>
                    <a:pt x="509" y="588"/>
                  </a:lnTo>
                  <a:lnTo>
                    <a:pt x="170" y="588"/>
                  </a:lnTo>
                  <a:close/>
                </a:path>
              </a:pathLst>
            </a:custGeom>
            <a:solidFill>
              <a:srgbClr val="FFFFFF"/>
            </a:solidFill>
            <a:ln w="14288" cap="flat">
              <a:noFill/>
              <a:prstDash val="solid"/>
              <a:miter lim="800000"/>
              <a:headEnd/>
              <a:tailEnd/>
            </a:ln>
          </p:spPr>
          <p:txBody>
            <a:bodyPr vert="horz" wrap="square" lIns="91419" tIns="45709" rIns="91419" bIns="45709" numCol="1" anchor="t" anchorCtr="0" compatLnSpc="1">
              <a:prstTxWarp prst="textNoShape">
                <a:avLst/>
              </a:prstTxWarp>
            </a:bodyPr>
            <a:lstStyle/>
            <a:p>
              <a:endParaRPr lang="zh-CN" altLang="en-US"/>
            </a:p>
          </p:txBody>
        </p:sp>
        <p:sp>
          <p:nvSpPr>
            <p:cNvPr id="75" name="Freeform 6">
              <a:extLst>
                <a:ext uri="{FF2B5EF4-FFF2-40B4-BE49-F238E27FC236}">
                  <a16:creationId xmlns="" xmlns:a16="http://schemas.microsoft.com/office/drawing/2014/main" id="{F4809645-D187-4819-81B1-22509CAF045B}"/>
                </a:ext>
              </a:extLst>
            </p:cNvPr>
            <p:cNvSpPr>
              <a:spLocks noEditPoints="1"/>
            </p:cNvSpPr>
            <p:nvPr/>
          </p:nvSpPr>
          <p:spPr bwMode="auto">
            <a:xfrm flipH="1">
              <a:off x="5805314" y="2920828"/>
              <a:ext cx="1453250" cy="1283989"/>
            </a:xfrm>
            <a:custGeom>
              <a:avLst/>
              <a:gdLst>
                <a:gd name="T0" fmla="*/ 353 w 357"/>
                <a:gd name="T1" fmla="*/ 143 h 315"/>
                <a:gd name="T2" fmla="*/ 278 w 357"/>
                <a:gd name="T3" fmla="*/ 14 h 315"/>
                <a:gd name="T4" fmla="*/ 253 w 357"/>
                <a:gd name="T5" fmla="*/ 0 h 315"/>
                <a:gd name="T6" fmla="*/ 104 w 357"/>
                <a:gd name="T7" fmla="*/ 0 h 315"/>
                <a:gd name="T8" fmla="*/ 79 w 357"/>
                <a:gd name="T9" fmla="*/ 14 h 315"/>
                <a:gd name="T10" fmla="*/ 5 w 357"/>
                <a:gd name="T11" fmla="*/ 143 h 315"/>
                <a:gd name="T12" fmla="*/ 5 w 357"/>
                <a:gd name="T13" fmla="*/ 172 h 315"/>
                <a:gd name="T14" fmla="*/ 79 w 357"/>
                <a:gd name="T15" fmla="*/ 301 h 315"/>
                <a:gd name="T16" fmla="*/ 104 w 357"/>
                <a:gd name="T17" fmla="*/ 315 h 315"/>
                <a:gd name="T18" fmla="*/ 253 w 357"/>
                <a:gd name="T19" fmla="*/ 315 h 315"/>
                <a:gd name="T20" fmla="*/ 278 w 357"/>
                <a:gd name="T21" fmla="*/ 301 h 315"/>
                <a:gd name="T22" fmla="*/ 353 w 357"/>
                <a:gd name="T23" fmla="*/ 172 h 315"/>
                <a:gd name="T24" fmla="*/ 353 w 357"/>
                <a:gd name="T25" fmla="*/ 143 h 315"/>
                <a:gd name="T26" fmla="*/ 284 w 357"/>
                <a:gd name="T27" fmla="*/ 172 h 315"/>
                <a:gd name="T28" fmla="*/ 244 w 357"/>
                <a:gd name="T29" fmla="*/ 241 h 315"/>
                <a:gd name="T30" fmla="*/ 218 w 357"/>
                <a:gd name="T31" fmla="*/ 256 h 315"/>
                <a:gd name="T32" fmla="*/ 139 w 357"/>
                <a:gd name="T33" fmla="*/ 256 h 315"/>
                <a:gd name="T34" fmla="*/ 113 w 357"/>
                <a:gd name="T35" fmla="*/ 241 h 315"/>
                <a:gd name="T36" fmla="*/ 74 w 357"/>
                <a:gd name="T37" fmla="*/ 172 h 315"/>
                <a:gd name="T38" fmla="*/ 74 w 357"/>
                <a:gd name="T39" fmla="*/ 143 h 315"/>
                <a:gd name="T40" fmla="*/ 113 w 357"/>
                <a:gd name="T41" fmla="*/ 74 h 315"/>
                <a:gd name="T42" fmla="*/ 139 w 357"/>
                <a:gd name="T43" fmla="*/ 59 h 315"/>
                <a:gd name="T44" fmla="*/ 218 w 357"/>
                <a:gd name="T45" fmla="*/ 59 h 315"/>
                <a:gd name="T46" fmla="*/ 244 w 357"/>
                <a:gd name="T47" fmla="*/ 74 h 315"/>
                <a:gd name="T48" fmla="*/ 284 w 357"/>
                <a:gd name="T49" fmla="*/ 143 h 315"/>
                <a:gd name="T50" fmla="*/ 284 w 357"/>
                <a:gd name="T51" fmla="*/ 17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7" h="315">
                  <a:moveTo>
                    <a:pt x="353" y="143"/>
                  </a:moveTo>
                  <a:cubicBezTo>
                    <a:pt x="278" y="14"/>
                    <a:pt x="278" y="14"/>
                    <a:pt x="278" y="14"/>
                  </a:cubicBezTo>
                  <a:cubicBezTo>
                    <a:pt x="273" y="6"/>
                    <a:pt x="262" y="0"/>
                    <a:pt x="253" y="0"/>
                  </a:cubicBezTo>
                  <a:cubicBezTo>
                    <a:pt x="104" y="0"/>
                    <a:pt x="104" y="0"/>
                    <a:pt x="104"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5"/>
                    <a:pt x="104" y="315"/>
                  </a:cubicBezTo>
                  <a:cubicBezTo>
                    <a:pt x="253" y="315"/>
                    <a:pt x="253" y="315"/>
                    <a:pt x="253" y="315"/>
                  </a:cubicBezTo>
                  <a:cubicBezTo>
                    <a:pt x="262" y="315"/>
                    <a:pt x="273" y="309"/>
                    <a:pt x="278" y="301"/>
                  </a:cubicBezTo>
                  <a:cubicBezTo>
                    <a:pt x="353" y="172"/>
                    <a:pt x="353" y="172"/>
                    <a:pt x="353" y="172"/>
                  </a:cubicBezTo>
                  <a:cubicBezTo>
                    <a:pt x="357" y="164"/>
                    <a:pt x="357" y="151"/>
                    <a:pt x="353" y="143"/>
                  </a:cubicBezTo>
                  <a:moveTo>
                    <a:pt x="284" y="172"/>
                  </a:moveTo>
                  <a:cubicBezTo>
                    <a:pt x="244" y="241"/>
                    <a:pt x="244" y="241"/>
                    <a:pt x="244" y="241"/>
                  </a:cubicBezTo>
                  <a:cubicBezTo>
                    <a:pt x="239" y="249"/>
                    <a:pt x="228" y="256"/>
                    <a:pt x="218" y="256"/>
                  </a:cubicBezTo>
                  <a:cubicBezTo>
                    <a:pt x="139" y="256"/>
                    <a:pt x="139" y="256"/>
                    <a:pt x="139" y="256"/>
                  </a:cubicBezTo>
                  <a:cubicBezTo>
                    <a:pt x="129" y="256"/>
                    <a:pt x="118" y="249"/>
                    <a:pt x="113" y="241"/>
                  </a:cubicBezTo>
                  <a:cubicBezTo>
                    <a:pt x="74" y="172"/>
                    <a:pt x="74" y="172"/>
                    <a:pt x="74" y="172"/>
                  </a:cubicBezTo>
                  <a:cubicBezTo>
                    <a:pt x="69" y="164"/>
                    <a:pt x="69" y="151"/>
                    <a:pt x="74" y="143"/>
                  </a:cubicBezTo>
                  <a:cubicBezTo>
                    <a:pt x="113" y="74"/>
                    <a:pt x="113" y="74"/>
                    <a:pt x="113" y="74"/>
                  </a:cubicBezTo>
                  <a:cubicBezTo>
                    <a:pt x="118" y="66"/>
                    <a:pt x="129" y="59"/>
                    <a:pt x="139" y="59"/>
                  </a:cubicBezTo>
                  <a:cubicBezTo>
                    <a:pt x="218" y="59"/>
                    <a:pt x="218" y="59"/>
                    <a:pt x="218" y="59"/>
                  </a:cubicBezTo>
                  <a:cubicBezTo>
                    <a:pt x="228" y="59"/>
                    <a:pt x="239" y="66"/>
                    <a:pt x="244" y="74"/>
                  </a:cubicBezTo>
                  <a:cubicBezTo>
                    <a:pt x="284" y="143"/>
                    <a:pt x="284" y="143"/>
                    <a:pt x="284" y="143"/>
                  </a:cubicBezTo>
                  <a:cubicBezTo>
                    <a:pt x="288" y="151"/>
                    <a:pt x="288" y="164"/>
                    <a:pt x="284" y="17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9" name="文本框 50">
            <a:extLst>
              <a:ext uri="{FF2B5EF4-FFF2-40B4-BE49-F238E27FC236}">
                <a16:creationId xmlns="" xmlns:a16="http://schemas.microsoft.com/office/drawing/2014/main" id="{F41CEE6B-9FA3-4519-BF8E-0C4F66F14F2A}"/>
              </a:ext>
            </a:extLst>
          </p:cNvPr>
          <p:cNvSpPr txBox="1"/>
          <p:nvPr/>
        </p:nvSpPr>
        <p:spPr>
          <a:xfrm>
            <a:off x="6081410" y="4427016"/>
            <a:ext cx="947651" cy="707758"/>
          </a:xfrm>
          <a:prstGeom prst="rect">
            <a:avLst/>
          </a:prstGeom>
          <a:noFill/>
        </p:spPr>
        <p:txBody>
          <a:bodyPr wrap="square" rtlCol="0">
            <a:spAutoFit/>
          </a:bodyPr>
          <a:lstStyle/>
          <a:p>
            <a:r>
              <a:rPr lang="en-US" altLang="zh-CN" sz="3999" b="1" dirty="0">
                <a:solidFill>
                  <a:schemeClr val="accent2"/>
                </a:solidFill>
                <a:latin typeface="微软雅黑" pitchFamily="34" charset="-122"/>
                <a:ea typeface="微软雅黑" pitchFamily="34" charset="-122"/>
              </a:rPr>
              <a:t>03</a:t>
            </a:r>
            <a:endParaRPr lang="zh-CN" altLang="en-US" sz="3999" b="1" dirty="0">
              <a:solidFill>
                <a:schemeClr val="accent2"/>
              </a:solidFill>
              <a:latin typeface="微软雅黑" pitchFamily="34" charset="-122"/>
              <a:ea typeface="微软雅黑" pitchFamily="34" charset="-122"/>
            </a:endParaRPr>
          </a:p>
        </p:txBody>
      </p:sp>
      <p:grpSp>
        <p:nvGrpSpPr>
          <p:cNvPr id="80" name="组合 46">
            <a:extLst>
              <a:ext uri="{FF2B5EF4-FFF2-40B4-BE49-F238E27FC236}">
                <a16:creationId xmlns="" xmlns:a16="http://schemas.microsoft.com/office/drawing/2014/main" id="{673C5006-C3DE-4CE4-924E-F28153385F64}"/>
              </a:ext>
            </a:extLst>
          </p:cNvPr>
          <p:cNvGrpSpPr/>
          <p:nvPr/>
        </p:nvGrpSpPr>
        <p:grpSpPr>
          <a:xfrm>
            <a:off x="4149861" y="3748966"/>
            <a:ext cx="1675113" cy="995708"/>
            <a:chOff x="4648290" y="2279687"/>
            <a:chExt cx="1453250" cy="1283989"/>
          </a:xfrm>
        </p:grpSpPr>
        <p:sp>
          <p:nvSpPr>
            <p:cNvPr id="81" name="Freeform 23">
              <a:extLst>
                <a:ext uri="{FF2B5EF4-FFF2-40B4-BE49-F238E27FC236}">
                  <a16:creationId xmlns="" xmlns:a16="http://schemas.microsoft.com/office/drawing/2014/main" id="{C0860A6D-45CD-4F53-972D-1F6D8BC16F19}"/>
                </a:ext>
              </a:extLst>
            </p:cNvPr>
            <p:cNvSpPr>
              <a:spLocks/>
            </p:cNvSpPr>
            <p:nvPr/>
          </p:nvSpPr>
          <p:spPr bwMode="auto">
            <a:xfrm>
              <a:off x="4794469" y="2418174"/>
              <a:ext cx="1160891" cy="1005307"/>
            </a:xfrm>
            <a:custGeom>
              <a:avLst/>
              <a:gdLst>
                <a:gd name="T0" fmla="*/ 170 w 679"/>
                <a:gd name="T1" fmla="*/ 588 h 588"/>
                <a:gd name="T2" fmla="*/ 0 w 679"/>
                <a:gd name="T3" fmla="*/ 294 h 588"/>
                <a:gd name="T4" fmla="*/ 170 w 679"/>
                <a:gd name="T5" fmla="*/ 0 h 588"/>
                <a:gd name="T6" fmla="*/ 509 w 679"/>
                <a:gd name="T7" fmla="*/ 0 h 588"/>
                <a:gd name="T8" fmla="*/ 679 w 679"/>
                <a:gd name="T9" fmla="*/ 294 h 588"/>
                <a:gd name="T10" fmla="*/ 509 w 679"/>
                <a:gd name="T11" fmla="*/ 588 h 588"/>
                <a:gd name="T12" fmla="*/ 170 w 679"/>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679" h="588">
                  <a:moveTo>
                    <a:pt x="170" y="588"/>
                  </a:moveTo>
                  <a:lnTo>
                    <a:pt x="0" y="294"/>
                  </a:lnTo>
                  <a:lnTo>
                    <a:pt x="170" y="0"/>
                  </a:lnTo>
                  <a:lnTo>
                    <a:pt x="509" y="0"/>
                  </a:lnTo>
                  <a:lnTo>
                    <a:pt x="679" y="294"/>
                  </a:lnTo>
                  <a:lnTo>
                    <a:pt x="509" y="588"/>
                  </a:lnTo>
                  <a:lnTo>
                    <a:pt x="170" y="588"/>
                  </a:lnTo>
                  <a:close/>
                </a:path>
              </a:pathLst>
            </a:custGeom>
            <a:solidFill>
              <a:srgbClr val="FFFFFF"/>
            </a:solidFill>
            <a:ln w="14288" cap="flat">
              <a:noFill/>
              <a:prstDash val="solid"/>
              <a:miter lim="800000"/>
              <a:headEnd/>
              <a:tailEnd/>
            </a:ln>
          </p:spPr>
          <p:txBody>
            <a:bodyPr vert="horz" wrap="square" lIns="91419" tIns="45709" rIns="91419" bIns="45709" numCol="1" anchor="t" anchorCtr="0" compatLnSpc="1">
              <a:prstTxWarp prst="textNoShape">
                <a:avLst/>
              </a:prstTxWarp>
            </a:bodyPr>
            <a:lstStyle/>
            <a:p>
              <a:endParaRPr lang="zh-CN" altLang="en-US"/>
            </a:p>
          </p:txBody>
        </p:sp>
        <p:sp>
          <p:nvSpPr>
            <p:cNvPr id="82" name="Freeform 6">
              <a:extLst>
                <a:ext uri="{FF2B5EF4-FFF2-40B4-BE49-F238E27FC236}">
                  <a16:creationId xmlns="" xmlns:a16="http://schemas.microsoft.com/office/drawing/2014/main" id="{3742E63A-C09C-4133-A25C-FFE42A3A9730}"/>
                </a:ext>
              </a:extLst>
            </p:cNvPr>
            <p:cNvSpPr>
              <a:spLocks noEditPoints="1"/>
            </p:cNvSpPr>
            <p:nvPr/>
          </p:nvSpPr>
          <p:spPr bwMode="auto">
            <a:xfrm>
              <a:off x="4648290" y="2279687"/>
              <a:ext cx="1453250" cy="1283989"/>
            </a:xfrm>
            <a:custGeom>
              <a:avLst/>
              <a:gdLst>
                <a:gd name="T0" fmla="*/ 353 w 357"/>
                <a:gd name="T1" fmla="*/ 143 h 315"/>
                <a:gd name="T2" fmla="*/ 278 w 357"/>
                <a:gd name="T3" fmla="*/ 14 h 315"/>
                <a:gd name="T4" fmla="*/ 253 w 357"/>
                <a:gd name="T5" fmla="*/ 0 h 315"/>
                <a:gd name="T6" fmla="*/ 104 w 357"/>
                <a:gd name="T7" fmla="*/ 0 h 315"/>
                <a:gd name="T8" fmla="*/ 79 w 357"/>
                <a:gd name="T9" fmla="*/ 14 h 315"/>
                <a:gd name="T10" fmla="*/ 5 w 357"/>
                <a:gd name="T11" fmla="*/ 143 h 315"/>
                <a:gd name="T12" fmla="*/ 5 w 357"/>
                <a:gd name="T13" fmla="*/ 172 h 315"/>
                <a:gd name="T14" fmla="*/ 79 w 357"/>
                <a:gd name="T15" fmla="*/ 301 h 315"/>
                <a:gd name="T16" fmla="*/ 104 w 357"/>
                <a:gd name="T17" fmla="*/ 315 h 315"/>
                <a:gd name="T18" fmla="*/ 253 w 357"/>
                <a:gd name="T19" fmla="*/ 315 h 315"/>
                <a:gd name="T20" fmla="*/ 278 w 357"/>
                <a:gd name="T21" fmla="*/ 301 h 315"/>
                <a:gd name="T22" fmla="*/ 353 w 357"/>
                <a:gd name="T23" fmla="*/ 172 h 315"/>
                <a:gd name="T24" fmla="*/ 353 w 357"/>
                <a:gd name="T25" fmla="*/ 143 h 315"/>
                <a:gd name="T26" fmla="*/ 284 w 357"/>
                <a:gd name="T27" fmla="*/ 172 h 315"/>
                <a:gd name="T28" fmla="*/ 244 w 357"/>
                <a:gd name="T29" fmla="*/ 241 h 315"/>
                <a:gd name="T30" fmla="*/ 218 w 357"/>
                <a:gd name="T31" fmla="*/ 256 h 315"/>
                <a:gd name="T32" fmla="*/ 139 w 357"/>
                <a:gd name="T33" fmla="*/ 256 h 315"/>
                <a:gd name="T34" fmla="*/ 113 w 357"/>
                <a:gd name="T35" fmla="*/ 241 h 315"/>
                <a:gd name="T36" fmla="*/ 74 w 357"/>
                <a:gd name="T37" fmla="*/ 172 h 315"/>
                <a:gd name="T38" fmla="*/ 74 w 357"/>
                <a:gd name="T39" fmla="*/ 143 h 315"/>
                <a:gd name="T40" fmla="*/ 113 w 357"/>
                <a:gd name="T41" fmla="*/ 74 h 315"/>
                <a:gd name="T42" fmla="*/ 139 w 357"/>
                <a:gd name="T43" fmla="*/ 59 h 315"/>
                <a:gd name="T44" fmla="*/ 218 w 357"/>
                <a:gd name="T45" fmla="*/ 59 h 315"/>
                <a:gd name="T46" fmla="*/ 244 w 357"/>
                <a:gd name="T47" fmla="*/ 74 h 315"/>
                <a:gd name="T48" fmla="*/ 284 w 357"/>
                <a:gd name="T49" fmla="*/ 143 h 315"/>
                <a:gd name="T50" fmla="*/ 284 w 357"/>
                <a:gd name="T51" fmla="*/ 17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7" h="315">
                  <a:moveTo>
                    <a:pt x="353" y="143"/>
                  </a:moveTo>
                  <a:cubicBezTo>
                    <a:pt x="278" y="14"/>
                    <a:pt x="278" y="14"/>
                    <a:pt x="278" y="14"/>
                  </a:cubicBezTo>
                  <a:cubicBezTo>
                    <a:pt x="273" y="6"/>
                    <a:pt x="262" y="0"/>
                    <a:pt x="253" y="0"/>
                  </a:cubicBezTo>
                  <a:cubicBezTo>
                    <a:pt x="104" y="0"/>
                    <a:pt x="104" y="0"/>
                    <a:pt x="104"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5"/>
                    <a:pt x="104" y="315"/>
                  </a:cubicBezTo>
                  <a:cubicBezTo>
                    <a:pt x="253" y="315"/>
                    <a:pt x="253" y="315"/>
                    <a:pt x="253" y="315"/>
                  </a:cubicBezTo>
                  <a:cubicBezTo>
                    <a:pt x="262" y="315"/>
                    <a:pt x="273" y="309"/>
                    <a:pt x="278" y="301"/>
                  </a:cubicBezTo>
                  <a:cubicBezTo>
                    <a:pt x="353" y="172"/>
                    <a:pt x="353" y="172"/>
                    <a:pt x="353" y="172"/>
                  </a:cubicBezTo>
                  <a:cubicBezTo>
                    <a:pt x="357" y="164"/>
                    <a:pt x="357" y="151"/>
                    <a:pt x="353" y="143"/>
                  </a:cubicBezTo>
                  <a:moveTo>
                    <a:pt x="284" y="172"/>
                  </a:moveTo>
                  <a:cubicBezTo>
                    <a:pt x="244" y="241"/>
                    <a:pt x="244" y="241"/>
                    <a:pt x="244" y="241"/>
                  </a:cubicBezTo>
                  <a:cubicBezTo>
                    <a:pt x="239" y="249"/>
                    <a:pt x="228" y="256"/>
                    <a:pt x="218" y="256"/>
                  </a:cubicBezTo>
                  <a:cubicBezTo>
                    <a:pt x="139" y="256"/>
                    <a:pt x="139" y="256"/>
                    <a:pt x="139" y="256"/>
                  </a:cubicBezTo>
                  <a:cubicBezTo>
                    <a:pt x="129" y="256"/>
                    <a:pt x="118" y="249"/>
                    <a:pt x="113" y="241"/>
                  </a:cubicBezTo>
                  <a:cubicBezTo>
                    <a:pt x="74" y="172"/>
                    <a:pt x="74" y="172"/>
                    <a:pt x="74" y="172"/>
                  </a:cubicBezTo>
                  <a:cubicBezTo>
                    <a:pt x="69" y="164"/>
                    <a:pt x="69" y="151"/>
                    <a:pt x="74" y="143"/>
                  </a:cubicBezTo>
                  <a:cubicBezTo>
                    <a:pt x="113" y="74"/>
                    <a:pt x="113" y="74"/>
                    <a:pt x="113" y="74"/>
                  </a:cubicBezTo>
                  <a:cubicBezTo>
                    <a:pt x="118" y="66"/>
                    <a:pt x="129" y="59"/>
                    <a:pt x="139" y="59"/>
                  </a:cubicBezTo>
                  <a:cubicBezTo>
                    <a:pt x="218" y="59"/>
                    <a:pt x="218" y="59"/>
                    <a:pt x="218" y="59"/>
                  </a:cubicBezTo>
                  <a:cubicBezTo>
                    <a:pt x="228" y="59"/>
                    <a:pt x="239" y="66"/>
                    <a:pt x="244" y="74"/>
                  </a:cubicBezTo>
                  <a:cubicBezTo>
                    <a:pt x="284" y="143"/>
                    <a:pt x="284" y="143"/>
                    <a:pt x="284" y="143"/>
                  </a:cubicBezTo>
                  <a:cubicBezTo>
                    <a:pt x="288" y="151"/>
                    <a:pt x="288" y="164"/>
                    <a:pt x="284" y="17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TextBox 82">
            <a:extLst>
              <a:ext uri="{FF2B5EF4-FFF2-40B4-BE49-F238E27FC236}">
                <a16:creationId xmlns="" xmlns:a16="http://schemas.microsoft.com/office/drawing/2014/main" id="{75D282E7-0766-47B6-8101-A327F8726712}"/>
              </a:ext>
            </a:extLst>
          </p:cNvPr>
          <p:cNvSpPr txBox="1"/>
          <p:nvPr/>
        </p:nvSpPr>
        <p:spPr>
          <a:xfrm>
            <a:off x="514444" y="4044973"/>
            <a:ext cx="3529492" cy="523220"/>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itchFamily="34" charset="-122"/>
                <a:ea typeface="微软雅黑" pitchFamily="34" charset="-122"/>
              </a:defRPr>
            </a:lvl1pPr>
          </a:lstStyle>
          <a:p>
            <a:pPr algn="ctr">
              <a:lnSpc>
                <a:spcPct val="100000"/>
              </a:lnSpc>
            </a:pPr>
            <a:r>
              <a:rPr lang="kk-KZ" sz="1400" b="1" dirty="0" smtClean="0">
                <a:solidFill>
                  <a:schemeClr val="tx1"/>
                </a:solidFill>
                <a:latin typeface="Times New Roman" pitchFamily="18" charset="0"/>
                <a:cs typeface="Times New Roman" pitchFamily="18" charset="0"/>
              </a:rPr>
              <a:t>PISA,</a:t>
            </a:r>
            <a:r>
              <a:rPr lang="kk-KZ" sz="1400" b="1" dirty="0">
                <a:solidFill>
                  <a:schemeClr val="tx1"/>
                </a:solidFill>
                <a:latin typeface="Times New Roman" pitchFamily="18" charset="0"/>
                <a:cs typeface="Times New Roman" pitchFamily="18" charset="0"/>
              </a:rPr>
              <a:t> PIRLS, TIMISS </a:t>
            </a:r>
            <a:r>
              <a:rPr lang="kk-KZ" sz="1400" b="1" dirty="0" smtClean="0">
                <a:solidFill>
                  <a:schemeClr val="tx1"/>
                </a:solidFill>
                <a:latin typeface="Times New Roman" pitchFamily="18" charset="0"/>
                <a:cs typeface="Times New Roman" pitchFamily="18" charset="0"/>
              </a:rPr>
              <a:t> </a:t>
            </a:r>
            <a:r>
              <a:rPr lang="kk-KZ" sz="1400" b="1" dirty="0">
                <a:solidFill>
                  <a:schemeClr val="tx1"/>
                </a:solidFill>
                <a:latin typeface="Times New Roman" pitchFamily="18" charset="0"/>
                <a:cs typeface="Times New Roman" pitchFamily="18" charset="0"/>
              </a:rPr>
              <a:t>форматындағы оқу тапсырмаларының </a:t>
            </a:r>
            <a:r>
              <a:rPr lang="kk-KZ" sz="1400" b="1" dirty="0" smtClean="0">
                <a:solidFill>
                  <a:schemeClr val="tx1"/>
                </a:solidFill>
                <a:latin typeface="Times New Roman" pitchFamily="18" charset="0"/>
                <a:cs typeface="Times New Roman" pitchFamily="18" charset="0"/>
              </a:rPr>
              <a:t>жинағы</a:t>
            </a:r>
            <a:endParaRPr lang="ru-RU" altLang="zh-CN" sz="1400" b="1" dirty="0">
              <a:solidFill>
                <a:schemeClr val="tx1"/>
              </a:solidFill>
              <a:latin typeface="Times New Roman" pitchFamily="18" charset="0"/>
              <a:cs typeface="Times New Roman" pitchFamily="18" charset="0"/>
            </a:endParaRPr>
          </a:p>
        </p:txBody>
      </p:sp>
      <p:sp>
        <p:nvSpPr>
          <p:cNvPr id="85" name="TextBox 84">
            <a:extLst>
              <a:ext uri="{FF2B5EF4-FFF2-40B4-BE49-F238E27FC236}">
                <a16:creationId xmlns="" xmlns:a16="http://schemas.microsoft.com/office/drawing/2014/main" id="{DC6CE37B-592A-4EEC-B004-C3324D7CAECA}"/>
              </a:ext>
            </a:extLst>
          </p:cNvPr>
          <p:cNvSpPr txBox="1"/>
          <p:nvPr/>
        </p:nvSpPr>
        <p:spPr>
          <a:xfrm>
            <a:off x="326912" y="5279165"/>
            <a:ext cx="3991443" cy="738664"/>
          </a:xfrm>
          <a:prstGeom prst="rect">
            <a:avLst/>
          </a:prstGeom>
          <a:solidFill>
            <a:schemeClr val="accent1">
              <a:lumMod val="60000"/>
              <a:lumOff val="40000"/>
            </a:schemeClr>
          </a:solidFill>
        </p:spPr>
        <p:txBody>
          <a:bodyPr wrap="square" rtlCol="0">
            <a:spAutoFit/>
          </a:bodyPr>
          <a:lstStyle>
            <a:defPPr>
              <a:defRPr lang="zh-CN"/>
            </a:defPPr>
            <a:lvl1pPr>
              <a:lnSpc>
                <a:spcPct val="150000"/>
              </a:lnSpc>
              <a:defRPr sz="1800">
                <a:solidFill>
                  <a:schemeClr val="tx1">
                    <a:lumMod val="50000"/>
                    <a:lumOff val="50000"/>
                  </a:schemeClr>
                </a:solidFill>
                <a:latin typeface="微软雅黑" pitchFamily="34" charset="-122"/>
                <a:ea typeface="微软雅黑" pitchFamily="34" charset="-122"/>
              </a:defRPr>
            </a:lvl1pPr>
          </a:lstStyle>
          <a:p>
            <a:pPr algn="ctr">
              <a:lnSpc>
                <a:spcPct val="100000"/>
              </a:lnSpc>
            </a:pPr>
            <a:r>
              <a:rPr lang="kk-KZ" sz="1400" b="1" dirty="0" smtClean="0">
                <a:solidFill>
                  <a:schemeClr val="tx1"/>
                </a:solidFill>
                <a:latin typeface="Times New Roman" pitchFamily="18" charset="0"/>
                <a:cs typeface="Times New Roman" pitchFamily="18" charset="0"/>
              </a:rPr>
              <a:t>«</a:t>
            </a:r>
            <a:r>
              <a:rPr lang="kk-KZ" sz="1400" b="1" dirty="0">
                <a:solidFill>
                  <a:schemeClr val="tx1"/>
                </a:solidFill>
                <a:latin typeface="Times New Roman" pitchFamily="18" charset="0"/>
                <a:cs typeface="Times New Roman" pitchFamily="18" charset="0"/>
              </a:rPr>
              <a:t>Оқушылардың функционалдық сауаттылығын дамыту» </a:t>
            </a:r>
            <a:r>
              <a:rPr lang="kk-KZ" sz="1400" b="1" dirty="0" smtClean="0">
                <a:solidFill>
                  <a:schemeClr val="tx1"/>
                </a:solidFill>
                <a:latin typeface="Times New Roman" pitchFamily="18" charset="0"/>
                <a:cs typeface="Times New Roman" pitchFamily="18" charset="0"/>
              </a:rPr>
              <a:t>оқу   бағдарламасын кәсіптік практика базасында апробациялау </a:t>
            </a:r>
            <a:endParaRPr lang="en-US" altLang="zh-CN" sz="1400" b="1" dirty="0">
              <a:solidFill>
                <a:schemeClr val="tx1"/>
              </a:solidFill>
              <a:latin typeface="Times New Roman" pitchFamily="18" charset="0"/>
              <a:cs typeface="Times New Roman" pitchFamily="18" charset="0"/>
            </a:endParaRPr>
          </a:p>
        </p:txBody>
      </p:sp>
      <p:sp>
        <p:nvSpPr>
          <p:cNvPr id="87" name="TextBox 86">
            <a:extLst>
              <a:ext uri="{FF2B5EF4-FFF2-40B4-BE49-F238E27FC236}">
                <a16:creationId xmlns="" xmlns:a16="http://schemas.microsoft.com/office/drawing/2014/main" id="{F9C6633E-87C3-4BC8-A7B6-6E683841527E}"/>
              </a:ext>
            </a:extLst>
          </p:cNvPr>
          <p:cNvSpPr txBox="1"/>
          <p:nvPr/>
        </p:nvSpPr>
        <p:spPr>
          <a:xfrm>
            <a:off x="7362787" y="4540051"/>
            <a:ext cx="4251269" cy="969496"/>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itchFamily="34" charset="-122"/>
                <a:ea typeface="微软雅黑" pitchFamily="34" charset="-122"/>
              </a:defRPr>
            </a:lvl1pPr>
          </a:lstStyle>
          <a:p>
            <a:pPr algn="ctr">
              <a:lnSpc>
                <a:spcPct val="100000"/>
              </a:lnSpc>
            </a:pPr>
            <a:r>
              <a:rPr lang="kk-KZ" sz="1400" b="1" dirty="0" smtClean="0">
                <a:solidFill>
                  <a:schemeClr val="tx1"/>
                </a:solidFill>
                <a:latin typeface="Times New Roman" pitchFamily="18" charset="0"/>
                <a:cs typeface="Times New Roman" pitchFamily="18" charset="0"/>
              </a:rPr>
              <a:t>ECERSR-3 </a:t>
            </a:r>
            <a:r>
              <a:rPr lang="kk-KZ" sz="1400" b="1" dirty="0">
                <a:solidFill>
                  <a:schemeClr val="tx1"/>
                </a:solidFill>
                <a:latin typeface="Times New Roman" pitchFamily="18" charset="0"/>
                <a:cs typeface="Times New Roman" pitchFamily="18" charset="0"/>
              </a:rPr>
              <a:t>шкаласын </a:t>
            </a:r>
            <a:r>
              <a:rPr lang="kk-KZ" sz="1400" b="1" dirty="0" smtClean="0">
                <a:solidFill>
                  <a:schemeClr val="tx1"/>
                </a:solidFill>
                <a:latin typeface="Times New Roman" pitchFamily="18" charset="0"/>
                <a:cs typeface="Times New Roman" pitchFamily="18" charset="0"/>
              </a:rPr>
              <a:t> қолдану арқылы </a:t>
            </a:r>
            <a:r>
              <a:rPr lang="kk-KZ" sz="1400" b="1" dirty="0">
                <a:solidFill>
                  <a:schemeClr val="tx1"/>
                </a:solidFill>
                <a:latin typeface="Times New Roman" pitchFamily="18" charset="0"/>
                <a:cs typeface="Times New Roman" pitchFamily="18" charset="0"/>
              </a:rPr>
              <a:t>тәрбиешінің өзін-өзі бағалау мысалдарының  </a:t>
            </a:r>
            <a:r>
              <a:rPr lang="kk-KZ" sz="1400" b="1" dirty="0" smtClean="0">
                <a:solidFill>
                  <a:schemeClr val="tx1"/>
                </a:solidFill>
                <a:latin typeface="Times New Roman" pitchFamily="18" charset="0"/>
                <a:cs typeface="Times New Roman" pitchFamily="18" charset="0"/>
              </a:rPr>
              <a:t>жинағы</a:t>
            </a:r>
            <a:endParaRPr lang="ru-RU" sz="1400" b="1" dirty="0">
              <a:solidFill>
                <a:schemeClr val="tx1"/>
              </a:solidFill>
              <a:latin typeface="Times New Roman" pitchFamily="18" charset="0"/>
              <a:cs typeface="Times New Roman" pitchFamily="18" charset="0"/>
            </a:endParaRPr>
          </a:p>
          <a:p>
            <a:pPr algn="ctr">
              <a:lnSpc>
                <a:spcPct val="100000"/>
              </a:lnSpc>
            </a:pPr>
            <a:endParaRPr lang="ru-RU" altLang="zh-CN" sz="1500" dirty="0">
              <a:solidFill>
                <a:schemeClr val="bg1"/>
              </a:solidFill>
              <a:latin typeface="Times New Roman" pitchFamily="18" charset="0"/>
              <a:cs typeface="Times New Roman" pitchFamily="18" charset="0"/>
            </a:endParaRPr>
          </a:p>
        </p:txBody>
      </p:sp>
      <p:sp>
        <p:nvSpPr>
          <p:cNvPr id="89" name="TextBox 88">
            <a:extLst>
              <a:ext uri="{FF2B5EF4-FFF2-40B4-BE49-F238E27FC236}">
                <a16:creationId xmlns="" xmlns:a16="http://schemas.microsoft.com/office/drawing/2014/main" id="{C71A5397-8632-4D28-A434-41BEDF0274B0}"/>
              </a:ext>
            </a:extLst>
          </p:cNvPr>
          <p:cNvSpPr txBox="1"/>
          <p:nvPr/>
        </p:nvSpPr>
        <p:spPr>
          <a:xfrm>
            <a:off x="7519553" y="5741451"/>
            <a:ext cx="3652752" cy="646331"/>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itchFamily="34" charset="-122"/>
                <a:ea typeface="微软雅黑" pitchFamily="34" charset="-122"/>
              </a:defRPr>
            </a:lvl1pPr>
          </a:lstStyle>
          <a:p>
            <a:pPr algn="ctr">
              <a:lnSpc>
                <a:spcPct val="100000"/>
              </a:lnSpc>
            </a:pPr>
            <a:r>
              <a:rPr lang="kk-KZ" sz="1200" b="1" dirty="0">
                <a:solidFill>
                  <a:schemeClr val="tx1"/>
                </a:solidFill>
                <a:latin typeface="Times New Roman" pitchFamily="18" charset="0"/>
                <a:cs typeface="Times New Roman" pitchFamily="18" charset="0"/>
              </a:rPr>
              <a:t>«ECERS-3 - мектепке дейінгі тәрбие мен оқыту ұйымдары қызметінің  шынайы жағдайына кешенді баға беретін  жаңа құрал</a:t>
            </a:r>
            <a:r>
              <a:rPr lang="kk-KZ" sz="1200" b="1" dirty="0" smtClean="0">
                <a:solidFill>
                  <a:schemeClr val="tx1"/>
                </a:solidFill>
                <a:latin typeface="Times New Roman" pitchFamily="18" charset="0"/>
                <a:cs typeface="Times New Roman" pitchFamily="18" charset="0"/>
              </a:rPr>
              <a:t>» </a:t>
            </a:r>
            <a:r>
              <a:rPr lang="ru-RU" altLang="zh-CN" sz="1200" b="1" dirty="0" smtClean="0">
                <a:solidFill>
                  <a:schemeClr val="tx1"/>
                </a:solidFill>
                <a:latin typeface="Times New Roman" pitchFamily="18" charset="0"/>
                <a:cs typeface="Times New Roman" pitchFamily="18" charset="0"/>
              </a:rPr>
              <a:t>(</a:t>
            </a:r>
            <a:r>
              <a:rPr lang="ru-RU" altLang="zh-CN" sz="1200" b="1" dirty="0" err="1" smtClean="0">
                <a:solidFill>
                  <a:schemeClr val="tx1"/>
                </a:solidFill>
                <a:latin typeface="Times New Roman" pitchFamily="18" charset="0"/>
                <a:cs typeface="Times New Roman" pitchFamily="18" charset="0"/>
              </a:rPr>
              <a:t>жоба</a:t>
            </a:r>
            <a:r>
              <a:rPr lang="ru-RU" altLang="zh-CN" sz="1200" b="1" dirty="0" smtClean="0">
                <a:solidFill>
                  <a:schemeClr val="tx1"/>
                </a:solidFill>
                <a:latin typeface="Times New Roman" pitchFamily="18" charset="0"/>
                <a:cs typeface="Times New Roman" pitchFamily="18" charset="0"/>
              </a:rPr>
              <a:t>)</a:t>
            </a:r>
            <a:endParaRPr lang="ru-RU" altLang="zh-CN" sz="1200" b="1" dirty="0">
              <a:solidFill>
                <a:schemeClr val="tx1"/>
              </a:solidFill>
              <a:latin typeface="Times New Roman" pitchFamily="18" charset="0"/>
              <a:cs typeface="Times New Roman" pitchFamily="18" charset="0"/>
            </a:endParaRPr>
          </a:p>
        </p:txBody>
      </p:sp>
      <p:sp>
        <p:nvSpPr>
          <p:cNvPr id="91" name="文本框 47">
            <a:extLst>
              <a:ext uri="{FF2B5EF4-FFF2-40B4-BE49-F238E27FC236}">
                <a16:creationId xmlns="" xmlns:a16="http://schemas.microsoft.com/office/drawing/2014/main" id="{2F5197B9-504E-4707-8250-3C106EDDE140}"/>
              </a:ext>
            </a:extLst>
          </p:cNvPr>
          <p:cNvSpPr txBox="1"/>
          <p:nvPr/>
        </p:nvSpPr>
        <p:spPr>
          <a:xfrm>
            <a:off x="4579292" y="3946099"/>
            <a:ext cx="816249" cy="707758"/>
          </a:xfrm>
          <a:prstGeom prst="rect">
            <a:avLst/>
          </a:prstGeom>
          <a:noFill/>
        </p:spPr>
        <p:txBody>
          <a:bodyPr wrap="none" rtlCol="0">
            <a:spAutoFit/>
          </a:bodyPr>
          <a:lstStyle/>
          <a:p>
            <a:r>
              <a:rPr lang="en-US" altLang="zh-CN" sz="3999" b="1" dirty="0">
                <a:solidFill>
                  <a:schemeClr val="accent2"/>
                </a:solidFill>
                <a:latin typeface="微软雅黑" pitchFamily="34" charset="-122"/>
                <a:ea typeface="微软雅黑" pitchFamily="34" charset="-122"/>
              </a:rPr>
              <a:t>01</a:t>
            </a:r>
            <a:endParaRPr lang="zh-CN" altLang="en-US" sz="3999" b="1" dirty="0">
              <a:solidFill>
                <a:schemeClr val="accent2"/>
              </a:solidFill>
              <a:latin typeface="微软雅黑" pitchFamily="34" charset="-122"/>
              <a:ea typeface="微软雅黑" pitchFamily="34" charset="-122"/>
            </a:endParaRPr>
          </a:p>
        </p:txBody>
      </p:sp>
      <p:sp>
        <p:nvSpPr>
          <p:cNvPr id="92" name="文本框 48">
            <a:extLst>
              <a:ext uri="{FF2B5EF4-FFF2-40B4-BE49-F238E27FC236}">
                <a16:creationId xmlns="" xmlns:a16="http://schemas.microsoft.com/office/drawing/2014/main" id="{DC94E695-DFB4-4419-BE9A-709EE8D71658}"/>
              </a:ext>
            </a:extLst>
          </p:cNvPr>
          <p:cNvSpPr txBox="1"/>
          <p:nvPr/>
        </p:nvSpPr>
        <p:spPr>
          <a:xfrm>
            <a:off x="4579292" y="5101868"/>
            <a:ext cx="816249" cy="707758"/>
          </a:xfrm>
          <a:prstGeom prst="rect">
            <a:avLst/>
          </a:prstGeom>
          <a:noFill/>
        </p:spPr>
        <p:txBody>
          <a:bodyPr wrap="none" rtlCol="0">
            <a:spAutoFit/>
          </a:bodyPr>
          <a:lstStyle/>
          <a:p>
            <a:r>
              <a:rPr lang="en-US" altLang="zh-CN" sz="3999" b="1" dirty="0">
                <a:solidFill>
                  <a:schemeClr val="accent2"/>
                </a:solidFill>
                <a:latin typeface="微软雅黑" pitchFamily="34" charset="-122"/>
                <a:ea typeface="微软雅黑" pitchFamily="34" charset="-122"/>
              </a:rPr>
              <a:t>02</a:t>
            </a:r>
            <a:endParaRPr lang="zh-CN" altLang="en-US" sz="3999" b="1" dirty="0">
              <a:solidFill>
                <a:schemeClr val="accent2"/>
              </a:solidFill>
              <a:latin typeface="微软雅黑" pitchFamily="34" charset="-122"/>
              <a:ea typeface="微软雅黑" pitchFamily="34" charset="-122"/>
            </a:endParaRPr>
          </a:p>
        </p:txBody>
      </p:sp>
      <p:pic>
        <p:nvPicPr>
          <p:cNvPr id="38" name="Рисунок 37"/>
          <p:cNvPicPr>
            <a:picLocks noChangeAspect="1"/>
          </p:cNvPicPr>
          <p:nvPr/>
        </p:nvPicPr>
        <p:blipFill rotWithShape="1">
          <a:blip r:embed="rId8" cstate="print">
            <a:extLst>
              <a:ext uri="{28A0092B-C50C-407E-A947-70E740481C1C}">
                <a14:useLocalDpi xmlns:a14="http://schemas.microsoft.com/office/drawing/2010/main" val="0"/>
              </a:ext>
            </a:extLst>
          </a:blip>
          <a:srcRect l="9379" t="12027" r="10076" b="10798"/>
          <a:stretch/>
        </p:blipFill>
        <p:spPr>
          <a:xfrm>
            <a:off x="8964386" y="48528"/>
            <a:ext cx="1295503" cy="865846"/>
          </a:xfrm>
          <a:prstGeom prst="rect">
            <a:avLst/>
          </a:prstGeom>
          <a:ln w="3175"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39" name="Рисунок 38"/>
          <p:cNvPicPr>
            <a:picLocks noChangeAspect="1"/>
          </p:cNvPicPr>
          <p:nvPr/>
        </p:nvPicPr>
        <p:blipFill rotWithShape="1">
          <a:blip r:embed="rId9">
            <a:extLst>
              <a:ext uri="{28A0092B-C50C-407E-A947-70E740481C1C}">
                <a14:useLocalDpi xmlns:a14="http://schemas.microsoft.com/office/drawing/2010/main" val="0"/>
              </a:ext>
            </a:extLst>
          </a:blip>
          <a:srcRect l="16593" t="17662" r="17232" b="16883"/>
          <a:stretch/>
        </p:blipFill>
        <p:spPr>
          <a:xfrm>
            <a:off x="10539944" y="48528"/>
            <a:ext cx="1264722" cy="929390"/>
          </a:xfrm>
          <a:prstGeom prst="rect">
            <a:avLst/>
          </a:prstGeom>
        </p:spPr>
      </p:pic>
      <p:sp>
        <p:nvSpPr>
          <p:cNvPr id="40" name="TextBox 39"/>
          <p:cNvSpPr txBox="1"/>
          <p:nvPr/>
        </p:nvSpPr>
        <p:spPr>
          <a:xfrm>
            <a:off x="5470071" y="478162"/>
            <a:ext cx="3290208" cy="423193"/>
          </a:xfrm>
          <a:prstGeom prst="rect">
            <a:avLst/>
          </a:prstGeom>
          <a:solidFill>
            <a:srgbClr val="0070C0"/>
          </a:solidFill>
        </p:spPr>
        <p:txBody>
          <a:bodyPr wrap="square" rtlCol="0">
            <a:spAutoFit/>
          </a:bodyPr>
          <a:lstStyle/>
          <a:p>
            <a:pPr algn="ctr"/>
            <a:r>
              <a:rPr lang="kk-KZ" sz="1050" b="1" dirty="0">
                <a:solidFill>
                  <a:schemeClr val="bg1"/>
                </a:solidFill>
                <a:latin typeface="Times New Roman" pitchFamily="18" charset="0"/>
                <a:cs typeface="Times New Roman" pitchFamily="18" charset="0"/>
              </a:rPr>
              <a:t>ШВЕЦИЯ және</a:t>
            </a:r>
            <a:endParaRPr lang="ru-RU" sz="1050" b="1" dirty="0">
              <a:solidFill>
                <a:schemeClr val="bg1"/>
              </a:solidFill>
              <a:latin typeface="Times New Roman" pitchFamily="18" charset="0"/>
              <a:cs typeface="Times New Roman" pitchFamily="18" charset="0"/>
            </a:endParaRPr>
          </a:p>
          <a:p>
            <a:pPr algn="ctr"/>
            <a:r>
              <a:rPr lang="kk-KZ" sz="1050" b="1" dirty="0" smtClean="0">
                <a:solidFill>
                  <a:schemeClr val="bg1"/>
                </a:solidFill>
                <a:latin typeface="Times New Roman" pitchFamily="18" charset="0"/>
                <a:cs typeface="Times New Roman" pitchFamily="18" charset="0"/>
              </a:rPr>
              <a:t>ФИНЛЯНДИЯ елдері тәжірибесіне</a:t>
            </a:r>
            <a:r>
              <a:rPr lang="kk-KZ" sz="1100" b="1" dirty="0" smtClean="0">
                <a:solidFill>
                  <a:schemeClr val="bg1"/>
                </a:solidFill>
              </a:rPr>
              <a:t>н</a:t>
            </a:r>
            <a:r>
              <a:rPr lang="kk-KZ" sz="1050" b="1" dirty="0" smtClean="0">
                <a:solidFill>
                  <a:schemeClr val="bg1"/>
                </a:solidFill>
              </a:rPr>
              <a:t> </a:t>
            </a:r>
            <a:endParaRPr lang="ru-RU" sz="1050" b="1" dirty="0">
              <a:solidFill>
                <a:schemeClr val="bg1"/>
              </a:solidFill>
            </a:endParaRPr>
          </a:p>
        </p:txBody>
      </p:sp>
    </p:spTree>
    <p:extLst>
      <p:ext uri="{BB962C8B-B14F-4D97-AF65-F5344CB8AC3E}">
        <p14:creationId xmlns:p14="http://schemas.microsoft.com/office/powerpoint/2010/main" val="3112672661"/>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500"/>
                                        <p:tgtEl>
                                          <p:spTgt spid="8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p:cTn id="15" dur="250" fill="hold"/>
                                        <p:tgtEl>
                                          <p:spTgt spid="91"/>
                                        </p:tgtEl>
                                        <p:attrNameLst>
                                          <p:attrName>ppt_w</p:attrName>
                                        </p:attrNameLst>
                                      </p:cBhvr>
                                      <p:tavLst>
                                        <p:tav tm="0">
                                          <p:val>
                                            <p:fltVal val="0"/>
                                          </p:val>
                                        </p:tav>
                                        <p:tav tm="100000">
                                          <p:val>
                                            <p:strVal val="#ppt_w"/>
                                          </p:val>
                                        </p:tav>
                                      </p:tavLst>
                                    </p:anim>
                                    <p:anim calcmode="lin" valueType="num">
                                      <p:cBhvr>
                                        <p:cTn id="16" dur="250" fill="hold"/>
                                        <p:tgtEl>
                                          <p:spTgt spid="91"/>
                                        </p:tgtEl>
                                        <p:attrNameLst>
                                          <p:attrName>ppt_h</p:attrName>
                                        </p:attrNameLst>
                                      </p:cBhvr>
                                      <p:tavLst>
                                        <p:tav tm="0">
                                          <p:val>
                                            <p:fltVal val="0"/>
                                          </p:val>
                                        </p:tav>
                                        <p:tav tm="100000">
                                          <p:val>
                                            <p:strVal val="#ppt_h"/>
                                          </p:val>
                                        </p:tav>
                                      </p:tavLst>
                                    </p:anim>
                                    <p:animEffect transition="in" filter="fade">
                                      <p:cBhvr>
                                        <p:cTn id="17" dur="250"/>
                                        <p:tgtEl>
                                          <p:spTgt spid="91"/>
                                        </p:tgtEl>
                                      </p:cBhvr>
                                    </p:animEffect>
                                  </p:childTnLst>
                                </p:cTn>
                              </p:par>
                            </p:childTnLst>
                          </p:cTn>
                        </p:par>
                        <p:par>
                          <p:cTn id="18" fill="hold">
                            <p:stCondLst>
                              <p:cond delay="1250"/>
                            </p:stCondLst>
                            <p:childTnLst>
                              <p:par>
                                <p:cTn id="19" presetID="41" presetClass="entr" presetSubtype="0" fill="hold" grpId="0" nodeType="afterEffect">
                                  <p:stCondLst>
                                    <p:cond delay="0"/>
                                  </p:stCondLst>
                                  <p:iterate type="lt">
                                    <p:tmPct val="4167"/>
                                  </p:iterate>
                                  <p:childTnLst>
                                    <p:set>
                                      <p:cBhvr>
                                        <p:cTn id="20" dur="1" fill="hold">
                                          <p:stCondLst>
                                            <p:cond delay="0"/>
                                          </p:stCondLst>
                                        </p:cTn>
                                        <p:tgtEl>
                                          <p:spTgt spid="83"/>
                                        </p:tgtEl>
                                        <p:attrNameLst>
                                          <p:attrName>style.visibility</p:attrName>
                                        </p:attrNameLst>
                                      </p:cBhvr>
                                      <p:to>
                                        <p:strVal val="visible"/>
                                      </p:to>
                                    </p:set>
                                    <p:anim calcmode="lin" valueType="num">
                                      <p:cBhvr>
                                        <p:cTn id="21" dur="4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22" dur="400" fill="hold"/>
                                        <p:tgtEl>
                                          <p:spTgt spid="83"/>
                                        </p:tgtEl>
                                        <p:attrNameLst>
                                          <p:attrName>ppt_y</p:attrName>
                                        </p:attrNameLst>
                                      </p:cBhvr>
                                      <p:tavLst>
                                        <p:tav tm="0">
                                          <p:val>
                                            <p:strVal val="#ppt_y"/>
                                          </p:val>
                                        </p:tav>
                                        <p:tav tm="100000">
                                          <p:val>
                                            <p:strVal val="#ppt_y"/>
                                          </p:val>
                                        </p:tav>
                                      </p:tavLst>
                                    </p:anim>
                                    <p:anim calcmode="lin" valueType="num">
                                      <p:cBhvr>
                                        <p:cTn id="23" dur="4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24" dur="4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400" tmFilter="0,0; .5, 1; 1, 1"/>
                                        <p:tgtEl>
                                          <p:spTgt spid="83"/>
                                        </p:tgtEl>
                                      </p:cBhvr>
                                    </p:animEffect>
                                  </p:childTnLst>
                                </p:cTn>
                              </p:par>
                            </p:childTnLst>
                          </p:cTn>
                        </p:par>
                        <p:par>
                          <p:cTn id="26" fill="hold">
                            <p:stCondLst>
                              <p:cond delay="2517"/>
                            </p:stCondLst>
                            <p:childTnLst>
                              <p:par>
                                <p:cTn id="27" presetID="22" presetClass="entr" presetSubtype="2" fill="hold" nodeType="after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wipe(right)">
                                      <p:cBhvr>
                                        <p:cTn id="29" dur="500"/>
                                        <p:tgtEl>
                                          <p:spTgt spid="70"/>
                                        </p:tgtEl>
                                      </p:cBhvr>
                                    </p:animEffect>
                                  </p:childTnLst>
                                </p:cTn>
                              </p:par>
                            </p:childTnLst>
                          </p:cTn>
                        </p:par>
                        <p:par>
                          <p:cTn id="30" fill="hold">
                            <p:stCondLst>
                              <p:cond delay="3017"/>
                            </p:stCondLst>
                            <p:childTnLst>
                              <p:par>
                                <p:cTn id="31" presetID="53" presetClass="entr" presetSubtype="16" fill="hold" grpId="0" nodeType="afterEffect">
                                  <p:stCondLst>
                                    <p:cond delay="0"/>
                                  </p:stCondLst>
                                  <p:childTnLst>
                                    <p:set>
                                      <p:cBhvr>
                                        <p:cTn id="32" dur="1" fill="hold">
                                          <p:stCondLst>
                                            <p:cond delay="0"/>
                                          </p:stCondLst>
                                        </p:cTn>
                                        <p:tgtEl>
                                          <p:spTgt spid="92"/>
                                        </p:tgtEl>
                                        <p:attrNameLst>
                                          <p:attrName>style.visibility</p:attrName>
                                        </p:attrNameLst>
                                      </p:cBhvr>
                                      <p:to>
                                        <p:strVal val="visible"/>
                                      </p:to>
                                    </p:set>
                                    <p:anim calcmode="lin" valueType="num">
                                      <p:cBhvr>
                                        <p:cTn id="33" dur="250" fill="hold"/>
                                        <p:tgtEl>
                                          <p:spTgt spid="92"/>
                                        </p:tgtEl>
                                        <p:attrNameLst>
                                          <p:attrName>ppt_w</p:attrName>
                                        </p:attrNameLst>
                                      </p:cBhvr>
                                      <p:tavLst>
                                        <p:tav tm="0">
                                          <p:val>
                                            <p:fltVal val="0"/>
                                          </p:val>
                                        </p:tav>
                                        <p:tav tm="100000">
                                          <p:val>
                                            <p:strVal val="#ppt_w"/>
                                          </p:val>
                                        </p:tav>
                                      </p:tavLst>
                                    </p:anim>
                                    <p:anim calcmode="lin" valueType="num">
                                      <p:cBhvr>
                                        <p:cTn id="34" dur="250" fill="hold"/>
                                        <p:tgtEl>
                                          <p:spTgt spid="92"/>
                                        </p:tgtEl>
                                        <p:attrNameLst>
                                          <p:attrName>ppt_h</p:attrName>
                                        </p:attrNameLst>
                                      </p:cBhvr>
                                      <p:tavLst>
                                        <p:tav tm="0">
                                          <p:val>
                                            <p:fltVal val="0"/>
                                          </p:val>
                                        </p:tav>
                                        <p:tav tm="100000">
                                          <p:val>
                                            <p:strVal val="#ppt_h"/>
                                          </p:val>
                                        </p:tav>
                                      </p:tavLst>
                                    </p:anim>
                                    <p:animEffect transition="in" filter="fade">
                                      <p:cBhvr>
                                        <p:cTn id="35" dur="250"/>
                                        <p:tgtEl>
                                          <p:spTgt spid="92"/>
                                        </p:tgtEl>
                                      </p:cBhvr>
                                    </p:animEffect>
                                  </p:childTnLst>
                                </p:cTn>
                              </p:par>
                            </p:childTnLst>
                          </p:cTn>
                        </p:par>
                        <p:par>
                          <p:cTn id="36" fill="hold">
                            <p:stCondLst>
                              <p:cond delay="3267"/>
                            </p:stCondLst>
                            <p:childTnLst>
                              <p:par>
                                <p:cTn id="37" presetID="22" presetClass="entr" presetSubtype="2"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wipe(right)">
                                      <p:cBhvr>
                                        <p:cTn id="39" dur="500"/>
                                        <p:tgtEl>
                                          <p:spTgt spid="69"/>
                                        </p:tgtEl>
                                      </p:cBhvr>
                                    </p:animEffect>
                                  </p:childTnLst>
                                </p:cTn>
                              </p:par>
                            </p:childTnLst>
                          </p:cTn>
                        </p:par>
                        <p:par>
                          <p:cTn id="40" fill="hold">
                            <p:stCondLst>
                              <p:cond delay="3767"/>
                            </p:stCondLst>
                            <p:childTnLst>
                              <p:par>
                                <p:cTn id="41" presetID="41" presetClass="entr" presetSubtype="0" fill="hold" grpId="0" nodeType="afterEffect">
                                  <p:stCondLst>
                                    <p:cond delay="0"/>
                                  </p:stCondLst>
                                  <p:iterate type="lt">
                                    <p:tmPct val="1667"/>
                                  </p:iterate>
                                  <p:childTnLst>
                                    <p:set>
                                      <p:cBhvr>
                                        <p:cTn id="42" dur="1" fill="hold">
                                          <p:stCondLst>
                                            <p:cond delay="0"/>
                                          </p:stCondLst>
                                        </p:cTn>
                                        <p:tgtEl>
                                          <p:spTgt spid="85"/>
                                        </p:tgtEl>
                                        <p:attrNameLst>
                                          <p:attrName>style.visibility</p:attrName>
                                        </p:attrNameLst>
                                      </p:cBhvr>
                                      <p:to>
                                        <p:strVal val="visible"/>
                                      </p:to>
                                    </p:set>
                                    <p:anim calcmode="lin" valueType="num">
                                      <p:cBhvr>
                                        <p:cTn id="43" dur="4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44" dur="400" fill="hold"/>
                                        <p:tgtEl>
                                          <p:spTgt spid="85"/>
                                        </p:tgtEl>
                                        <p:attrNameLst>
                                          <p:attrName>ppt_y</p:attrName>
                                        </p:attrNameLst>
                                      </p:cBhvr>
                                      <p:tavLst>
                                        <p:tav tm="0">
                                          <p:val>
                                            <p:strVal val="#ppt_y"/>
                                          </p:val>
                                        </p:tav>
                                        <p:tav tm="100000">
                                          <p:val>
                                            <p:strVal val="#ppt_y"/>
                                          </p:val>
                                        </p:tav>
                                      </p:tavLst>
                                    </p:anim>
                                    <p:anim calcmode="lin" valueType="num">
                                      <p:cBhvr>
                                        <p:cTn id="45" dur="4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46" dur="4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47" dur="400" tmFilter="0,0; .5, 1; 1, 1"/>
                                        <p:tgtEl>
                                          <p:spTgt spid="85"/>
                                        </p:tgtEl>
                                      </p:cBhvr>
                                    </p:animEffect>
                                  </p:childTnLst>
                                </p:cTn>
                              </p:par>
                            </p:childTnLst>
                          </p:cTn>
                        </p:par>
                        <p:par>
                          <p:cTn id="48" fill="hold">
                            <p:stCondLst>
                              <p:cond delay="4807"/>
                            </p:stCondLst>
                            <p:childTnLst>
                              <p:par>
                                <p:cTn id="49" presetID="22" presetClass="entr" presetSubtype="8" fill="hold"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wipe(left)">
                                      <p:cBhvr>
                                        <p:cTn id="51" dur="500"/>
                                        <p:tgtEl>
                                          <p:spTgt spid="73"/>
                                        </p:tgtEl>
                                      </p:cBhvr>
                                    </p:animEffect>
                                  </p:childTnLst>
                                </p:cTn>
                              </p:par>
                            </p:childTnLst>
                          </p:cTn>
                        </p:par>
                        <p:par>
                          <p:cTn id="52" fill="hold">
                            <p:stCondLst>
                              <p:cond delay="5307"/>
                            </p:stCondLst>
                            <p:childTnLst>
                              <p:par>
                                <p:cTn id="53" presetID="53" presetClass="entr" presetSubtype="16" fill="hold" grpId="0" nodeType="after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p:cTn id="55" dur="250" fill="hold"/>
                                        <p:tgtEl>
                                          <p:spTgt spid="79"/>
                                        </p:tgtEl>
                                        <p:attrNameLst>
                                          <p:attrName>ppt_w</p:attrName>
                                        </p:attrNameLst>
                                      </p:cBhvr>
                                      <p:tavLst>
                                        <p:tav tm="0">
                                          <p:val>
                                            <p:fltVal val="0"/>
                                          </p:val>
                                        </p:tav>
                                        <p:tav tm="100000">
                                          <p:val>
                                            <p:strVal val="#ppt_w"/>
                                          </p:val>
                                        </p:tav>
                                      </p:tavLst>
                                    </p:anim>
                                    <p:anim calcmode="lin" valueType="num">
                                      <p:cBhvr>
                                        <p:cTn id="56" dur="250" fill="hold"/>
                                        <p:tgtEl>
                                          <p:spTgt spid="79"/>
                                        </p:tgtEl>
                                        <p:attrNameLst>
                                          <p:attrName>ppt_h</p:attrName>
                                        </p:attrNameLst>
                                      </p:cBhvr>
                                      <p:tavLst>
                                        <p:tav tm="0">
                                          <p:val>
                                            <p:fltVal val="0"/>
                                          </p:val>
                                        </p:tav>
                                        <p:tav tm="100000">
                                          <p:val>
                                            <p:strVal val="#ppt_h"/>
                                          </p:val>
                                        </p:tav>
                                      </p:tavLst>
                                    </p:anim>
                                    <p:animEffect transition="in" filter="fade">
                                      <p:cBhvr>
                                        <p:cTn id="57" dur="250"/>
                                        <p:tgtEl>
                                          <p:spTgt spid="79"/>
                                        </p:tgtEl>
                                      </p:cBhvr>
                                    </p:animEffect>
                                  </p:childTnLst>
                                </p:cTn>
                              </p:par>
                            </p:childTnLst>
                          </p:cTn>
                        </p:par>
                        <p:par>
                          <p:cTn id="58" fill="hold">
                            <p:stCondLst>
                              <p:cond delay="5557"/>
                            </p:stCondLst>
                            <p:childTnLst>
                              <p:par>
                                <p:cTn id="59" presetID="41" presetClass="entr" presetSubtype="0" fill="hold" grpId="0" nodeType="afterEffect">
                                  <p:stCondLst>
                                    <p:cond delay="0"/>
                                  </p:stCondLst>
                                  <p:iterate type="lt">
                                    <p:tmPct val="2500"/>
                                  </p:iterate>
                                  <p:childTnLst>
                                    <p:set>
                                      <p:cBhvr>
                                        <p:cTn id="60" dur="1" fill="hold">
                                          <p:stCondLst>
                                            <p:cond delay="0"/>
                                          </p:stCondLst>
                                        </p:cTn>
                                        <p:tgtEl>
                                          <p:spTgt spid="87"/>
                                        </p:tgtEl>
                                        <p:attrNameLst>
                                          <p:attrName>style.visibility</p:attrName>
                                        </p:attrNameLst>
                                      </p:cBhvr>
                                      <p:to>
                                        <p:strVal val="visible"/>
                                      </p:to>
                                    </p:set>
                                    <p:anim calcmode="lin" valueType="num">
                                      <p:cBhvr>
                                        <p:cTn id="61" dur="400" fill="hold"/>
                                        <p:tgtEl>
                                          <p:spTgt spid="87"/>
                                        </p:tgtEl>
                                        <p:attrNameLst>
                                          <p:attrName>ppt_x</p:attrName>
                                        </p:attrNameLst>
                                      </p:cBhvr>
                                      <p:tavLst>
                                        <p:tav tm="0">
                                          <p:val>
                                            <p:strVal val="#ppt_x"/>
                                          </p:val>
                                        </p:tav>
                                        <p:tav tm="50000">
                                          <p:val>
                                            <p:strVal val="#ppt_x+.1"/>
                                          </p:val>
                                        </p:tav>
                                        <p:tav tm="100000">
                                          <p:val>
                                            <p:strVal val="#ppt_x"/>
                                          </p:val>
                                        </p:tav>
                                      </p:tavLst>
                                    </p:anim>
                                    <p:anim calcmode="lin" valueType="num">
                                      <p:cBhvr>
                                        <p:cTn id="62" dur="400" fill="hold"/>
                                        <p:tgtEl>
                                          <p:spTgt spid="87"/>
                                        </p:tgtEl>
                                        <p:attrNameLst>
                                          <p:attrName>ppt_y</p:attrName>
                                        </p:attrNameLst>
                                      </p:cBhvr>
                                      <p:tavLst>
                                        <p:tav tm="0">
                                          <p:val>
                                            <p:strVal val="#ppt_y"/>
                                          </p:val>
                                        </p:tav>
                                        <p:tav tm="100000">
                                          <p:val>
                                            <p:strVal val="#ppt_y"/>
                                          </p:val>
                                        </p:tav>
                                      </p:tavLst>
                                    </p:anim>
                                    <p:anim calcmode="lin" valueType="num">
                                      <p:cBhvr>
                                        <p:cTn id="63" dur="400" fill="hold"/>
                                        <p:tgtEl>
                                          <p:spTgt spid="87"/>
                                        </p:tgtEl>
                                        <p:attrNameLst>
                                          <p:attrName>ppt_h</p:attrName>
                                        </p:attrNameLst>
                                      </p:cBhvr>
                                      <p:tavLst>
                                        <p:tav tm="0">
                                          <p:val>
                                            <p:strVal val="#ppt_h/10"/>
                                          </p:val>
                                        </p:tav>
                                        <p:tav tm="50000">
                                          <p:val>
                                            <p:strVal val="#ppt_h+.01"/>
                                          </p:val>
                                        </p:tav>
                                        <p:tav tm="100000">
                                          <p:val>
                                            <p:strVal val="#ppt_h"/>
                                          </p:val>
                                        </p:tav>
                                      </p:tavLst>
                                    </p:anim>
                                    <p:anim calcmode="lin" valueType="num">
                                      <p:cBhvr>
                                        <p:cTn id="64" dur="400" fill="hold"/>
                                        <p:tgtEl>
                                          <p:spTgt spid="87"/>
                                        </p:tgtEl>
                                        <p:attrNameLst>
                                          <p:attrName>ppt_w</p:attrName>
                                        </p:attrNameLst>
                                      </p:cBhvr>
                                      <p:tavLst>
                                        <p:tav tm="0">
                                          <p:val>
                                            <p:strVal val="#ppt_w/10"/>
                                          </p:val>
                                        </p:tav>
                                        <p:tav tm="50000">
                                          <p:val>
                                            <p:strVal val="#ppt_w+.01"/>
                                          </p:val>
                                        </p:tav>
                                        <p:tav tm="100000">
                                          <p:val>
                                            <p:strVal val="#ppt_w"/>
                                          </p:val>
                                        </p:tav>
                                      </p:tavLst>
                                    </p:anim>
                                    <p:animEffect transition="in" filter="fade">
                                      <p:cBhvr>
                                        <p:cTn id="65" dur="400" tmFilter="0,0; .5, 1; 1, 1"/>
                                        <p:tgtEl>
                                          <p:spTgt spid="87"/>
                                        </p:tgtEl>
                                      </p:cBhvr>
                                    </p:animEffect>
                                  </p:childTnLst>
                                </p:cTn>
                              </p:par>
                            </p:childTnLst>
                          </p:cTn>
                        </p:par>
                        <p:par>
                          <p:cTn id="66" fill="hold">
                            <p:stCondLst>
                              <p:cond delay="6677"/>
                            </p:stCondLst>
                            <p:childTnLst>
                              <p:par>
                                <p:cTn id="67" presetID="22" presetClass="entr" presetSubtype="8" fill="hold" nodeType="after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wipe(left)">
                                      <p:cBhvr>
                                        <p:cTn id="69" dur="500"/>
                                        <p:tgtEl>
                                          <p:spTgt spid="65"/>
                                        </p:tgtEl>
                                      </p:cBhvr>
                                    </p:animEffect>
                                  </p:childTnLst>
                                </p:cTn>
                              </p:par>
                            </p:childTnLst>
                          </p:cTn>
                        </p:par>
                        <p:par>
                          <p:cTn id="70" fill="hold">
                            <p:stCondLst>
                              <p:cond delay="7177"/>
                            </p:stCondLst>
                            <p:childTnLst>
                              <p:par>
                                <p:cTn id="71" presetID="53" presetClass="entr" presetSubtype="16" fill="hold" grpId="0" nodeType="afterEffect">
                                  <p:stCondLst>
                                    <p:cond delay="0"/>
                                  </p:stCondLst>
                                  <p:childTnLst>
                                    <p:set>
                                      <p:cBhvr>
                                        <p:cTn id="72" dur="1" fill="hold">
                                          <p:stCondLst>
                                            <p:cond delay="0"/>
                                          </p:stCondLst>
                                        </p:cTn>
                                        <p:tgtEl>
                                          <p:spTgt spid="68"/>
                                        </p:tgtEl>
                                        <p:attrNameLst>
                                          <p:attrName>style.visibility</p:attrName>
                                        </p:attrNameLst>
                                      </p:cBhvr>
                                      <p:to>
                                        <p:strVal val="visible"/>
                                      </p:to>
                                    </p:set>
                                    <p:anim calcmode="lin" valueType="num">
                                      <p:cBhvr>
                                        <p:cTn id="73" dur="250" fill="hold"/>
                                        <p:tgtEl>
                                          <p:spTgt spid="68"/>
                                        </p:tgtEl>
                                        <p:attrNameLst>
                                          <p:attrName>ppt_w</p:attrName>
                                        </p:attrNameLst>
                                      </p:cBhvr>
                                      <p:tavLst>
                                        <p:tav tm="0">
                                          <p:val>
                                            <p:fltVal val="0"/>
                                          </p:val>
                                        </p:tav>
                                        <p:tav tm="100000">
                                          <p:val>
                                            <p:strVal val="#ppt_w"/>
                                          </p:val>
                                        </p:tav>
                                      </p:tavLst>
                                    </p:anim>
                                    <p:anim calcmode="lin" valueType="num">
                                      <p:cBhvr>
                                        <p:cTn id="74" dur="250" fill="hold"/>
                                        <p:tgtEl>
                                          <p:spTgt spid="68"/>
                                        </p:tgtEl>
                                        <p:attrNameLst>
                                          <p:attrName>ppt_h</p:attrName>
                                        </p:attrNameLst>
                                      </p:cBhvr>
                                      <p:tavLst>
                                        <p:tav tm="0">
                                          <p:val>
                                            <p:fltVal val="0"/>
                                          </p:val>
                                        </p:tav>
                                        <p:tav tm="100000">
                                          <p:val>
                                            <p:strVal val="#ppt_h"/>
                                          </p:val>
                                        </p:tav>
                                      </p:tavLst>
                                    </p:anim>
                                    <p:animEffect transition="in" filter="fade">
                                      <p:cBhvr>
                                        <p:cTn id="75" dur="250"/>
                                        <p:tgtEl>
                                          <p:spTgt spid="68"/>
                                        </p:tgtEl>
                                      </p:cBhvr>
                                    </p:animEffect>
                                  </p:childTnLst>
                                </p:cTn>
                              </p:par>
                            </p:childTnLst>
                          </p:cTn>
                        </p:par>
                        <p:par>
                          <p:cTn id="76" fill="hold">
                            <p:stCondLst>
                              <p:cond delay="7427"/>
                            </p:stCondLst>
                            <p:childTnLst>
                              <p:par>
                                <p:cTn id="77" presetID="22" presetClass="entr" presetSubtype="8" fill="hold" grpId="0" nodeType="after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wipe(left)">
                                      <p:cBhvr>
                                        <p:cTn id="79" dur="500"/>
                                        <p:tgtEl>
                                          <p:spTgt spid="64"/>
                                        </p:tgtEl>
                                      </p:cBhvr>
                                    </p:animEffect>
                                  </p:childTnLst>
                                </p:cTn>
                              </p:par>
                            </p:childTnLst>
                          </p:cTn>
                        </p:par>
                        <p:par>
                          <p:cTn id="80" fill="hold">
                            <p:stCondLst>
                              <p:cond delay="7927"/>
                            </p:stCondLst>
                            <p:childTnLst>
                              <p:par>
                                <p:cTn id="81" presetID="41" presetClass="entr" presetSubtype="0" fill="hold" grpId="0" nodeType="afterEffect">
                                  <p:stCondLst>
                                    <p:cond delay="0"/>
                                  </p:stCondLst>
                                  <p:iterate type="lt">
                                    <p:tmPct val="4167"/>
                                  </p:iterate>
                                  <p:childTnLst>
                                    <p:set>
                                      <p:cBhvr>
                                        <p:cTn id="82" dur="1" fill="hold">
                                          <p:stCondLst>
                                            <p:cond delay="0"/>
                                          </p:stCondLst>
                                        </p:cTn>
                                        <p:tgtEl>
                                          <p:spTgt spid="89"/>
                                        </p:tgtEl>
                                        <p:attrNameLst>
                                          <p:attrName>style.visibility</p:attrName>
                                        </p:attrNameLst>
                                      </p:cBhvr>
                                      <p:to>
                                        <p:strVal val="visible"/>
                                      </p:to>
                                    </p:set>
                                    <p:anim calcmode="lin" valueType="num">
                                      <p:cBhvr>
                                        <p:cTn id="83" dur="400" fill="hold"/>
                                        <p:tgtEl>
                                          <p:spTgt spid="89"/>
                                        </p:tgtEl>
                                        <p:attrNameLst>
                                          <p:attrName>ppt_x</p:attrName>
                                        </p:attrNameLst>
                                      </p:cBhvr>
                                      <p:tavLst>
                                        <p:tav tm="0">
                                          <p:val>
                                            <p:strVal val="#ppt_x"/>
                                          </p:val>
                                        </p:tav>
                                        <p:tav tm="50000">
                                          <p:val>
                                            <p:strVal val="#ppt_x+.1"/>
                                          </p:val>
                                        </p:tav>
                                        <p:tav tm="100000">
                                          <p:val>
                                            <p:strVal val="#ppt_x"/>
                                          </p:val>
                                        </p:tav>
                                      </p:tavLst>
                                    </p:anim>
                                    <p:anim calcmode="lin" valueType="num">
                                      <p:cBhvr>
                                        <p:cTn id="84" dur="400" fill="hold"/>
                                        <p:tgtEl>
                                          <p:spTgt spid="89"/>
                                        </p:tgtEl>
                                        <p:attrNameLst>
                                          <p:attrName>ppt_y</p:attrName>
                                        </p:attrNameLst>
                                      </p:cBhvr>
                                      <p:tavLst>
                                        <p:tav tm="0">
                                          <p:val>
                                            <p:strVal val="#ppt_y"/>
                                          </p:val>
                                        </p:tav>
                                        <p:tav tm="100000">
                                          <p:val>
                                            <p:strVal val="#ppt_y"/>
                                          </p:val>
                                        </p:tav>
                                      </p:tavLst>
                                    </p:anim>
                                    <p:anim calcmode="lin" valueType="num">
                                      <p:cBhvr>
                                        <p:cTn id="85" dur="400" fill="hold"/>
                                        <p:tgtEl>
                                          <p:spTgt spid="89"/>
                                        </p:tgtEl>
                                        <p:attrNameLst>
                                          <p:attrName>ppt_h</p:attrName>
                                        </p:attrNameLst>
                                      </p:cBhvr>
                                      <p:tavLst>
                                        <p:tav tm="0">
                                          <p:val>
                                            <p:strVal val="#ppt_h/10"/>
                                          </p:val>
                                        </p:tav>
                                        <p:tav tm="50000">
                                          <p:val>
                                            <p:strVal val="#ppt_h+.01"/>
                                          </p:val>
                                        </p:tav>
                                        <p:tav tm="100000">
                                          <p:val>
                                            <p:strVal val="#ppt_h"/>
                                          </p:val>
                                        </p:tav>
                                      </p:tavLst>
                                    </p:anim>
                                    <p:anim calcmode="lin" valueType="num">
                                      <p:cBhvr>
                                        <p:cTn id="86" dur="400" fill="hold"/>
                                        <p:tgtEl>
                                          <p:spTgt spid="89"/>
                                        </p:tgtEl>
                                        <p:attrNameLst>
                                          <p:attrName>ppt_w</p:attrName>
                                        </p:attrNameLst>
                                      </p:cBhvr>
                                      <p:tavLst>
                                        <p:tav tm="0">
                                          <p:val>
                                            <p:strVal val="#ppt_w/10"/>
                                          </p:val>
                                        </p:tav>
                                        <p:tav tm="50000">
                                          <p:val>
                                            <p:strVal val="#ppt_w+.01"/>
                                          </p:val>
                                        </p:tav>
                                        <p:tav tm="100000">
                                          <p:val>
                                            <p:strVal val="#ppt_w"/>
                                          </p:val>
                                        </p:tav>
                                      </p:tavLst>
                                    </p:anim>
                                    <p:animEffect transition="in" filter="fade">
                                      <p:cBhvr>
                                        <p:cTn id="87" dur="400" tmFilter="0,0; .5, 1; 1, 1"/>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8" grpId="0"/>
      <p:bldP spid="69" grpId="0" animBg="1"/>
      <p:bldP spid="79" grpId="0"/>
      <p:bldP spid="83" grpId="0"/>
      <p:bldP spid="85" grpId="0" animBg="1"/>
      <p:bldP spid="87" grpId="0"/>
      <p:bldP spid="89" grpId="0"/>
      <p:bldP spid="91" grpId="0"/>
      <p:bldP spid="9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28652" y="69426"/>
            <a:ext cx="9554191" cy="369332"/>
          </a:xfrm>
          <a:prstGeom prst="rect">
            <a:avLst/>
          </a:prstGeom>
          <a:solidFill>
            <a:srgbClr val="0070C0"/>
          </a:solidFill>
        </p:spPr>
        <p:txBody>
          <a:bodyPr wrap="square">
            <a:spAutoFit/>
          </a:bodyPr>
          <a:lstStyle/>
          <a:p>
            <a:r>
              <a:rPr lang="kk-KZ" b="1" dirty="0" smtClean="0">
                <a:solidFill>
                  <a:schemeClr val="bg1"/>
                </a:solidFill>
                <a:latin typeface="Times New Roman" pitchFamily="18" charset="0"/>
                <a:cs typeface="Times New Roman" pitchFamily="18" charset="0"/>
              </a:rPr>
              <a:t>2024 жыл    СИНГАПУР   және МАЛАЙЗИЯ  елдеріндегі  </a:t>
            </a:r>
            <a:r>
              <a:rPr lang="kk-KZ" b="1" dirty="0">
                <a:solidFill>
                  <a:schemeClr val="bg1"/>
                </a:solidFill>
                <a:latin typeface="Times New Roman" pitchFamily="18" charset="0"/>
                <a:cs typeface="Times New Roman" pitchFamily="18" charset="0"/>
              </a:rPr>
              <a:t>халықаралық </a:t>
            </a:r>
            <a:r>
              <a:rPr lang="kk-KZ" b="1" dirty="0" smtClean="0">
                <a:solidFill>
                  <a:schemeClr val="bg1"/>
                </a:solidFill>
                <a:latin typeface="Times New Roman" pitchFamily="18" charset="0"/>
                <a:cs typeface="Times New Roman" pitchFamily="18" charset="0"/>
              </a:rPr>
              <a:t>тағылымдама</a:t>
            </a:r>
            <a:endParaRPr lang="ru-RU" dirty="0">
              <a:solidFill>
                <a:schemeClr val="bg1"/>
              </a:solidFill>
              <a:latin typeface="Times New Roman" pitchFamily="18" charset="0"/>
              <a:cs typeface="Times New Roman" pitchFamily="18" charset="0"/>
            </a:endParaRPr>
          </a:p>
        </p:txBody>
      </p:sp>
      <p:pic>
        <p:nvPicPr>
          <p:cNvPr id="6" name="Рисунок 5" descr="D:\Desktop\АЛМА А ХАЛ ТАҒ\WhatsApp Image 2025-02-27 at 16.47.08 (1).jpeg"/>
          <p:cNvPicPr/>
          <p:nvPr/>
        </p:nvPicPr>
        <p:blipFill rotWithShape="1">
          <a:blip r:embed="rId2" cstate="print">
            <a:extLst>
              <a:ext uri="{28A0092B-C50C-407E-A947-70E740481C1C}">
                <a14:useLocalDpi xmlns:a14="http://schemas.microsoft.com/office/drawing/2010/main" val="0"/>
              </a:ext>
            </a:extLst>
          </a:blip>
          <a:srcRect l="11707" t="2311" b="17289"/>
          <a:stretch/>
        </p:blipFill>
        <p:spPr bwMode="auto">
          <a:xfrm>
            <a:off x="351063" y="525983"/>
            <a:ext cx="3298374" cy="2315188"/>
          </a:xfrm>
          <a:prstGeom prst="rect">
            <a:avLst/>
          </a:prstGeom>
          <a:noFill/>
          <a:ln>
            <a:noFill/>
          </a:ln>
          <a:extLst>
            <a:ext uri="{53640926-AAD7-44D8-BBD7-CCE9431645EC}">
              <a14:shadowObscured xmlns:a14="http://schemas.microsoft.com/office/drawing/2010/main"/>
            </a:ext>
          </a:extLst>
        </p:spPr>
      </p:pic>
      <p:pic>
        <p:nvPicPr>
          <p:cNvPr id="8" name="Рисунок 7" descr="D:\Desktop\АЛМА А ХАЛ ТАҒ\WhatsApp Image 2025-02-27 at 16.47.09.jpeg"/>
          <p:cNvPicPr/>
          <p:nvPr/>
        </p:nvPicPr>
        <p:blipFill rotWithShape="1">
          <a:blip r:embed="rId3">
            <a:extLst>
              <a:ext uri="{28A0092B-C50C-407E-A947-70E740481C1C}">
                <a14:useLocalDpi xmlns:a14="http://schemas.microsoft.com/office/drawing/2010/main" val="0"/>
              </a:ext>
            </a:extLst>
          </a:blip>
          <a:srcRect l="9214" t="38296" r="13607" b="19652"/>
          <a:stretch/>
        </p:blipFill>
        <p:spPr bwMode="auto">
          <a:xfrm>
            <a:off x="4024993" y="438758"/>
            <a:ext cx="4586352" cy="2337912"/>
          </a:xfrm>
          <a:prstGeom prst="rect">
            <a:avLst/>
          </a:prstGeom>
          <a:noFill/>
          <a:ln>
            <a:noFill/>
          </a:ln>
          <a:extLst>
            <a:ext uri="{53640926-AAD7-44D8-BBD7-CCE9431645EC}">
              <a14:shadowObscured xmlns:a14="http://schemas.microsoft.com/office/drawing/2010/main"/>
            </a:ext>
          </a:extLst>
        </p:spPr>
      </p:pic>
      <p:pic>
        <p:nvPicPr>
          <p:cNvPr id="13" name="Рисунок 12" descr="D:\Downloads\WhatsApp Image 2025-03-04 at 16.14.24.jpeg"/>
          <p:cNvPicPr/>
          <p:nvPr/>
        </p:nvPicPr>
        <p:blipFill rotWithShape="1">
          <a:blip r:embed="rId4" cstate="print">
            <a:extLst>
              <a:ext uri="{28A0092B-C50C-407E-A947-70E740481C1C}">
                <a14:useLocalDpi xmlns:a14="http://schemas.microsoft.com/office/drawing/2010/main" val="0"/>
              </a:ext>
            </a:extLst>
          </a:blip>
          <a:srcRect l="5684" t="18485" r="2497" b="11794"/>
          <a:stretch/>
        </p:blipFill>
        <p:spPr bwMode="auto">
          <a:xfrm>
            <a:off x="9307787" y="69426"/>
            <a:ext cx="2652889" cy="1538289"/>
          </a:xfrm>
          <a:prstGeom prst="rect">
            <a:avLst/>
          </a:prstGeom>
          <a:noFill/>
          <a:ln>
            <a:noFill/>
          </a:ln>
          <a:extLst>
            <a:ext uri="{53640926-AAD7-44D8-BBD7-CCE9431645EC}">
              <a14:shadowObscured xmlns:a14="http://schemas.microsoft.com/office/drawing/2010/main"/>
            </a:ext>
          </a:extLst>
        </p:spPr>
      </p:pic>
      <p:sp>
        <p:nvSpPr>
          <p:cNvPr id="2" name="Прямоугольник 1"/>
          <p:cNvSpPr/>
          <p:nvPr/>
        </p:nvSpPr>
        <p:spPr>
          <a:xfrm>
            <a:off x="0" y="2964626"/>
            <a:ext cx="9184820" cy="3893374"/>
          </a:xfrm>
          <a:prstGeom prst="rect">
            <a:avLst/>
          </a:prstGeom>
          <a:solidFill>
            <a:schemeClr val="accent5">
              <a:lumMod val="20000"/>
              <a:lumOff val="80000"/>
            </a:schemeClr>
          </a:solidFill>
        </p:spPr>
        <p:txBody>
          <a:bodyPr wrap="square">
            <a:spAutoFit/>
          </a:bodyPr>
          <a:lstStyle/>
          <a:p>
            <a:r>
              <a:rPr lang="kk-KZ" sz="1200" b="1" dirty="0" smtClean="0">
                <a:latin typeface="Times New Roman" pitchFamily="18" charset="0"/>
                <a:cs typeface="Times New Roman" pitchFamily="18" charset="0"/>
              </a:rPr>
              <a:t>Тақырыбы</a:t>
            </a:r>
            <a:r>
              <a:rPr lang="kk-KZ" sz="1200" dirty="0" smtClean="0">
                <a:latin typeface="Times New Roman" pitchFamily="18" charset="0"/>
                <a:cs typeface="Times New Roman" pitchFamily="18" charset="0"/>
              </a:rPr>
              <a:t>: Кәсіптік </a:t>
            </a:r>
            <a:r>
              <a:rPr lang="kk-KZ" sz="1200" dirty="0">
                <a:latin typeface="Times New Roman" pitchFamily="18" charset="0"/>
                <a:cs typeface="Times New Roman" pitchFamily="18" charset="0"/>
              </a:rPr>
              <a:t>білім берудегі инновациялық </a:t>
            </a:r>
            <a:r>
              <a:rPr lang="kk-KZ" sz="1200" dirty="0" smtClean="0">
                <a:latin typeface="Times New Roman" pitchFamily="18" charset="0"/>
                <a:cs typeface="Times New Roman" pitchFamily="18" charset="0"/>
              </a:rPr>
              <a:t>технологиялар</a:t>
            </a:r>
          </a:p>
          <a:p>
            <a:r>
              <a:rPr lang="kk-KZ" sz="1200" b="1" dirty="0" smtClean="0">
                <a:latin typeface="Times New Roman" pitchFamily="18" charset="0"/>
                <a:cs typeface="Times New Roman" pitchFamily="18" charset="0"/>
              </a:rPr>
              <a:t>Мақсаты:</a:t>
            </a:r>
          </a:p>
          <a:p>
            <a:pPr marL="171450" indent="-171450">
              <a:buFont typeface="Wingdings" pitchFamily="2" charset="2"/>
              <a:buChar char="Ø"/>
            </a:pPr>
            <a:r>
              <a:rPr lang="kk-KZ" sz="1200" dirty="0" smtClean="0">
                <a:latin typeface="Times New Roman" pitchFamily="18" charset="0"/>
                <a:cs typeface="Times New Roman" pitchFamily="18" charset="0"/>
              </a:rPr>
              <a:t> </a:t>
            </a:r>
            <a:r>
              <a:rPr lang="kk-KZ" sz="1200" dirty="0">
                <a:latin typeface="Times New Roman" pitchFamily="18" charset="0"/>
                <a:cs typeface="Times New Roman" pitchFamily="18" charset="0"/>
              </a:rPr>
              <a:t>Дамыған елдердің кәсіптік білім беру саласындағы  озық тәжірибесін зерделеу арқылы  п</a:t>
            </a:r>
            <a:r>
              <a:rPr lang="ru-RU" sz="1200" dirty="0" err="1">
                <a:latin typeface="Times New Roman" pitchFamily="18" charset="0"/>
                <a:cs typeface="Times New Roman" pitchFamily="18" charset="0"/>
              </a:rPr>
              <a:t>едагогтерд</a:t>
            </a:r>
            <a:r>
              <a:rPr lang="kk-KZ" sz="1200" dirty="0">
                <a:latin typeface="Times New Roman" pitchFamily="18" charset="0"/>
                <a:cs typeface="Times New Roman" pitchFamily="18" charset="0"/>
              </a:rPr>
              <a:t>ің құзыреттіліктерін арттыру; </a:t>
            </a:r>
            <a:endParaRPr lang="ru-RU" sz="1200" dirty="0">
              <a:latin typeface="Times New Roman" pitchFamily="18" charset="0"/>
              <a:cs typeface="Times New Roman" pitchFamily="18" charset="0"/>
            </a:endParaRPr>
          </a:p>
          <a:p>
            <a:pPr marL="171450" indent="-171450">
              <a:buFont typeface="Wingdings" pitchFamily="2" charset="2"/>
              <a:buChar char="Ø"/>
            </a:pPr>
            <a:r>
              <a:rPr lang="kk-KZ" sz="1200" dirty="0">
                <a:latin typeface="Times New Roman" pitchFamily="18" charset="0"/>
                <a:cs typeface="Times New Roman" pitchFamily="18" charset="0"/>
              </a:rPr>
              <a:t>4.0. индустриялық  стандарттарға сәйкес инновациялық технологиялар мен оқыту әдістемесін </a:t>
            </a:r>
            <a:r>
              <a:rPr lang="kk-KZ" sz="1200" dirty="0" smtClean="0">
                <a:latin typeface="Times New Roman" pitchFamily="18" charset="0"/>
                <a:cs typeface="Times New Roman" pitchFamily="18" charset="0"/>
              </a:rPr>
              <a:t>меңгерту;</a:t>
            </a:r>
            <a:endParaRPr lang="ru-RU" sz="1200" dirty="0">
              <a:latin typeface="Times New Roman" pitchFamily="18" charset="0"/>
              <a:cs typeface="Times New Roman" pitchFamily="18" charset="0"/>
            </a:endParaRPr>
          </a:p>
          <a:p>
            <a:pPr marL="171450" indent="-171450">
              <a:buFont typeface="Wingdings" pitchFamily="2" charset="2"/>
              <a:buChar char="Ø"/>
            </a:pPr>
            <a:r>
              <a:rPr lang="kk-KZ" sz="1200" dirty="0">
                <a:latin typeface="Times New Roman" pitchFamily="18" charset="0"/>
                <a:cs typeface="Times New Roman" pitchFamily="18" charset="0"/>
              </a:rPr>
              <a:t>Еңбек нарығы сұраныстарын ескере отырып заманауи тәсілдемелерді білім беру процесіне ендіру. </a:t>
            </a:r>
            <a:endParaRPr lang="kk-KZ" sz="1200" dirty="0" smtClean="0">
              <a:latin typeface="Times New Roman" pitchFamily="18" charset="0"/>
              <a:cs typeface="Times New Roman" pitchFamily="18" charset="0"/>
            </a:endParaRPr>
          </a:p>
          <a:p>
            <a:r>
              <a:rPr lang="kk-KZ" sz="1100" b="1" dirty="0" smtClean="0">
                <a:latin typeface="Times New Roman" pitchFamily="18" charset="0"/>
                <a:cs typeface="Times New Roman" pitchFamily="18" charset="0"/>
              </a:rPr>
              <a:t>Нәтижесі</a:t>
            </a:r>
            <a:r>
              <a:rPr lang="kk-KZ" sz="1050" b="1" dirty="0" smtClean="0">
                <a:latin typeface="Times New Roman" pitchFamily="18" charset="0"/>
                <a:cs typeface="Times New Roman" pitchFamily="18" charset="0"/>
              </a:rPr>
              <a:t>: </a:t>
            </a:r>
          </a:p>
          <a:p>
            <a:r>
              <a:rPr lang="kk-KZ" sz="1200" dirty="0" smtClean="0">
                <a:latin typeface="Times New Roman" pitchFamily="18" charset="0"/>
                <a:cs typeface="Times New Roman" pitchFamily="18" charset="0"/>
              </a:rPr>
              <a:t>1.Білім </a:t>
            </a:r>
            <a:r>
              <a:rPr lang="kk-KZ" sz="1200" dirty="0">
                <a:latin typeface="Times New Roman" pitchFamily="18" charset="0"/>
                <a:cs typeface="Times New Roman" pitchFamily="18" charset="0"/>
              </a:rPr>
              <a:t>беру бағдарламаларын халықаралық тәжірибелер негізінде адаптациялау, инклюзивті білім беру тақырыптарын  арнайы пәндердің  білім беру бағдарламаларынның мазмұнына енгізу.</a:t>
            </a:r>
            <a:endParaRPr lang="ru-RU" sz="1200" dirty="0">
              <a:latin typeface="Times New Roman" pitchFamily="18" charset="0"/>
              <a:cs typeface="Times New Roman" pitchFamily="18" charset="0"/>
            </a:endParaRPr>
          </a:p>
          <a:p>
            <a:r>
              <a:rPr lang="kk-KZ" sz="1200" dirty="0">
                <a:latin typeface="Times New Roman" pitchFamily="18" charset="0"/>
                <a:cs typeface="Times New Roman" pitchFamily="18" charset="0"/>
              </a:rPr>
              <a:t>2.Білім алушылардың кәсіби дағдыларын жетілдіру мақсатында WorldSkills стандарттарын  оқу процесіне ендіру </a:t>
            </a:r>
            <a:r>
              <a:rPr lang="kk-KZ" sz="1200">
                <a:latin typeface="Times New Roman" pitchFamily="18" charset="0"/>
                <a:cs typeface="Times New Roman" pitchFamily="18" charset="0"/>
              </a:rPr>
              <a:t>және </a:t>
            </a:r>
            <a:endParaRPr lang="kk-KZ" sz="1200" smtClean="0">
              <a:latin typeface="Times New Roman" pitchFamily="18" charset="0"/>
              <a:cs typeface="Times New Roman" pitchFamily="18" charset="0"/>
            </a:endParaRPr>
          </a:p>
          <a:p>
            <a:r>
              <a:rPr lang="kk-KZ" sz="1200" smtClean="0">
                <a:latin typeface="Times New Roman" pitchFamily="18" charset="0"/>
                <a:cs typeface="Times New Roman" pitchFamily="18" charset="0"/>
              </a:rPr>
              <a:t>демонстрациялық </a:t>
            </a:r>
            <a:r>
              <a:rPr lang="kk-KZ" sz="1200" dirty="0">
                <a:latin typeface="Times New Roman" pitchFamily="18" charset="0"/>
                <a:cs typeface="Times New Roman" pitchFamily="18" charset="0"/>
              </a:rPr>
              <a:t>емтихандар </a:t>
            </a:r>
            <a:r>
              <a:rPr lang="kk-KZ" sz="1200" dirty="0" smtClean="0">
                <a:latin typeface="Times New Roman" pitchFamily="18" charset="0"/>
                <a:cs typeface="Times New Roman" pitchFamily="18" charset="0"/>
              </a:rPr>
              <a:t>өткізу. </a:t>
            </a:r>
            <a:endParaRPr lang="ru-RU" sz="1200" dirty="0">
              <a:latin typeface="Times New Roman" pitchFamily="18" charset="0"/>
              <a:cs typeface="Times New Roman" pitchFamily="18" charset="0"/>
            </a:endParaRPr>
          </a:p>
          <a:p>
            <a:r>
              <a:rPr lang="kk-KZ" sz="1200" dirty="0">
                <a:latin typeface="Times New Roman" pitchFamily="18" charset="0"/>
                <a:cs typeface="Times New Roman" pitchFamily="18" charset="0"/>
              </a:rPr>
              <a:t>3. Инновациялық технологияларды білім беру процесіне қолдану  (STEM -білім беру және  STEAM, жобаға бағытталған оқыту технологиясы (Project-based Learning),  функционалдық сауаттылық пен  Soft skills, Life Skills дағдыларын дамытудың заманауи тәсілдемелері,   «Flipped Classroom» («Перевернутый класс») моделі бойынша жұмысты ұйымдастыру принциптері, инклюзиялық оқыту </a:t>
            </a:r>
            <a:r>
              <a:rPr lang="kk-KZ" sz="1200" dirty="0" smtClean="0">
                <a:latin typeface="Times New Roman" pitchFamily="18" charset="0"/>
                <a:cs typeface="Times New Roman" pitchFamily="18" charset="0"/>
              </a:rPr>
              <a:t>тәсілдемелері).</a:t>
            </a:r>
            <a:endParaRPr lang="ru-RU" sz="1200" dirty="0">
              <a:latin typeface="Times New Roman" pitchFamily="18" charset="0"/>
              <a:cs typeface="Times New Roman" pitchFamily="18" charset="0"/>
            </a:endParaRPr>
          </a:p>
          <a:p>
            <a:r>
              <a:rPr lang="kk-KZ" sz="1200" dirty="0">
                <a:latin typeface="Times New Roman" pitchFamily="18" charset="0"/>
                <a:cs typeface="Times New Roman" pitchFamily="18" charset="0"/>
              </a:rPr>
              <a:t>4. Қазіргі заманғы  еңбек нарығы талаптарына сәйкес маман даярлаудың сапасын </a:t>
            </a:r>
            <a:r>
              <a:rPr lang="kk-KZ" sz="1200" dirty="0" smtClean="0">
                <a:latin typeface="Times New Roman" pitchFamily="18" charset="0"/>
                <a:cs typeface="Times New Roman" pitchFamily="18" charset="0"/>
              </a:rPr>
              <a:t>арттыру.</a:t>
            </a:r>
            <a:endParaRPr lang="ru-RU" sz="1200" dirty="0">
              <a:latin typeface="Times New Roman" pitchFamily="18" charset="0"/>
              <a:cs typeface="Times New Roman" pitchFamily="18" charset="0"/>
            </a:endParaRPr>
          </a:p>
          <a:p>
            <a:r>
              <a:rPr lang="kk-KZ" sz="1200" dirty="0">
                <a:latin typeface="Times New Roman" pitchFamily="18" charset="0"/>
                <a:cs typeface="Times New Roman" pitchFamily="18" charset="0"/>
              </a:rPr>
              <a:t>5. «STEAM-инклюзия и STEAM-педагогика» тақырыптарында жоба </a:t>
            </a:r>
            <a:r>
              <a:rPr lang="kk-KZ" sz="1200" dirty="0" smtClean="0">
                <a:latin typeface="Times New Roman" pitchFamily="18" charset="0"/>
                <a:cs typeface="Times New Roman" pitchFamily="18" charset="0"/>
              </a:rPr>
              <a:t>қорғау.</a:t>
            </a:r>
            <a:endParaRPr lang="ru-RU" sz="1200" dirty="0">
              <a:latin typeface="Times New Roman" pitchFamily="18" charset="0"/>
              <a:cs typeface="Times New Roman" pitchFamily="18" charset="0"/>
            </a:endParaRPr>
          </a:p>
          <a:p>
            <a:r>
              <a:rPr lang="kk-KZ" sz="1200" dirty="0">
                <a:latin typeface="Times New Roman" pitchFamily="18" charset="0"/>
                <a:cs typeface="Times New Roman" pitchFamily="18" charset="0"/>
              </a:rPr>
              <a:t>6. «Инклюзивті білім берудегі STEAM-технология» әдістемелік құрал </a:t>
            </a:r>
            <a:r>
              <a:rPr lang="kk-KZ" sz="1200" dirty="0" smtClean="0">
                <a:latin typeface="Times New Roman" pitchFamily="18" charset="0"/>
                <a:cs typeface="Times New Roman" pitchFamily="18" charset="0"/>
              </a:rPr>
              <a:t>әзірлеу.</a:t>
            </a:r>
            <a:endParaRPr lang="ru-RU" sz="1200" dirty="0">
              <a:latin typeface="Times New Roman" pitchFamily="18" charset="0"/>
              <a:cs typeface="Times New Roman" pitchFamily="18" charset="0"/>
            </a:endParaRPr>
          </a:p>
          <a:p>
            <a:r>
              <a:rPr lang="kk-KZ" sz="1200" dirty="0">
                <a:latin typeface="Times New Roman" pitchFamily="18" charset="0"/>
                <a:cs typeface="Times New Roman" pitchFamily="18" charset="0"/>
              </a:rPr>
              <a:t>7. «Инклюзия Аркасы» арнайы инклюзивті оқытуға арналған кабинет ашу және т.б</a:t>
            </a:r>
            <a:r>
              <a:rPr lang="kk-KZ" sz="1100" dirty="0">
                <a:latin typeface="Times New Roman" pitchFamily="18" charset="0"/>
                <a:cs typeface="Times New Roman" pitchFamily="18" charset="0"/>
              </a:rPr>
              <a:t>.</a:t>
            </a:r>
            <a:endParaRPr lang="ru-RU" sz="1100" dirty="0">
              <a:latin typeface="Times New Roman" pitchFamily="18" charset="0"/>
              <a:cs typeface="Times New Roman" pitchFamily="18" charset="0"/>
            </a:endParaRPr>
          </a:p>
          <a:p>
            <a:endParaRPr lang="ru-RU" sz="1400" b="1" dirty="0">
              <a:latin typeface="Times New Roman" pitchFamily="18" charset="0"/>
              <a:cs typeface="Times New Roman" pitchFamily="18" charset="0"/>
            </a:endParaRPr>
          </a:p>
          <a:p>
            <a:endParaRPr lang="ru-RU" dirty="0"/>
          </a:p>
        </p:txBody>
      </p:sp>
      <p:pic>
        <p:nvPicPr>
          <p:cNvPr id="9" name="Рисунок 8" descr="D:\Desktop\АЛМА А ХАЛ ТАҒ\WhatsApp Image 2025-02-27 at 16.47.06.jpeg"/>
          <p:cNvPicPr/>
          <p:nvPr/>
        </p:nvPicPr>
        <p:blipFill rotWithShape="1">
          <a:blip r:embed="rId5" cstate="print">
            <a:extLst>
              <a:ext uri="{28A0092B-C50C-407E-A947-70E740481C1C}">
                <a14:useLocalDpi xmlns:a14="http://schemas.microsoft.com/office/drawing/2010/main" val="0"/>
              </a:ext>
            </a:extLst>
          </a:blip>
          <a:srcRect t="25935"/>
          <a:stretch/>
        </p:blipFill>
        <p:spPr bwMode="auto">
          <a:xfrm>
            <a:off x="8972550" y="1683577"/>
            <a:ext cx="3153392" cy="3396345"/>
          </a:xfrm>
          <a:prstGeom prst="rect">
            <a:avLst/>
          </a:prstGeom>
          <a:noFill/>
          <a:ln>
            <a:noFill/>
          </a:ln>
          <a:extLst>
            <a:ext uri="{53640926-AAD7-44D8-BBD7-CCE9431645EC}">
              <a14:shadowObscured xmlns:a14="http://schemas.microsoft.com/office/drawing/2010/main"/>
            </a:ext>
          </a:extLst>
        </p:spPr>
      </p:pic>
      <p:sp>
        <p:nvSpPr>
          <p:cNvPr id="3" name="Прямоугольник 2"/>
          <p:cNvSpPr/>
          <p:nvPr/>
        </p:nvSpPr>
        <p:spPr>
          <a:xfrm>
            <a:off x="9307787" y="5205633"/>
            <a:ext cx="2652889" cy="1415772"/>
          </a:xfrm>
          <a:prstGeom prst="rect">
            <a:avLst/>
          </a:prstGeom>
          <a:solidFill>
            <a:schemeClr val="accent5">
              <a:lumMod val="20000"/>
              <a:lumOff val="80000"/>
            </a:schemeClr>
          </a:solidFill>
        </p:spPr>
        <p:txBody>
          <a:bodyPr wrap="square">
            <a:spAutoFit/>
          </a:bodyPr>
          <a:lstStyle/>
          <a:p>
            <a:pPr algn="just"/>
            <a:r>
              <a:rPr lang="kk-KZ" sz="1200" dirty="0">
                <a:latin typeface="Times New Roman" pitchFamily="18" charset="0"/>
                <a:cs typeface="Times New Roman" pitchFamily="18" charset="0"/>
              </a:rPr>
              <a:t>Тағылымдаманың нәтижесінде </a:t>
            </a:r>
            <a:r>
              <a:rPr lang="kk-KZ" sz="1200" dirty="0" smtClean="0">
                <a:latin typeface="Times New Roman" pitchFamily="18" charset="0"/>
                <a:cs typeface="Times New Roman" pitchFamily="18" charset="0"/>
              </a:rPr>
              <a:t>10 арнайы </a:t>
            </a:r>
            <a:r>
              <a:rPr lang="kk-KZ" sz="1200" dirty="0">
                <a:latin typeface="Times New Roman" pitchFamily="18" charset="0"/>
                <a:cs typeface="Times New Roman" pitchFamily="18" charset="0"/>
              </a:rPr>
              <a:t>пән </a:t>
            </a:r>
            <a:r>
              <a:rPr lang="kk-KZ" sz="1200" dirty="0" smtClean="0">
                <a:latin typeface="Times New Roman" pitchFamily="18" charset="0"/>
                <a:cs typeface="Times New Roman" pitchFamily="18" charset="0"/>
              </a:rPr>
              <a:t>оқытушысы </a:t>
            </a:r>
            <a:r>
              <a:rPr lang="kk-KZ" sz="1200" dirty="0">
                <a:latin typeface="Times New Roman" pitchFamily="18" charset="0"/>
                <a:cs typeface="Times New Roman" pitchFamily="18" charset="0"/>
              </a:rPr>
              <a:t>білім беру процесін модернизациялауға және студенттерді кәсіби қызметтің шынайы жағдайында даярлауға  көмектесетін құзыреттіліктерге ие болды</a:t>
            </a:r>
            <a:r>
              <a:rPr lang="kk-KZ" sz="1400" dirty="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2842742321"/>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51062" y="69426"/>
            <a:ext cx="11348357" cy="369332"/>
          </a:xfrm>
          <a:prstGeom prst="rect">
            <a:avLst/>
          </a:prstGeom>
          <a:solidFill>
            <a:srgbClr val="0070C0"/>
          </a:solidFill>
        </p:spPr>
        <p:txBody>
          <a:bodyPr wrap="square">
            <a:spAutoFit/>
          </a:bodyPr>
          <a:lstStyle/>
          <a:p>
            <a:r>
              <a:rPr lang="kk-KZ" b="1" dirty="0" smtClean="0">
                <a:solidFill>
                  <a:schemeClr val="bg1"/>
                </a:solidFill>
                <a:latin typeface="Times New Roman" pitchFamily="18" charset="0"/>
                <a:cs typeface="Times New Roman" pitchFamily="18" charset="0"/>
              </a:rPr>
              <a:t>2024 жыл    СИНГАПУР   және МАЛАЙЗИЯ  елдеріндегі  </a:t>
            </a:r>
            <a:r>
              <a:rPr lang="kk-KZ" b="1" dirty="0">
                <a:solidFill>
                  <a:schemeClr val="bg1"/>
                </a:solidFill>
                <a:latin typeface="Times New Roman" pitchFamily="18" charset="0"/>
                <a:cs typeface="Times New Roman" pitchFamily="18" charset="0"/>
              </a:rPr>
              <a:t>халықаралық </a:t>
            </a:r>
            <a:r>
              <a:rPr lang="kk-KZ" b="1" dirty="0" smtClean="0">
                <a:solidFill>
                  <a:schemeClr val="bg1"/>
                </a:solidFill>
                <a:latin typeface="Times New Roman" pitchFamily="18" charset="0"/>
                <a:cs typeface="Times New Roman" pitchFamily="18" charset="0"/>
              </a:rPr>
              <a:t>тағылымдама</a:t>
            </a:r>
            <a:endParaRPr lang="ru-RU" dirty="0">
              <a:solidFill>
                <a:schemeClr val="bg1"/>
              </a:solidFill>
              <a:latin typeface="Times New Roman" pitchFamily="18" charset="0"/>
              <a:cs typeface="Times New Roman" pitchFamily="18" charset="0"/>
            </a:endParaRPr>
          </a:p>
        </p:txBody>
      </p:sp>
      <p:sp>
        <p:nvSpPr>
          <p:cNvPr id="4" name="Прямоугольник 3"/>
          <p:cNvSpPr/>
          <p:nvPr/>
        </p:nvSpPr>
        <p:spPr>
          <a:xfrm>
            <a:off x="351062" y="6354927"/>
            <a:ext cx="10794815" cy="369332"/>
          </a:xfrm>
          <a:prstGeom prst="rect">
            <a:avLst/>
          </a:prstGeom>
          <a:solidFill>
            <a:schemeClr val="accent6">
              <a:lumMod val="20000"/>
              <a:lumOff val="80000"/>
            </a:schemeClr>
          </a:solidFill>
        </p:spPr>
        <p:txBody>
          <a:bodyPr wrap="none">
            <a:spAutoFit/>
          </a:bodyPr>
          <a:lstStyle/>
          <a:p>
            <a:r>
              <a:rPr lang="kk-KZ" b="1" dirty="0">
                <a:latin typeface="Times New Roman" pitchFamily="18" charset="0"/>
                <a:cs typeface="Times New Roman" pitchFamily="18" charset="0"/>
              </a:rPr>
              <a:t> </a:t>
            </a:r>
            <a:r>
              <a:rPr lang="kk-KZ" dirty="0">
                <a:latin typeface="Times New Roman" pitchFamily="18" charset="0"/>
                <a:cs typeface="Times New Roman" pitchFamily="18" charset="0"/>
              </a:rPr>
              <a:t> </a:t>
            </a:r>
            <a:r>
              <a:rPr lang="kk-KZ" dirty="0" smtClean="0">
                <a:latin typeface="Times New Roman" pitchFamily="18" charset="0"/>
                <a:cs typeface="Times New Roman" pitchFamily="18" charset="0"/>
              </a:rPr>
              <a:t>Әдістемелік семинарда колледж оқытушыларымен халықаралық тағылымдама тәжірибелерімен бөлісу сәті</a:t>
            </a:r>
            <a:endParaRPr lang="ru-RU" dirty="0"/>
          </a:p>
        </p:txBody>
      </p:sp>
      <p:pic>
        <p:nvPicPr>
          <p:cNvPr id="7" name="Рисунок 6" descr="D:\Desktop\АЛМА А ХАЛ ТАҒ\WhatsApp Image 2025-02-28 at 11.10.29 (1).jpeg"/>
          <p:cNvPicPr/>
          <p:nvPr/>
        </p:nvPicPr>
        <p:blipFill rotWithShape="1">
          <a:blip r:embed="rId2">
            <a:extLst>
              <a:ext uri="{28A0092B-C50C-407E-A947-70E740481C1C}">
                <a14:useLocalDpi xmlns:a14="http://schemas.microsoft.com/office/drawing/2010/main" val="0"/>
              </a:ext>
            </a:extLst>
          </a:blip>
          <a:srcRect t="29756" r="11775" b="33171"/>
          <a:stretch/>
        </p:blipFill>
        <p:spPr bwMode="auto">
          <a:xfrm>
            <a:off x="7064916" y="3284947"/>
            <a:ext cx="4961074" cy="2936240"/>
          </a:xfrm>
          <a:prstGeom prst="rect">
            <a:avLst/>
          </a:prstGeom>
          <a:noFill/>
          <a:ln>
            <a:noFill/>
          </a:ln>
          <a:extLst>
            <a:ext uri="{53640926-AAD7-44D8-BBD7-CCE9431645EC}">
              <a14:shadowObscured xmlns:a14="http://schemas.microsoft.com/office/drawing/2010/main"/>
            </a:ext>
          </a:extLst>
        </p:spPr>
      </p:pic>
      <p:pic>
        <p:nvPicPr>
          <p:cNvPr id="10" name="Рисунок 9" descr="D:\Desktop\АЛМА А ХАЛ ТАҒ\WhatsApp Image 2025-02-28 at 11.10.29 (2).jpeg"/>
          <p:cNvPicPr/>
          <p:nvPr/>
        </p:nvPicPr>
        <p:blipFill rotWithShape="1">
          <a:blip r:embed="rId3" cstate="print">
            <a:extLst>
              <a:ext uri="{28A0092B-C50C-407E-A947-70E740481C1C}">
                <a14:useLocalDpi xmlns:a14="http://schemas.microsoft.com/office/drawing/2010/main" val="0"/>
              </a:ext>
            </a:extLst>
          </a:blip>
          <a:srcRect t="33090"/>
          <a:stretch/>
        </p:blipFill>
        <p:spPr bwMode="auto">
          <a:xfrm>
            <a:off x="8712019" y="473865"/>
            <a:ext cx="2915920" cy="2600960"/>
          </a:xfrm>
          <a:prstGeom prst="rect">
            <a:avLst/>
          </a:prstGeom>
          <a:noFill/>
          <a:ln>
            <a:noFill/>
          </a:ln>
          <a:extLst>
            <a:ext uri="{53640926-AAD7-44D8-BBD7-CCE9431645EC}">
              <a14:shadowObscured xmlns:a14="http://schemas.microsoft.com/office/drawing/2010/main"/>
            </a:ext>
          </a:extLst>
        </p:spPr>
      </p:pic>
      <p:pic>
        <p:nvPicPr>
          <p:cNvPr id="11" name="Рисунок 10" descr="D:\Desktop\АЛМА А ХАЛ ТАҒ\WhatsApp Image 2025-02-28 at 11.01.40 (2).jpeg"/>
          <p:cNvPicPr/>
          <p:nvPr/>
        </p:nvPicPr>
        <p:blipFill rotWithShape="1">
          <a:blip r:embed="rId4" cstate="print">
            <a:extLst>
              <a:ext uri="{28A0092B-C50C-407E-A947-70E740481C1C}">
                <a14:useLocalDpi xmlns:a14="http://schemas.microsoft.com/office/drawing/2010/main" val="0"/>
              </a:ext>
            </a:extLst>
          </a:blip>
          <a:srcRect t="28049"/>
          <a:stretch/>
        </p:blipFill>
        <p:spPr bwMode="auto">
          <a:xfrm>
            <a:off x="3453493" y="3208564"/>
            <a:ext cx="3407316" cy="3086102"/>
          </a:xfrm>
          <a:prstGeom prst="rect">
            <a:avLst/>
          </a:prstGeom>
          <a:noFill/>
          <a:ln>
            <a:noFill/>
          </a:ln>
          <a:extLst>
            <a:ext uri="{53640926-AAD7-44D8-BBD7-CCE9431645EC}">
              <a14:shadowObscured xmlns:a14="http://schemas.microsoft.com/office/drawing/2010/main"/>
            </a:ext>
          </a:extLst>
        </p:spPr>
      </p:pic>
      <p:pic>
        <p:nvPicPr>
          <p:cNvPr id="12" name="Рисунок 11" descr="D:\Desktop\ЕСЕП ЖОСПАР\АЛМА А ХАЛ ТАҒ\WhatsApp Image 2025-02-28 at 11.01.40.jpeg"/>
          <p:cNvPicPr/>
          <p:nvPr/>
        </p:nvPicPr>
        <p:blipFill rotWithShape="1">
          <a:blip r:embed="rId5">
            <a:extLst>
              <a:ext uri="{28A0092B-C50C-407E-A947-70E740481C1C}">
                <a14:useLocalDpi xmlns:a14="http://schemas.microsoft.com/office/drawing/2010/main" val="0"/>
              </a:ext>
            </a:extLst>
          </a:blip>
          <a:srcRect l="16083" t="37708" r="15118" b="15157"/>
          <a:stretch/>
        </p:blipFill>
        <p:spPr bwMode="auto">
          <a:xfrm>
            <a:off x="3453493" y="601798"/>
            <a:ext cx="4962888" cy="2310492"/>
          </a:xfrm>
          <a:prstGeom prst="rect">
            <a:avLst/>
          </a:prstGeom>
          <a:noFill/>
          <a:ln>
            <a:noFill/>
          </a:ln>
          <a:extLst>
            <a:ext uri="{53640926-AAD7-44D8-BBD7-CCE9431645EC}">
              <a14:shadowObscured xmlns:a14="http://schemas.microsoft.com/office/drawing/2010/main"/>
            </a:ext>
          </a:extLst>
        </p:spPr>
      </p:pic>
      <p:pic>
        <p:nvPicPr>
          <p:cNvPr id="8" name="Рисунок 7"/>
          <p:cNvPicPr/>
          <p:nvPr/>
        </p:nvPicPr>
        <p:blipFill rotWithShape="1">
          <a:blip r:embed="rId6"/>
          <a:srcRect l="26496" t="14048" r="22053" b="15476"/>
          <a:stretch/>
        </p:blipFill>
        <p:spPr bwMode="auto">
          <a:xfrm>
            <a:off x="146957" y="3430679"/>
            <a:ext cx="3151258" cy="2644775"/>
          </a:xfrm>
          <a:prstGeom prst="rect">
            <a:avLst/>
          </a:prstGeom>
          <a:ln>
            <a:noFill/>
          </a:ln>
          <a:extLst>
            <a:ext uri="{53640926-AAD7-44D8-BBD7-CCE9431645EC}">
              <a14:shadowObscured xmlns:a14="http://schemas.microsoft.com/office/drawing/2010/main"/>
            </a:ext>
          </a:extLst>
        </p:spPr>
      </p:pic>
      <p:pic>
        <p:nvPicPr>
          <p:cNvPr id="9" name="Рисунок 8"/>
          <p:cNvPicPr/>
          <p:nvPr/>
        </p:nvPicPr>
        <p:blipFill rotWithShape="1">
          <a:blip r:embed="rId7"/>
          <a:srcRect l="24777" t="22143" r="21921" b="7143"/>
          <a:stretch/>
        </p:blipFill>
        <p:spPr bwMode="auto">
          <a:xfrm>
            <a:off x="134010" y="601798"/>
            <a:ext cx="3164205" cy="26831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232312"/>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294164" y="153350"/>
            <a:ext cx="6734088" cy="461665"/>
          </a:xfrm>
          <a:prstGeom prst="rect">
            <a:avLst/>
          </a:prstGeom>
          <a:solidFill>
            <a:srgbClr val="0070C0"/>
          </a:solidFill>
        </p:spPr>
        <p:txBody>
          <a:bodyPr wrap="none">
            <a:spAutoFit/>
          </a:bodyPr>
          <a:lstStyle/>
          <a:p>
            <a:r>
              <a:rPr lang="ru-RU" dirty="0">
                <a:solidFill>
                  <a:schemeClr val="bg1"/>
                </a:solidFill>
              </a:rPr>
              <a:t>«</a:t>
            </a:r>
            <a:r>
              <a:rPr lang="ru-RU" sz="2400" dirty="0" err="1" smtClean="0">
                <a:solidFill>
                  <a:schemeClr val="bg1"/>
                </a:solidFill>
                <a:latin typeface="Times New Roman" pitchFamily="18" charset="0"/>
                <a:cs typeface="Times New Roman" pitchFamily="18" charset="0"/>
              </a:rPr>
              <a:t>Jas</a:t>
            </a:r>
            <a:r>
              <a:rPr lang="en-US" sz="2400" dirty="0">
                <a:solidFill>
                  <a:schemeClr val="bg1"/>
                </a:solidFill>
                <a:latin typeface="Times New Roman" pitchFamily="18" charset="0"/>
                <a:cs typeface="Times New Roman" pitchFamily="18" charset="0"/>
              </a:rPr>
              <a:t>S</a:t>
            </a:r>
            <a:r>
              <a:rPr lang="ru-RU" sz="2400" dirty="0" err="1" smtClean="0">
                <a:solidFill>
                  <a:schemeClr val="bg1"/>
                </a:solidFill>
                <a:latin typeface="Times New Roman" pitchFamily="18" charset="0"/>
                <a:cs typeface="Times New Roman" pitchFamily="18" charset="0"/>
              </a:rPr>
              <a:t>kills</a:t>
            </a:r>
            <a:r>
              <a:rPr lang="ru-RU" sz="2400" dirty="0" smtClean="0">
                <a:solidFill>
                  <a:schemeClr val="bg1"/>
                </a:solidFill>
                <a:latin typeface="Times New Roman" pitchFamily="18" charset="0"/>
                <a:cs typeface="Times New Roman" pitchFamily="18" charset="0"/>
              </a:rPr>
              <a:t> </a:t>
            </a:r>
            <a:r>
              <a:rPr lang="ru-RU" sz="2400" dirty="0" err="1">
                <a:solidFill>
                  <a:schemeClr val="bg1"/>
                </a:solidFill>
                <a:latin typeface="Times New Roman" pitchFamily="18" charset="0"/>
                <a:cs typeface="Times New Roman" pitchFamily="18" charset="0"/>
              </a:rPr>
              <a:t>Almaty</a:t>
            </a:r>
            <a:r>
              <a:rPr lang="ru-RU" sz="2400" dirty="0">
                <a:solidFill>
                  <a:schemeClr val="bg1"/>
                </a:solidFill>
                <a:latin typeface="Times New Roman" pitchFamily="18" charset="0"/>
                <a:cs typeface="Times New Roman" pitchFamily="18" charset="0"/>
              </a:rPr>
              <a:t> – 2024» </a:t>
            </a:r>
            <a:r>
              <a:rPr lang="ru-RU" sz="2400" dirty="0" err="1">
                <a:solidFill>
                  <a:schemeClr val="bg1"/>
                </a:solidFill>
                <a:latin typeface="Times New Roman" pitchFamily="18" charset="0"/>
                <a:cs typeface="Times New Roman" pitchFamily="18" charset="0"/>
              </a:rPr>
              <a:t>кәсіби</a:t>
            </a:r>
            <a:r>
              <a:rPr lang="ru-RU" sz="2400" dirty="0">
                <a:solidFill>
                  <a:schemeClr val="bg1"/>
                </a:solidFill>
                <a:latin typeface="Times New Roman" pitchFamily="18" charset="0"/>
                <a:cs typeface="Times New Roman" pitchFamily="18" charset="0"/>
              </a:rPr>
              <a:t> </a:t>
            </a:r>
            <a:r>
              <a:rPr lang="ru-RU" sz="2400" dirty="0" err="1">
                <a:solidFill>
                  <a:schemeClr val="bg1"/>
                </a:solidFill>
                <a:latin typeface="Times New Roman" pitchFamily="18" charset="0"/>
                <a:cs typeface="Times New Roman" pitchFamily="18" charset="0"/>
              </a:rPr>
              <a:t>шеберлік</a:t>
            </a:r>
            <a:r>
              <a:rPr lang="ru-RU" sz="2400" dirty="0">
                <a:solidFill>
                  <a:schemeClr val="bg1"/>
                </a:solidFill>
                <a:latin typeface="Times New Roman" pitchFamily="18" charset="0"/>
                <a:cs typeface="Times New Roman" pitchFamily="18" charset="0"/>
              </a:rPr>
              <a:t> </a:t>
            </a:r>
            <a:r>
              <a:rPr lang="ru-RU" sz="2400" dirty="0" err="1" smtClean="0">
                <a:solidFill>
                  <a:schemeClr val="bg1"/>
                </a:solidFill>
                <a:latin typeface="Times New Roman" pitchFamily="18" charset="0"/>
                <a:cs typeface="Times New Roman" pitchFamily="18" charset="0"/>
              </a:rPr>
              <a:t>сайысы</a:t>
            </a:r>
            <a:r>
              <a:rPr lang="ru-RU" sz="2400" dirty="0" smtClean="0">
                <a:solidFill>
                  <a:schemeClr val="bg1"/>
                </a:solidFill>
                <a:latin typeface="Times New Roman" pitchFamily="18" charset="0"/>
                <a:cs typeface="Times New Roman" pitchFamily="18" charset="0"/>
              </a:rPr>
              <a:t> </a:t>
            </a:r>
            <a:endParaRPr lang="ru-RU" sz="2400" dirty="0">
              <a:solidFill>
                <a:schemeClr val="bg1"/>
              </a:solidFill>
              <a:latin typeface="Times New Roman" pitchFamily="18" charset="0"/>
              <a:cs typeface="Times New Roman" pitchFamily="18" charset="0"/>
            </a:endParaRPr>
          </a:p>
        </p:txBody>
      </p:sp>
      <p:sp>
        <p:nvSpPr>
          <p:cNvPr id="6" name="Прямоугольник 5"/>
          <p:cNvSpPr/>
          <p:nvPr/>
        </p:nvSpPr>
        <p:spPr>
          <a:xfrm>
            <a:off x="126545" y="717978"/>
            <a:ext cx="4469948" cy="2339102"/>
          </a:xfrm>
          <a:prstGeom prst="rect">
            <a:avLst/>
          </a:prstGeom>
          <a:solidFill>
            <a:schemeClr val="accent6">
              <a:lumMod val="20000"/>
              <a:lumOff val="80000"/>
            </a:schemeClr>
          </a:solidFill>
        </p:spPr>
        <p:txBody>
          <a:bodyPr wrap="square">
            <a:spAutoFit/>
          </a:bodyPr>
          <a:lstStyle/>
          <a:p>
            <a:r>
              <a:rPr lang="ru-RU" dirty="0" smtClean="0"/>
              <a:t> </a:t>
            </a:r>
            <a:r>
              <a:rPr lang="ru-RU" b="1" dirty="0" err="1" smtClean="0">
                <a:solidFill>
                  <a:sysClr val="windowText" lastClr="000000"/>
                </a:solidFill>
                <a:latin typeface="Times New Roman" pitchFamily="18" charset="0"/>
                <a:cs typeface="Times New Roman" pitchFamily="18" charset="0"/>
              </a:rPr>
              <a:t>Мақсаты</a:t>
            </a:r>
            <a:r>
              <a:rPr lang="ru-RU" b="1" dirty="0" smtClean="0">
                <a:solidFill>
                  <a:sysClr val="windowText" lastClr="000000"/>
                </a:solidFill>
                <a:latin typeface="Times New Roman" pitchFamily="18" charset="0"/>
                <a:cs typeface="Times New Roman" pitchFamily="18" charset="0"/>
              </a:rPr>
              <a:t>:</a:t>
            </a:r>
            <a:r>
              <a:rPr lang="ru-RU" b="1" dirty="0">
                <a:solidFill>
                  <a:sysClr val="windowText" lastClr="000000"/>
                </a:solidFill>
                <a:latin typeface="Times New Roman" pitchFamily="18" charset="0"/>
                <a:cs typeface="Times New Roman" pitchFamily="18" charset="0"/>
              </a:rPr>
              <a:t> </a:t>
            </a:r>
            <a:r>
              <a:rPr lang="ru-RU" sz="1400" dirty="0" err="1" smtClean="0">
                <a:solidFill>
                  <a:sysClr val="windowText" lastClr="000000"/>
                </a:solidFill>
                <a:latin typeface="Times New Roman" pitchFamily="18" charset="0"/>
                <a:cs typeface="Times New Roman" pitchFamily="18" charset="0"/>
              </a:rPr>
              <a:t>Мектеп</a:t>
            </a:r>
            <a:r>
              <a:rPr lang="ru-RU" sz="1400" dirty="0" smtClean="0">
                <a:solidFill>
                  <a:sysClr val="windowText" lastClr="000000"/>
                </a:solidFill>
                <a:latin typeface="Times New Roman" pitchFamily="18" charset="0"/>
                <a:cs typeface="Times New Roman" pitchFamily="18" charset="0"/>
              </a:rPr>
              <a:t> </a:t>
            </a:r>
            <a:r>
              <a:rPr lang="ru-RU" sz="1400" dirty="0" err="1" smtClean="0">
                <a:solidFill>
                  <a:sysClr val="windowText" lastClr="000000"/>
                </a:solidFill>
                <a:latin typeface="Times New Roman" pitchFamily="18" charset="0"/>
                <a:cs typeface="Times New Roman" pitchFamily="18" charset="0"/>
              </a:rPr>
              <a:t>оқушыларына</a:t>
            </a:r>
            <a:r>
              <a:rPr lang="ru-RU" sz="1400" dirty="0" smtClean="0">
                <a:solidFill>
                  <a:sysClr val="windowText" lastClr="000000"/>
                </a:solidFill>
                <a:latin typeface="Times New Roman" pitchFamily="18" charset="0"/>
                <a:cs typeface="Times New Roman" pitchFamily="18" charset="0"/>
              </a:rPr>
              <a:t> </a:t>
            </a:r>
            <a:r>
              <a:rPr lang="ru-RU" sz="1400" dirty="0" err="1" smtClean="0">
                <a:solidFill>
                  <a:sysClr val="windowText" lastClr="000000"/>
                </a:solidFill>
                <a:latin typeface="Times New Roman" pitchFamily="18" charset="0"/>
                <a:cs typeface="Times New Roman" pitchFamily="18" charset="0"/>
              </a:rPr>
              <a:t>болашақ</a:t>
            </a:r>
            <a:r>
              <a:rPr lang="ru-RU" sz="1400" dirty="0" smtClean="0">
                <a:solidFill>
                  <a:sysClr val="windowText" lastClr="000000"/>
                </a:solidFill>
                <a:latin typeface="Times New Roman" pitchFamily="18" charset="0"/>
                <a:cs typeface="Times New Roman" pitchFamily="18" charset="0"/>
              </a:rPr>
              <a:t> </a:t>
            </a:r>
            <a:r>
              <a:rPr lang="ru-RU" sz="1400" dirty="0" err="1" smtClean="0">
                <a:solidFill>
                  <a:sysClr val="windowText" lastClr="000000"/>
                </a:solidFill>
                <a:latin typeface="Times New Roman" pitchFamily="18" charset="0"/>
                <a:cs typeface="Times New Roman" pitchFamily="18" charset="0"/>
              </a:rPr>
              <a:t>мамандықтары</a:t>
            </a:r>
            <a:r>
              <a:rPr lang="ru-RU" sz="1400" dirty="0" smtClean="0">
                <a:solidFill>
                  <a:sysClr val="windowText" lastClr="000000"/>
                </a:solidFill>
                <a:latin typeface="Times New Roman" pitchFamily="18" charset="0"/>
                <a:cs typeface="Times New Roman" pitchFamily="18" charset="0"/>
              </a:rPr>
              <a:t> </a:t>
            </a:r>
            <a:r>
              <a:rPr lang="ru-RU" sz="1400" dirty="0" err="1">
                <a:solidFill>
                  <a:sysClr val="windowText" lastClr="000000"/>
                </a:solidFill>
                <a:latin typeface="Times New Roman" pitchFamily="18" charset="0"/>
                <a:cs typeface="Times New Roman" pitchFamily="18" charset="0"/>
              </a:rPr>
              <a:t>бойынша</a:t>
            </a:r>
            <a:r>
              <a:rPr lang="ru-RU" sz="1400" dirty="0">
                <a:solidFill>
                  <a:sysClr val="windowText" lastClr="000000"/>
                </a:solidFill>
                <a:latin typeface="Times New Roman" pitchFamily="18" charset="0"/>
                <a:cs typeface="Times New Roman" pitchFamily="18" charset="0"/>
              </a:rPr>
              <a:t> </a:t>
            </a:r>
            <a:r>
              <a:rPr lang="ru-RU" sz="1400" dirty="0" err="1" smtClean="0">
                <a:solidFill>
                  <a:sysClr val="windowText" lastClr="000000"/>
                </a:solidFill>
                <a:latin typeface="Times New Roman" pitchFamily="18" charset="0"/>
                <a:cs typeface="Times New Roman" pitchFamily="18" charset="0"/>
              </a:rPr>
              <a:t>білік</a:t>
            </a:r>
            <a:r>
              <a:rPr lang="kk-KZ" sz="1400" dirty="0" smtClean="0">
                <a:solidFill>
                  <a:sysClr val="windowText" lastClr="000000"/>
                </a:solidFill>
                <a:latin typeface="Times New Roman" pitchFamily="18" charset="0"/>
                <a:cs typeface="Times New Roman" pitchFamily="18" charset="0"/>
              </a:rPr>
              <a:t>тілік</a:t>
            </a:r>
            <a:r>
              <a:rPr lang="ru-RU" sz="1400" dirty="0" err="1" smtClean="0">
                <a:solidFill>
                  <a:sysClr val="windowText" lastClr="000000"/>
                </a:solidFill>
                <a:latin typeface="Times New Roman" pitchFamily="18" charset="0"/>
                <a:cs typeface="Times New Roman" pitchFamily="18" charset="0"/>
              </a:rPr>
              <a:t>тері</a:t>
            </a:r>
            <a:r>
              <a:rPr lang="ru-RU" sz="1400" dirty="0" smtClean="0">
                <a:solidFill>
                  <a:sysClr val="windowText" lastClr="000000"/>
                </a:solidFill>
                <a:latin typeface="Times New Roman" pitchFamily="18" charset="0"/>
                <a:cs typeface="Times New Roman" pitchFamily="18" charset="0"/>
              </a:rPr>
              <a:t> </a:t>
            </a:r>
            <a:r>
              <a:rPr lang="ru-RU" sz="1400" dirty="0">
                <a:solidFill>
                  <a:sysClr val="windowText" lastClr="000000"/>
                </a:solidFill>
                <a:latin typeface="Times New Roman" pitchFamily="18" charset="0"/>
                <a:cs typeface="Times New Roman" pitchFamily="18" charset="0"/>
              </a:rPr>
              <a:t>мен </a:t>
            </a:r>
            <a:r>
              <a:rPr lang="ru-RU" sz="1400" dirty="0" err="1">
                <a:solidFill>
                  <a:sysClr val="windowText" lastClr="000000"/>
                </a:solidFill>
                <a:latin typeface="Times New Roman" pitchFamily="18" charset="0"/>
                <a:cs typeface="Times New Roman" pitchFamily="18" charset="0"/>
              </a:rPr>
              <a:t>дағдыларын</a:t>
            </a:r>
            <a:r>
              <a:rPr lang="ru-RU" sz="1400" dirty="0">
                <a:solidFill>
                  <a:sysClr val="windowText" lastClr="000000"/>
                </a:solidFill>
                <a:latin typeface="Times New Roman" pitchFamily="18" charset="0"/>
                <a:cs typeface="Times New Roman" pitchFamily="18" charset="0"/>
              </a:rPr>
              <a:t> </a:t>
            </a:r>
            <a:r>
              <a:rPr lang="ru-RU" sz="1400" dirty="0" err="1">
                <a:solidFill>
                  <a:sysClr val="windowText" lastClr="000000"/>
                </a:solidFill>
                <a:latin typeface="Times New Roman" pitchFamily="18" charset="0"/>
                <a:cs typeface="Times New Roman" pitchFamily="18" charset="0"/>
              </a:rPr>
              <a:t>көрсету</a:t>
            </a:r>
            <a:r>
              <a:rPr lang="ru-RU" sz="1400" dirty="0">
                <a:solidFill>
                  <a:sysClr val="windowText" lastClr="000000"/>
                </a:solidFill>
                <a:latin typeface="Times New Roman" pitchFamily="18" charset="0"/>
                <a:cs typeface="Times New Roman" pitchFamily="18" charset="0"/>
              </a:rPr>
              <a:t> </a:t>
            </a:r>
            <a:r>
              <a:rPr lang="ru-RU" sz="1400" dirty="0" err="1" smtClean="0">
                <a:solidFill>
                  <a:sysClr val="windowText" lastClr="000000"/>
                </a:solidFill>
                <a:latin typeface="Times New Roman" pitchFamily="18" charset="0"/>
                <a:cs typeface="Times New Roman" pitchFamily="18" charset="0"/>
              </a:rPr>
              <a:t>мүмкіндігін</a:t>
            </a:r>
            <a:r>
              <a:rPr lang="ru-RU" sz="1400" dirty="0" smtClean="0">
                <a:solidFill>
                  <a:sysClr val="windowText" lastClr="000000"/>
                </a:solidFill>
                <a:latin typeface="Times New Roman" pitchFamily="18" charset="0"/>
                <a:cs typeface="Times New Roman" pitchFamily="18" charset="0"/>
              </a:rPr>
              <a:t> беру </a:t>
            </a:r>
            <a:r>
              <a:rPr lang="ru-RU" sz="1400" b="1" dirty="0">
                <a:solidFill>
                  <a:sysClr val="windowText" lastClr="000000"/>
                </a:solidFill>
                <a:latin typeface="Times New Roman" pitchFamily="18" charset="0"/>
                <a:cs typeface="Times New Roman" pitchFamily="18" charset="0"/>
              </a:rPr>
              <a:t> </a:t>
            </a:r>
            <a:r>
              <a:rPr lang="ru-RU" b="1" dirty="0" smtClean="0">
                <a:solidFill>
                  <a:sysClr val="windowText" lastClr="000000"/>
                </a:solidFill>
                <a:latin typeface="Times New Roman" pitchFamily="18" charset="0"/>
                <a:cs typeface="Times New Roman" pitchFamily="18" charset="0"/>
              </a:rPr>
              <a:t> </a:t>
            </a:r>
          </a:p>
          <a:p>
            <a:r>
              <a:rPr lang="ru-RU" sz="1600" b="1" dirty="0" err="1" smtClean="0">
                <a:solidFill>
                  <a:sysClr val="windowText" lastClr="000000"/>
                </a:solidFill>
                <a:latin typeface="Times New Roman" pitchFamily="18" charset="0"/>
                <a:cs typeface="Times New Roman" pitchFamily="18" charset="0"/>
              </a:rPr>
              <a:t>Қатысушылар</a:t>
            </a:r>
            <a:r>
              <a:rPr lang="ru-RU" sz="1600" b="1" dirty="0" smtClean="0">
                <a:solidFill>
                  <a:sysClr val="windowText" lastClr="000000"/>
                </a:solidFill>
                <a:latin typeface="Times New Roman" pitchFamily="18" charset="0"/>
                <a:cs typeface="Times New Roman" pitchFamily="18" charset="0"/>
              </a:rPr>
              <a:t>: </a:t>
            </a:r>
            <a:r>
              <a:rPr lang="ru-RU" sz="1200" dirty="0" err="1" smtClean="0">
                <a:solidFill>
                  <a:sysClr val="windowText" lastClr="000000"/>
                </a:solidFill>
                <a:latin typeface="Times New Roman" pitchFamily="18" charset="0"/>
                <a:cs typeface="Times New Roman" pitchFamily="18" charset="0"/>
              </a:rPr>
              <a:t>Түрксіб</a:t>
            </a:r>
            <a:r>
              <a:rPr lang="ru-RU" sz="1200" dirty="0" smtClean="0">
                <a:solidFill>
                  <a:sysClr val="windowText" lastClr="000000"/>
                </a:solidFill>
                <a:latin typeface="Times New Roman" pitchFamily="18" charset="0"/>
                <a:cs typeface="Times New Roman" pitchFamily="18" charset="0"/>
              </a:rPr>
              <a:t> </a:t>
            </a:r>
            <a:r>
              <a:rPr lang="ru-RU" sz="1200" dirty="0" err="1" smtClean="0">
                <a:solidFill>
                  <a:sysClr val="windowText" lastClr="000000"/>
                </a:solidFill>
                <a:latin typeface="Times New Roman" pitchFamily="18" charset="0"/>
                <a:cs typeface="Times New Roman" pitchFamily="18" charset="0"/>
              </a:rPr>
              <a:t>ауданының</a:t>
            </a:r>
            <a:r>
              <a:rPr lang="ru-RU" sz="1200" dirty="0" smtClean="0">
                <a:solidFill>
                  <a:sysClr val="windowText" lastClr="000000"/>
                </a:solidFill>
                <a:latin typeface="Times New Roman" pitchFamily="18" charset="0"/>
                <a:cs typeface="Times New Roman" pitchFamily="18" charset="0"/>
              </a:rPr>
              <a:t>  </a:t>
            </a:r>
            <a:r>
              <a:rPr lang="ru-RU" sz="1200" dirty="0">
                <a:solidFill>
                  <a:sysClr val="windowText" lastClr="000000"/>
                </a:solidFill>
                <a:latin typeface="Times New Roman" pitchFamily="18" charset="0"/>
                <a:cs typeface="Times New Roman" pitchFamily="18" charset="0"/>
              </a:rPr>
              <a:t>№ 84 ЖББМ, 115 ЖББМ, 142 ЖББМ, 74 ЖББМ, 162 МГ, 211 МГ,  76 ЖББМ, 203 ЖББМ, 198 ЖББМ, 195 ЖББМ-</a:t>
            </a:r>
            <a:r>
              <a:rPr lang="ru-RU" sz="1200" dirty="0" err="1">
                <a:solidFill>
                  <a:sysClr val="windowText" lastClr="000000"/>
                </a:solidFill>
                <a:latin typeface="Times New Roman" pitchFamily="18" charset="0"/>
                <a:cs typeface="Times New Roman" pitchFamily="18" charset="0"/>
              </a:rPr>
              <a:t>тің</a:t>
            </a:r>
            <a:r>
              <a:rPr lang="ru-RU" sz="1200" dirty="0">
                <a:solidFill>
                  <a:sysClr val="windowText" lastClr="000000"/>
                </a:solidFill>
                <a:latin typeface="Times New Roman" pitchFamily="18" charset="0"/>
                <a:cs typeface="Times New Roman" pitchFamily="18" charset="0"/>
              </a:rPr>
              <a:t> </a:t>
            </a:r>
            <a:r>
              <a:rPr lang="ru-RU" sz="1200" dirty="0" err="1">
                <a:solidFill>
                  <a:sysClr val="windowText" lastClr="000000"/>
                </a:solidFill>
                <a:latin typeface="Times New Roman" pitchFamily="18" charset="0"/>
                <a:cs typeface="Times New Roman" pitchFamily="18" charset="0"/>
              </a:rPr>
              <a:t>оқушылары</a:t>
            </a:r>
            <a:r>
              <a:rPr lang="ru-RU" sz="1200" dirty="0">
                <a:solidFill>
                  <a:sysClr val="windowText" lastClr="000000"/>
                </a:solidFill>
                <a:latin typeface="Times New Roman" pitchFamily="18" charset="0"/>
                <a:cs typeface="Times New Roman" pitchFamily="18" charset="0"/>
              </a:rPr>
              <a:t> </a:t>
            </a:r>
            <a:endParaRPr lang="ru-RU" sz="1200" dirty="0" smtClean="0">
              <a:solidFill>
                <a:sysClr val="windowText" lastClr="000000"/>
              </a:solidFill>
              <a:latin typeface="Times New Roman" pitchFamily="18" charset="0"/>
              <a:cs typeface="Times New Roman" pitchFamily="18" charset="0"/>
            </a:endParaRPr>
          </a:p>
          <a:p>
            <a:r>
              <a:rPr lang="ru-RU" sz="1400" b="1" dirty="0" smtClean="0">
                <a:solidFill>
                  <a:sysClr val="windowText" lastClr="000000"/>
                </a:solidFill>
                <a:latin typeface="Times New Roman" pitchFamily="18" charset="0"/>
                <a:cs typeface="Times New Roman" pitchFamily="18" charset="0"/>
              </a:rPr>
              <a:t>1 </a:t>
            </a:r>
            <a:r>
              <a:rPr lang="ru-RU" sz="1400" b="1" dirty="0" err="1" smtClean="0">
                <a:solidFill>
                  <a:sysClr val="windowText" lastClr="000000"/>
                </a:solidFill>
                <a:latin typeface="Times New Roman" pitchFamily="18" charset="0"/>
                <a:cs typeface="Times New Roman" pitchFamily="18" charset="0"/>
              </a:rPr>
              <a:t>кезең</a:t>
            </a:r>
            <a:r>
              <a:rPr lang="ru-RU" sz="1400" b="1" dirty="0" smtClean="0">
                <a:solidFill>
                  <a:sysClr val="windowText" lastClr="000000"/>
                </a:solidFill>
                <a:latin typeface="Times New Roman" pitchFamily="18" charset="0"/>
                <a:cs typeface="Times New Roman" pitchFamily="18" charset="0"/>
              </a:rPr>
              <a:t> «</a:t>
            </a:r>
            <a:r>
              <a:rPr lang="ru-RU" sz="1400" b="1" dirty="0" err="1" smtClean="0">
                <a:solidFill>
                  <a:sysClr val="windowText" lastClr="000000"/>
                </a:solidFill>
                <a:latin typeface="Times New Roman" pitchFamily="18" charset="0"/>
                <a:cs typeface="Times New Roman" pitchFamily="18" charset="0"/>
              </a:rPr>
              <a:t>Мамандығым</a:t>
            </a:r>
            <a:r>
              <a:rPr lang="ru-RU" sz="1400" b="1" dirty="0" smtClean="0">
                <a:solidFill>
                  <a:sysClr val="windowText" lastClr="000000"/>
                </a:solidFill>
                <a:latin typeface="Times New Roman" pitchFamily="18" charset="0"/>
                <a:cs typeface="Times New Roman" pitchFamily="18" charset="0"/>
              </a:rPr>
              <a:t> </a:t>
            </a:r>
            <a:r>
              <a:rPr lang="ru-RU" sz="1400" b="1" dirty="0">
                <a:solidFill>
                  <a:sysClr val="windowText" lastClr="000000"/>
                </a:solidFill>
                <a:latin typeface="Times New Roman" pitchFamily="18" charset="0"/>
                <a:cs typeface="Times New Roman" pitchFamily="18" charset="0"/>
              </a:rPr>
              <a:t>– </a:t>
            </a:r>
            <a:r>
              <a:rPr lang="ru-RU" sz="1400" b="1" dirty="0" err="1">
                <a:solidFill>
                  <a:sysClr val="windowText" lastClr="000000"/>
                </a:solidFill>
                <a:latin typeface="Times New Roman" pitchFamily="18" charset="0"/>
                <a:cs typeface="Times New Roman" pitchFamily="18" charset="0"/>
              </a:rPr>
              <a:t>болашақтың</a:t>
            </a:r>
            <a:r>
              <a:rPr lang="ru-RU" sz="1400" b="1" dirty="0">
                <a:solidFill>
                  <a:sysClr val="windowText" lastClr="000000"/>
                </a:solidFill>
                <a:latin typeface="Times New Roman" pitchFamily="18" charset="0"/>
                <a:cs typeface="Times New Roman" pitchFamily="18" charset="0"/>
              </a:rPr>
              <a:t>   </a:t>
            </a:r>
            <a:r>
              <a:rPr lang="ru-RU" sz="1400" b="1" dirty="0" err="1">
                <a:solidFill>
                  <a:sysClr val="windowText" lastClr="000000"/>
                </a:solidFill>
                <a:latin typeface="Times New Roman" pitchFamily="18" charset="0"/>
                <a:cs typeface="Times New Roman" pitchFamily="18" charset="0"/>
              </a:rPr>
              <a:t>мүмкіндіктері</a:t>
            </a:r>
            <a:r>
              <a:rPr lang="ru-RU" sz="1400" b="1" dirty="0">
                <a:solidFill>
                  <a:sysClr val="windowText" lastClr="000000"/>
                </a:solidFill>
                <a:latin typeface="Times New Roman" pitchFamily="18" charset="0"/>
                <a:cs typeface="Times New Roman" pitchFamily="18" charset="0"/>
              </a:rPr>
              <a:t>» </a:t>
            </a:r>
            <a:r>
              <a:rPr lang="ru-RU" sz="1400" b="1" dirty="0" err="1">
                <a:solidFill>
                  <a:sysClr val="windowText" lastClr="000000"/>
                </a:solidFill>
                <a:latin typeface="Times New Roman" pitchFamily="18" charset="0"/>
                <a:cs typeface="Times New Roman" pitchFamily="18" charset="0"/>
              </a:rPr>
              <a:t>тақырыбында</a:t>
            </a:r>
            <a:r>
              <a:rPr lang="ru-RU" sz="1400" b="1" dirty="0">
                <a:solidFill>
                  <a:sysClr val="windowText" lastClr="000000"/>
                </a:solidFill>
                <a:latin typeface="Times New Roman" pitchFamily="18" charset="0"/>
                <a:cs typeface="Times New Roman" pitchFamily="18" charset="0"/>
              </a:rPr>
              <a:t> </a:t>
            </a:r>
            <a:r>
              <a:rPr lang="ru-RU" sz="1400" b="1" dirty="0" smtClean="0">
                <a:solidFill>
                  <a:sysClr val="windowText" lastClr="000000"/>
                </a:solidFill>
                <a:latin typeface="Times New Roman" pitchFamily="18" charset="0"/>
                <a:cs typeface="Times New Roman" pitchFamily="18" charset="0"/>
              </a:rPr>
              <a:t> эссе </a:t>
            </a:r>
            <a:r>
              <a:rPr lang="ru-RU" sz="1400" b="1" dirty="0" err="1" smtClean="0">
                <a:solidFill>
                  <a:sysClr val="windowText" lastClr="000000"/>
                </a:solidFill>
                <a:latin typeface="Times New Roman" pitchFamily="18" charset="0"/>
                <a:cs typeface="Times New Roman" pitchFamily="18" charset="0"/>
              </a:rPr>
              <a:t>байқауы</a:t>
            </a:r>
            <a:r>
              <a:rPr lang="ru-RU" sz="1400" b="1" dirty="0">
                <a:solidFill>
                  <a:sysClr val="windowText" lastClr="000000"/>
                </a:solidFill>
                <a:latin typeface="Times New Roman" pitchFamily="18" charset="0"/>
                <a:cs typeface="Times New Roman" pitchFamily="18" charset="0"/>
              </a:rPr>
              <a:t>.</a:t>
            </a:r>
            <a:endParaRPr lang="ru-RU" sz="1400" b="1" dirty="0" smtClean="0">
              <a:solidFill>
                <a:sysClr val="windowText" lastClr="000000"/>
              </a:solidFill>
              <a:latin typeface="Times New Roman" pitchFamily="18" charset="0"/>
              <a:cs typeface="Times New Roman" pitchFamily="18" charset="0"/>
            </a:endParaRPr>
          </a:p>
          <a:p>
            <a:r>
              <a:rPr lang="kk-KZ" sz="1400" b="1" dirty="0" smtClean="0">
                <a:solidFill>
                  <a:sysClr val="windowText" lastClr="000000"/>
                </a:solidFill>
                <a:latin typeface="Times New Roman" pitchFamily="18" charset="0"/>
                <a:cs typeface="Times New Roman" pitchFamily="18" charset="0"/>
              </a:rPr>
              <a:t>ІІ кезең Интерактивті/интеллектуалды </a:t>
            </a:r>
            <a:r>
              <a:rPr lang="kk-KZ" sz="1400" b="1" dirty="0">
                <a:solidFill>
                  <a:sysClr val="windowText" lastClr="000000"/>
                </a:solidFill>
                <a:latin typeface="Times New Roman" pitchFamily="18" charset="0"/>
                <a:cs typeface="Times New Roman" pitchFamily="18" charset="0"/>
              </a:rPr>
              <a:t>квест </a:t>
            </a:r>
            <a:r>
              <a:rPr lang="kk-KZ" sz="1400" b="1" dirty="0" smtClean="0">
                <a:solidFill>
                  <a:sysClr val="windowText" lastClr="000000"/>
                </a:solidFill>
                <a:latin typeface="Times New Roman" pitchFamily="18" charset="0"/>
                <a:cs typeface="Times New Roman" pitchFamily="18" charset="0"/>
              </a:rPr>
              <a:t>ойыны.</a:t>
            </a:r>
            <a:endParaRPr lang="ru-RU" sz="1400" b="1" dirty="0">
              <a:solidFill>
                <a:sysClr val="windowText" lastClr="000000"/>
              </a:solidFill>
              <a:latin typeface="Times New Roman" pitchFamily="18" charset="0"/>
              <a:cs typeface="Times New Roman" pitchFamily="18" charset="0"/>
            </a:endParaRPr>
          </a:p>
        </p:txBody>
      </p:sp>
      <p:sp>
        <p:nvSpPr>
          <p:cNvPr id="7" name="Прямоугольник 6"/>
          <p:cNvSpPr/>
          <p:nvPr/>
        </p:nvSpPr>
        <p:spPr>
          <a:xfrm>
            <a:off x="251048" y="3081572"/>
            <a:ext cx="4000499" cy="3816429"/>
          </a:xfrm>
          <a:prstGeom prst="rect">
            <a:avLst/>
          </a:prstGeom>
          <a:solidFill>
            <a:schemeClr val="accent6">
              <a:lumMod val="20000"/>
              <a:lumOff val="80000"/>
            </a:schemeClr>
          </a:solidFill>
        </p:spPr>
        <p:txBody>
          <a:bodyPr wrap="square">
            <a:spAutoFit/>
          </a:bodyPr>
          <a:lstStyle/>
          <a:p>
            <a:r>
              <a:rPr lang="kk-KZ" sz="1400" b="1" dirty="0" smtClean="0">
                <a:solidFill>
                  <a:sysClr val="windowText" lastClr="000000"/>
                </a:solidFill>
                <a:latin typeface="Times New Roman" pitchFamily="18" charset="0"/>
                <a:cs typeface="Times New Roman" pitchFamily="18" charset="0"/>
              </a:rPr>
              <a:t>НӘТИЖЕСІ: </a:t>
            </a:r>
            <a:endParaRPr lang="ru-RU" sz="1400" b="1" dirty="0" smtClean="0">
              <a:solidFill>
                <a:sysClr val="windowText" lastClr="000000"/>
              </a:solidFill>
              <a:latin typeface="Times New Roman" pitchFamily="18" charset="0"/>
              <a:cs typeface="Times New Roman" pitchFamily="18" charset="0"/>
            </a:endParaRPr>
          </a:p>
          <a:p>
            <a:r>
              <a:rPr lang="kk-KZ" sz="1200" b="1" dirty="0" smtClean="0">
                <a:solidFill>
                  <a:sysClr val="windowText" lastClr="000000"/>
                </a:solidFill>
                <a:latin typeface="Times New Roman" pitchFamily="18" charset="0"/>
                <a:cs typeface="Times New Roman" pitchFamily="18" charset="0"/>
              </a:rPr>
              <a:t> І ДӘРЕЖЕЛІ ДИПЛОМ  - </a:t>
            </a:r>
            <a:r>
              <a:rPr lang="kk-KZ" sz="1200" dirty="0" smtClean="0">
                <a:solidFill>
                  <a:sysClr val="windowText" lastClr="000000"/>
                </a:solidFill>
                <a:latin typeface="Times New Roman" pitchFamily="18" charset="0"/>
                <a:cs typeface="Times New Roman" pitchFamily="18" charset="0"/>
              </a:rPr>
              <a:t>№</a:t>
            </a:r>
            <a:r>
              <a:rPr lang="kk-KZ" sz="1200" dirty="0">
                <a:solidFill>
                  <a:sysClr val="windowText" lastClr="000000"/>
                </a:solidFill>
                <a:latin typeface="Times New Roman" pitchFamily="18" charset="0"/>
                <a:cs typeface="Times New Roman" pitchFamily="18" charset="0"/>
              </a:rPr>
              <a:t>115 </a:t>
            </a:r>
            <a:r>
              <a:rPr lang="kk-KZ" sz="1200" dirty="0" smtClean="0">
                <a:solidFill>
                  <a:sysClr val="windowText" lastClr="000000"/>
                </a:solidFill>
                <a:latin typeface="Times New Roman" pitchFamily="18" charset="0"/>
                <a:cs typeface="Times New Roman" pitchFamily="18" charset="0"/>
              </a:rPr>
              <a:t>ЖББМ оқушысы   </a:t>
            </a:r>
            <a:r>
              <a:rPr lang="kk-KZ" sz="1200" dirty="0">
                <a:solidFill>
                  <a:sysClr val="windowText" lastClr="000000"/>
                </a:solidFill>
                <a:latin typeface="Times New Roman" pitchFamily="18" charset="0"/>
                <a:cs typeface="Times New Roman" pitchFamily="18" charset="0"/>
              </a:rPr>
              <a:t>Ержан Томирис </a:t>
            </a:r>
            <a:r>
              <a:rPr lang="kk-KZ" sz="1200" dirty="0" smtClean="0">
                <a:solidFill>
                  <a:sysClr val="windowText" lastClr="000000"/>
                </a:solidFill>
                <a:latin typeface="Times New Roman" pitchFamily="18" charset="0"/>
                <a:cs typeface="Times New Roman" pitchFamily="18" charset="0"/>
              </a:rPr>
              <a:t>№1АҚГПК –нің «Бастауыш </a:t>
            </a:r>
            <a:r>
              <a:rPr lang="kk-KZ" sz="1200" dirty="0">
                <a:solidFill>
                  <a:sysClr val="windowText" lastClr="000000"/>
                </a:solidFill>
                <a:latin typeface="Times New Roman" pitchFamily="18" charset="0"/>
                <a:cs typeface="Times New Roman" pitchFamily="18" charset="0"/>
              </a:rPr>
              <a:t>білім беру» </a:t>
            </a:r>
            <a:r>
              <a:rPr lang="kk-KZ" sz="1200" dirty="0" smtClean="0">
                <a:solidFill>
                  <a:sysClr val="windowText" lastClr="000000"/>
                </a:solidFill>
                <a:latin typeface="Times New Roman" pitchFamily="18" charset="0"/>
                <a:cs typeface="Times New Roman" pitchFamily="18" charset="0"/>
              </a:rPr>
              <a:t>біліктілігі  </a:t>
            </a:r>
            <a:r>
              <a:rPr lang="kk-KZ" sz="1200" dirty="0">
                <a:solidFill>
                  <a:sysClr val="windowText" lastClr="000000"/>
                </a:solidFill>
                <a:latin typeface="Times New Roman" pitchFamily="18" charset="0"/>
                <a:cs typeface="Times New Roman" pitchFamily="18" charset="0"/>
              </a:rPr>
              <a:t>бойынша ГРАНТ </a:t>
            </a:r>
            <a:r>
              <a:rPr lang="kk-KZ" sz="1200" dirty="0" smtClean="0">
                <a:solidFill>
                  <a:sysClr val="windowText" lastClr="000000"/>
                </a:solidFill>
                <a:latin typeface="Times New Roman" pitchFamily="18" charset="0"/>
                <a:cs typeface="Times New Roman" pitchFamily="18" charset="0"/>
              </a:rPr>
              <a:t>иегері.</a:t>
            </a:r>
            <a:endParaRPr lang="ru-RU" sz="1200" dirty="0">
              <a:solidFill>
                <a:sysClr val="windowText" lastClr="000000"/>
              </a:solidFill>
              <a:latin typeface="Times New Roman" pitchFamily="18" charset="0"/>
              <a:cs typeface="Times New Roman" pitchFamily="18" charset="0"/>
            </a:endParaRPr>
          </a:p>
          <a:p>
            <a:r>
              <a:rPr lang="kk-KZ" sz="1200" b="1" dirty="0" smtClean="0">
                <a:solidFill>
                  <a:sysClr val="windowText" lastClr="000000"/>
                </a:solidFill>
                <a:latin typeface="Times New Roman" pitchFamily="18" charset="0"/>
                <a:cs typeface="Times New Roman" pitchFamily="18" charset="0"/>
              </a:rPr>
              <a:t>ІІ ДӘРЕЖЕЛІ ДИПЛОМ - </a:t>
            </a:r>
            <a:r>
              <a:rPr lang="kk-KZ" sz="1200" dirty="0" smtClean="0">
                <a:solidFill>
                  <a:sysClr val="windowText" lastClr="000000"/>
                </a:solidFill>
                <a:latin typeface="Times New Roman" pitchFamily="18" charset="0"/>
                <a:cs typeface="Times New Roman" pitchFamily="18" charset="0"/>
              </a:rPr>
              <a:t>№</a:t>
            </a:r>
            <a:r>
              <a:rPr lang="kk-KZ" sz="1200" dirty="0">
                <a:solidFill>
                  <a:sysClr val="windowText" lastClr="000000"/>
                </a:solidFill>
                <a:latin typeface="Times New Roman" pitchFamily="18" charset="0"/>
                <a:cs typeface="Times New Roman" pitchFamily="18" charset="0"/>
              </a:rPr>
              <a:t>203 </a:t>
            </a:r>
            <a:r>
              <a:rPr lang="kk-KZ" sz="1200" dirty="0" smtClean="0">
                <a:solidFill>
                  <a:sysClr val="windowText" lastClr="000000"/>
                </a:solidFill>
                <a:latin typeface="Times New Roman" pitchFamily="18" charset="0"/>
                <a:cs typeface="Times New Roman" pitchFamily="18" charset="0"/>
              </a:rPr>
              <a:t>ЖББМ оқушысы  </a:t>
            </a:r>
            <a:r>
              <a:rPr lang="kk-KZ" sz="1200" dirty="0">
                <a:solidFill>
                  <a:sysClr val="windowText" lastClr="000000"/>
                </a:solidFill>
                <a:latin typeface="Times New Roman" pitchFamily="18" charset="0"/>
                <a:cs typeface="Times New Roman" pitchFamily="18" charset="0"/>
              </a:rPr>
              <a:t>Несіпбек Анеля</a:t>
            </a:r>
            <a:endParaRPr lang="ru-RU" sz="1200" dirty="0">
              <a:solidFill>
                <a:sysClr val="windowText" lastClr="000000"/>
              </a:solidFill>
              <a:latin typeface="Times New Roman" pitchFamily="18" charset="0"/>
              <a:cs typeface="Times New Roman" pitchFamily="18" charset="0"/>
            </a:endParaRPr>
          </a:p>
          <a:p>
            <a:r>
              <a:rPr lang="kk-KZ" sz="1200" b="1" dirty="0" smtClean="0">
                <a:solidFill>
                  <a:sysClr val="windowText" lastClr="000000"/>
                </a:solidFill>
                <a:latin typeface="Times New Roman" pitchFamily="18" charset="0"/>
                <a:cs typeface="Times New Roman" pitchFamily="18" charset="0"/>
              </a:rPr>
              <a:t> ІІІ ДӘРЕЖЕЛІ ДИПЛОМ - </a:t>
            </a:r>
            <a:r>
              <a:rPr lang="kk-KZ" sz="1200" dirty="0" smtClean="0">
                <a:solidFill>
                  <a:sysClr val="windowText" lastClr="000000"/>
                </a:solidFill>
                <a:latin typeface="Times New Roman" pitchFamily="18" charset="0"/>
                <a:cs typeface="Times New Roman" pitchFamily="18" charset="0"/>
              </a:rPr>
              <a:t>№</a:t>
            </a:r>
            <a:r>
              <a:rPr lang="kk-KZ" sz="1200" dirty="0">
                <a:solidFill>
                  <a:sysClr val="windowText" lastClr="000000"/>
                </a:solidFill>
                <a:latin typeface="Times New Roman" pitchFamily="18" charset="0"/>
                <a:cs typeface="Times New Roman" pitchFamily="18" charset="0"/>
              </a:rPr>
              <a:t>84 ЖББМ </a:t>
            </a:r>
            <a:r>
              <a:rPr lang="kk-KZ" sz="1200" dirty="0" smtClean="0">
                <a:solidFill>
                  <a:sysClr val="windowText" lastClr="000000"/>
                </a:solidFill>
                <a:latin typeface="Times New Roman" pitchFamily="18" charset="0"/>
                <a:cs typeface="Times New Roman" pitchFamily="18" charset="0"/>
              </a:rPr>
              <a:t>оқушысы Тоқтарбек  </a:t>
            </a:r>
          </a:p>
          <a:p>
            <a:r>
              <a:rPr lang="kk-KZ" sz="1200" b="1" dirty="0" smtClean="0">
                <a:solidFill>
                  <a:sysClr val="windowText" lastClr="000000"/>
                </a:solidFill>
                <a:latin typeface="Times New Roman" pitchFamily="18" charset="0"/>
                <a:cs typeface="Times New Roman" pitchFamily="18" charset="0"/>
              </a:rPr>
              <a:t>«ЕҢ ҮЗДІК ИДЕЯ» </a:t>
            </a:r>
            <a:r>
              <a:rPr lang="kk-KZ" sz="1200" dirty="0" smtClean="0">
                <a:solidFill>
                  <a:sysClr val="windowText" lastClr="000000"/>
                </a:solidFill>
                <a:latin typeface="Times New Roman" pitchFamily="18" charset="0"/>
                <a:cs typeface="Times New Roman" pitchFamily="18" charset="0"/>
              </a:rPr>
              <a:t>номинациясы-  </a:t>
            </a:r>
            <a:r>
              <a:rPr lang="kk-KZ" sz="1200" dirty="0">
                <a:solidFill>
                  <a:sysClr val="windowText" lastClr="000000"/>
                </a:solidFill>
                <a:latin typeface="Times New Roman" pitchFamily="18" charset="0"/>
                <a:cs typeface="Times New Roman" pitchFamily="18" charset="0"/>
              </a:rPr>
              <a:t>№195 </a:t>
            </a:r>
            <a:r>
              <a:rPr lang="kk-KZ" sz="1200" dirty="0" smtClean="0">
                <a:solidFill>
                  <a:sysClr val="windowText" lastClr="000000"/>
                </a:solidFill>
                <a:latin typeface="Times New Roman" pitchFamily="18" charset="0"/>
                <a:cs typeface="Times New Roman" pitchFamily="18" charset="0"/>
              </a:rPr>
              <a:t>ЖББМ оқушысы  </a:t>
            </a:r>
            <a:r>
              <a:rPr lang="kk-KZ" sz="1200" dirty="0">
                <a:solidFill>
                  <a:sysClr val="windowText" lastClr="000000"/>
                </a:solidFill>
                <a:latin typeface="Times New Roman" pitchFamily="18" charset="0"/>
                <a:cs typeface="Times New Roman" pitchFamily="18" charset="0"/>
              </a:rPr>
              <a:t>Мақажан Аяулым 	</a:t>
            </a:r>
            <a:endParaRPr lang="kk-KZ" sz="1200" dirty="0" smtClean="0">
              <a:solidFill>
                <a:sysClr val="windowText" lastClr="000000"/>
              </a:solidFill>
              <a:latin typeface="Times New Roman" pitchFamily="18" charset="0"/>
              <a:cs typeface="Times New Roman" pitchFamily="18" charset="0"/>
            </a:endParaRPr>
          </a:p>
          <a:p>
            <a:r>
              <a:rPr lang="kk-KZ" sz="1200" b="1" dirty="0">
                <a:solidFill>
                  <a:sysClr val="windowText" lastClr="000000"/>
                </a:solidFill>
                <a:latin typeface="Times New Roman" pitchFamily="18" charset="0"/>
                <a:cs typeface="Times New Roman" pitchFamily="18" charset="0"/>
              </a:rPr>
              <a:t> </a:t>
            </a:r>
            <a:r>
              <a:rPr lang="kk-KZ" sz="1200" b="1" dirty="0" smtClean="0">
                <a:solidFill>
                  <a:sysClr val="windowText" lastClr="000000"/>
                </a:solidFill>
                <a:latin typeface="Times New Roman" pitchFamily="18" charset="0"/>
                <a:cs typeface="Times New Roman" pitchFamily="18" charset="0"/>
              </a:rPr>
              <a:t>«ҮЗДІК СПИКЕР» </a:t>
            </a:r>
            <a:r>
              <a:rPr lang="kk-KZ" sz="1200" dirty="0" smtClean="0">
                <a:solidFill>
                  <a:sysClr val="windowText" lastClr="000000"/>
                </a:solidFill>
                <a:latin typeface="Times New Roman" pitchFamily="18" charset="0"/>
                <a:cs typeface="Times New Roman" pitchFamily="18" charset="0"/>
              </a:rPr>
              <a:t>номинациясы- №</a:t>
            </a:r>
            <a:r>
              <a:rPr lang="kk-KZ" sz="1200" dirty="0">
                <a:solidFill>
                  <a:sysClr val="windowText" lastClr="000000"/>
                </a:solidFill>
                <a:latin typeface="Times New Roman" pitchFamily="18" charset="0"/>
                <a:cs typeface="Times New Roman" pitchFamily="18" charset="0"/>
              </a:rPr>
              <a:t>211 МГ </a:t>
            </a:r>
            <a:r>
              <a:rPr lang="kk-KZ" sz="1200" dirty="0" smtClean="0">
                <a:solidFill>
                  <a:sysClr val="windowText" lastClr="000000"/>
                </a:solidFill>
                <a:latin typeface="Times New Roman" pitchFamily="18" charset="0"/>
                <a:cs typeface="Times New Roman" pitchFamily="18" charset="0"/>
              </a:rPr>
              <a:t>оқушысы Бекайдарқызы </a:t>
            </a:r>
            <a:r>
              <a:rPr lang="kk-KZ" sz="1200" dirty="0">
                <a:solidFill>
                  <a:sysClr val="windowText" lastClr="000000"/>
                </a:solidFill>
                <a:latin typeface="Times New Roman" pitchFamily="18" charset="0"/>
                <a:cs typeface="Times New Roman" pitchFamily="18" charset="0"/>
              </a:rPr>
              <a:t>Гүлназ </a:t>
            </a:r>
            <a:r>
              <a:rPr lang="kk-KZ" sz="1200" b="1" dirty="0">
                <a:solidFill>
                  <a:sysClr val="windowText" lastClr="000000"/>
                </a:solidFill>
                <a:latin typeface="Times New Roman" pitchFamily="18" charset="0"/>
                <a:cs typeface="Times New Roman" pitchFamily="18" charset="0"/>
              </a:rPr>
              <a:t>	</a:t>
            </a:r>
            <a:endParaRPr lang="kk-KZ" sz="1200" b="1" dirty="0" smtClean="0">
              <a:solidFill>
                <a:sysClr val="windowText" lastClr="000000"/>
              </a:solidFill>
              <a:latin typeface="Times New Roman" pitchFamily="18" charset="0"/>
              <a:cs typeface="Times New Roman" pitchFamily="18" charset="0"/>
            </a:endParaRPr>
          </a:p>
          <a:p>
            <a:r>
              <a:rPr lang="kk-KZ" sz="1200" b="1" dirty="0" smtClean="0">
                <a:solidFill>
                  <a:sysClr val="windowText" lastClr="000000"/>
                </a:solidFill>
                <a:latin typeface="Times New Roman" pitchFamily="18" charset="0"/>
                <a:cs typeface="Times New Roman" pitchFamily="18" charset="0"/>
              </a:rPr>
              <a:t>    «КРЕАТИВТІ ЛИДЕР» </a:t>
            </a:r>
            <a:r>
              <a:rPr lang="kk-KZ" sz="1200" dirty="0" smtClean="0">
                <a:solidFill>
                  <a:sysClr val="windowText" lastClr="000000"/>
                </a:solidFill>
                <a:latin typeface="Times New Roman" pitchFamily="18" charset="0"/>
                <a:cs typeface="Times New Roman" pitchFamily="18" charset="0"/>
              </a:rPr>
              <a:t>номинациясы- №</a:t>
            </a:r>
            <a:r>
              <a:rPr lang="kk-KZ" sz="1200" dirty="0">
                <a:solidFill>
                  <a:sysClr val="windowText" lastClr="000000"/>
                </a:solidFill>
                <a:latin typeface="Times New Roman" pitchFamily="18" charset="0"/>
                <a:cs typeface="Times New Roman" pitchFamily="18" charset="0"/>
              </a:rPr>
              <a:t>76 ЖББМ </a:t>
            </a:r>
            <a:r>
              <a:rPr lang="kk-KZ" sz="1200" dirty="0" smtClean="0">
                <a:solidFill>
                  <a:sysClr val="windowText" lastClr="000000"/>
                </a:solidFill>
                <a:latin typeface="Times New Roman" pitchFamily="18" charset="0"/>
                <a:cs typeface="Times New Roman" pitchFamily="18" charset="0"/>
              </a:rPr>
              <a:t>оқушысы Омонкелді Кәусар </a:t>
            </a:r>
          </a:p>
          <a:p>
            <a:r>
              <a:rPr lang="en-US" sz="1200" dirty="0" smtClean="0">
                <a:solidFill>
                  <a:sysClr val="windowText" lastClr="000000"/>
                </a:solidFill>
                <a:latin typeface="Times New Roman" pitchFamily="18" charset="0"/>
                <a:cs typeface="Times New Roman" pitchFamily="18" charset="0"/>
              </a:rPr>
              <a:t>     </a:t>
            </a:r>
            <a:r>
              <a:rPr lang="kk-KZ" sz="1200" dirty="0" smtClean="0">
                <a:solidFill>
                  <a:sysClr val="windowText" lastClr="000000"/>
                </a:solidFill>
                <a:latin typeface="Times New Roman" pitchFamily="18" charset="0"/>
                <a:cs typeface="Times New Roman" pitchFamily="18" charset="0"/>
              </a:rPr>
              <a:t>«Мамандығым </a:t>
            </a:r>
            <a:r>
              <a:rPr lang="kk-KZ" sz="1200" dirty="0">
                <a:solidFill>
                  <a:sysClr val="windowText" lastClr="000000"/>
                </a:solidFill>
                <a:latin typeface="Times New Roman" pitchFamily="18" charset="0"/>
                <a:cs typeface="Times New Roman" pitchFamily="18" charset="0"/>
              </a:rPr>
              <a:t>– болашақтың мүмкіндіктері» тақырыбында </a:t>
            </a:r>
            <a:r>
              <a:rPr lang="kk-KZ" sz="1200" dirty="0" smtClean="0">
                <a:solidFill>
                  <a:sysClr val="windowText" lastClr="000000"/>
                </a:solidFill>
                <a:latin typeface="Times New Roman" pitchFamily="18" charset="0"/>
                <a:cs typeface="Times New Roman" pitchFamily="18" charset="0"/>
              </a:rPr>
              <a:t>өткізілген </a:t>
            </a:r>
            <a:r>
              <a:rPr lang="kk-KZ" sz="1200" dirty="0">
                <a:solidFill>
                  <a:sysClr val="windowText" lastClr="000000"/>
                </a:solidFill>
                <a:latin typeface="Times New Roman" pitchFamily="18" charset="0"/>
                <a:cs typeface="Times New Roman" pitchFamily="18" charset="0"/>
              </a:rPr>
              <a:t>қалалық </a:t>
            </a:r>
            <a:r>
              <a:rPr lang="kk-KZ" sz="1200" dirty="0" smtClean="0">
                <a:solidFill>
                  <a:sysClr val="windowText" lastClr="000000"/>
                </a:solidFill>
                <a:latin typeface="Times New Roman" pitchFamily="18" charset="0"/>
                <a:cs typeface="Times New Roman" pitchFamily="18" charset="0"/>
              </a:rPr>
              <a:t>«</a:t>
            </a:r>
            <a:r>
              <a:rPr lang="kk-KZ" sz="1200" dirty="0">
                <a:solidFill>
                  <a:sysClr val="windowText" lastClr="000000"/>
                </a:solidFill>
                <a:latin typeface="Times New Roman" pitchFamily="18" charset="0"/>
                <a:cs typeface="Times New Roman" pitchFamily="18" charset="0"/>
              </a:rPr>
              <a:t>JasSkills Almaty – 2024»  кәсіби шеберлік </a:t>
            </a:r>
            <a:r>
              <a:rPr lang="kk-KZ" sz="1200" dirty="0" smtClean="0">
                <a:solidFill>
                  <a:sysClr val="windowText" lastClr="000000"/>
                </a:solidFill>
                <a:latin typeface="Times New Roman" pitchFamily="18" charset="0"/>
                <a:cs typeface="Times New Roman" pitchFamily="18" charset="0"/>
              </a:rPr>
              <a:t>чемпионаты </a:t>
            </a:r>
            <a:r>
              <a:rPr lang="kk-KZ" sz="1200" dirty="0">
                <a:solidFill>
                  <a:sysClr val="windowText" lastClr="000000"/>
                </a:solidFill>
                <a:latin typeface="Times New Roman" pitchFamily="18" charset="0"/>
                <a:cs typeface="Times New Roman" pitchFamily="18" charset="0"/>
              </a:rPr>
              <a:t>оқушыларға тек қана шеберліктерін </a:t>
            </a:r>
            <a:r>
              <a:rPr lang="kk-KZ" sz="1200" dirty="0" smtClean="0">
                <a:solidFill>
                  <a:sysClr val="windowText" lastClr="000000"/>
                </a:solidFill>
                <a:latin typeface="Times New Roman" pitchFamily="18" charset="0"/>
                <a:cs typeface="Times New Roman" pitchFamily="18" charset="0"/>
              </a:rPr>
              <a:t>шыңдаумен қатар,   </a:t>
            </a:r>
            <a:r>
              <a:rPr lang="kk-KZ" sz="1200" dirty="0">
                <a:solidFill>
                  <a:sysClr val="windowText" lastClr="000000"/>
                </a:solidFill>
                <a:latin typeface="Times New Roman" pitchFamily="18" charset="0"/>
                <a:cs typeface="Times New Roman" pitchFamily="18" charset="0"/>
              </a:rPr>
              <a:t>болашақтың жарқын жұлдыздарын, еліміздің дамуына өз үлестерін қосатын жас мамандарды танып білуге мүмкіндік </a:t>
            </a:r>
            <a:r>
              <a:rPr lang="kk-KZ" sz="1200" dirty="0" smtClean="0">
                <a:solidFill>
                  <a:sysClr val="windowText" lastClr="000000"/>
                </a:solidFill>
                <a:latin typeface="Times New Roman" pitchFamily="18" charset="0"/>
                <a:cs typeface="Times New Roman" pitchFamily="18" charset="0"/>
              </a:rPr>
              <a:t>берді</a:t>
            </a:r>
            <a:endParaRPr lang="ru-RU" dirty="0">
              <a:solidFill>
                <a:sysClr val="windowText" lastClr="000000"/>
              </a:solidFill>
              <a:latin typeface="Times New Roman" pitchFamily="18" charset="0"/>
              <a:cs typeface="Times New Roman" pitchFamily="18" charset="0"/>
            </a:endParaRPr>
          </a:p>
        </p:txBody>
      </p:sp>
      <p:pic>
        <p:nvPicPr>
          <p:cNvPr id="8" name="Рисунок 7" descr="D:\Desktop\ЕСЕП ЖОСПАР\Жас скилис\WhatsApp Image 2025-02-09 at 11.00.18.jpeg"/>
          <p:cNvPicPr/>
          <p:nvPr/>
        </p:nvPicPr>
        <p:blipFill rotWithShape="1">
          <a:blip r:embed="rId2" cstate="print">
            <a:extLst>
              <a:ext uri="{28A0092B-C50C-407E-A947-70E740481C1C}">
                <a14:useLocalDpi xmlns:a14="http://schemas.microsoft.com/office/drawing/2010/main" val="0"/>
              </a:ext>
            </a:extLst>
          </a:blip>
          <a:srcRect t="19430"/>
          <a:stretch/>
        </p:blipFill>
        <p:spPr bwMode="auto">
          <a:xfrm>
            <a:off x="7545727" y="606990"/>
            <a:ext cx="4186351" cy="2498923"/>
          </a:xfrm>
          <a:prstGeom prst="rect">
            <a:avLst/>
          </a:prstGeom>
          <a:noFill/>
          <a:ln>
            <a:noFill/>
          </a:ln>
          <a:extLst>
            <a:ext uri="{53640926-AAD7-44D8-BBD7-CCE9431645EC}">
              <a14:shadowObscured xmlns:a14="http://schemas.microsoft.com/office/drawing/2010/main"/>
            </a:ext>
          </a:extLst>
        </p:spPr>
      </p:pic>
      <p:pic>
        <p:nvPicPr>
          <p:cNvPr id="9" name="Рисунок 8" descr="D:\Desktop\ЕСЕП ЖОСПАР\Жас скилис\WhatsApp Image 2025-02-09 at 11.00.20.jpeg"/>
          <p:cNvPicPr/>
          <p:nvPr/>
        </p:nvPicPr>
        <p:blipFill rotWithShape="1">
          <a:blip r:embed="rId3" cstate="print">
            <a:extLst>
              <a:ext uri="{28A0092B-C50C-407E-A947-70E740481C1C}">
                <a14:useLocalDpi xmlns:a14="http://schemas.microsoft.com/office/drawing/2010/main" val="0"/>
              </a:ext>
            </a:extLst>
          </a:blip>
          <a:srcRect l="7466" t="17103" r="4715" b="11542"/>
          <a:stretch/>
        </p:blipFill>
        <p:spPr bwMode="auto">
          <a:xfrm>
            <a:off x="4748939" y="734745"/>
            <a:ext cx="2492783" cy="2569056"/>
          </a:xfrm>
          <a:prstGeom prst="rect">
            <a:avLst/>
          </a:prstGeom>
          <a:noFill/>
          <a:ln>
            <a:noFill/>
          </a:ln>
          <a:extLst>
            <a:ext uri="{53640926-AAD7-44D8-BBD7-CCE9431645EC}">
              <a14:shadowObscured xmlns:a14="http://schemas.microsoft.com/office/drawing/2010/main"/>
            </a:ext>
          </a:extLst>
        </p:spPr>
      </p:pic>
      <p:pic>
        <p:nvPicPr>
          <p:cNvPr id="10" name="Рисунок 9" descr="D:\Desktop\ЕСЕП ЖОСПАР\Жас скилис\WhatsApp Image 2025-02-10 at 10.34.51.jpeg"/>
          <p:cNvPicPr/>
          <p:nvPr/>
        </p:nvPicPr>
        <p:blipFill rotWithShape="1">
          <a:blip r:embed="rId4">
            <a:extLst>
              <a:ext uri="{28A0092B-C50C-407E-A947-70E740481C1C}">
                <a14:useLocalDpi xmlns:a14="http://schemas.microsoft.com/office/drawing/2010/main" val="0"/>
              </a:ext>
            </a:extLst>
          </a:blip>
          <a:srcRect t="46385" r="1092"/>
          <a:stretch/>
        </p:blipFill>
        <p:spPr bwMode="auto">
          <a:xfrm>
            <a:off x="7241722" y="3331028"/>
            <a:ext cx="4856457" cy="3297331"/>
          </a:xfrm>
          <a:prstGeom prst="rect">
            <a:avLst/>
          </a:prstGeom>
          <a:noFill/>
          <a:ln>
            <a:noFill/>
          </a:ln>
          <a:extLst>
            <a:ext uri="{53640926-AAD7-44D8-BBD7-CCE9431645EC}">
              <a14:shadowObscured xmlns:a14="http://schemas.microsoft.com/office/drawing/2010/main"/>
            </a:ext>
          </a:extLst>
        </p:spPr>
      </p:pic>
      <p:pic>
        <p:nvPicPr>
          <p:cNvPr id="11" name="Рисунок 10" descr="D:\Desktop\ЕСЕП ЖОСПАР\Жас скилис\WhatsApp Image 2025-02-10 at 10.22.20.jpeg"/>
          <p:cNvPicPr/>
          <p:nvPr/>
        </p:nvPicPr>
        <p:blipFill rotWithShape="1">
          <a:blip r:embed="rId5" cstate="print">
            <a:extLst>
              <a:ext uri="{28A0092B-C50C-407E-A947-70E740481C1C}">
                <a14:useLocalDpi xmlns:a14="http://schemas.microsoft.com/office/drawing/2010/main" val="0"/>
              </a:ext>
            </a:extLst>
          </a:blip>
          <a:srcRect t="30722"/>
          <a:stretch/>
        </p:blipFill>
        <p:spPr bwMode="auto">
          <a:xfrm>
            <a:off x="4373507" y="3500779"/>
            <a:ext cx="2794736" cy="31275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3513114"/>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11667" y="4191000"/>
            <a:ext cx="5079999" cy="2539999"/>
          </a:xfrm>
          <a:prstGeom prst="rect">
            <a:avLst/>
          </a:prstGeom>
        </p:spPr>
        <p:txBody>
          <a:bodyPr>
            <a:noAutofit/>
          </a:bodyPr>
          <a:lstStyle/>
          <a:p>
            <a:pPr lvl="0"/>
            <a:r>
              <a:rPr kumimoji="0" lang="kk-KZ" sz="1100" i="0" u="none" strike="noStrike" kern="1200" cap="none" spc="0" normalizeH="0" baseline="0" noProof="0" dirty="0" smtClean="0">
                <a:ln w="3175" cmpd="sng">
                  <a:noFill/>
                </a:ln>
                <a:solidFill>
                  <a:schemeClr val="tx1">
                    <a:lumMod val="85000"/>
                    <a:lumOff val="15000"/>
                  </a:schemeClr>
                </a:solidFill>
                <a:effectLst/>
                <a:uLnTx/>
                <a:uFillTx/>
                <a:latin typeface="Times New Roman" pitchFamily="18" charset="0"/>
                <a:ea typeface="+mj-ea"/>
                <a:cs typeface="Times New Roman" pitchFamily="18" charset="0"/>
              </a:rPr>
              <a:t>«</a:t>
            </a:r>
            <a:r>
              <a:rPr lang="kk-KZ" sz="1100" dirty="0" smtClean="0">
                <a:latin typeface="Times New Roman" pitchFamily="18" charset="0"/>
                <a:cs typeface="Times New Roman" pitchFamily="18" charset="0"/>
              </a:rPr>
              <a:t>5 сәуір  2023 ж.  «WORLDSKIILS ALMATY -2023» «Бастауыш сыныптарда оқыту» құзыреттілігі бойынша кәсіби шеберлік чемпионаты өткізу көріністері </a:t>
            </a:r>
          </a:p>
          <a:p>
            <a:pPr lvl="0"/>
            <a:r>
              <a:rPr lang="kk-KZ" sz="1100" dirty="0" smtClean="0">
                <a:latin typeface="Times New Roman" pitchFamily="18" charset="0"/>
                <a:cs typeface="Times New Roman" pitchFamily="18" charset="0"/>
              </a:rPr>
              <a:t>        Чемпионат  болашақта  білікті жас  кадрларды  даярлауға, жаңа идеялар мен трендтер жасауға кәсіби шеберлік дағдыларын жетілдіруге ықпал етеді. Педагогикалық колледждерден сегіз  сайыскер қатысты.</a:t>
            </a:r>
            <a:endParaRPr lang="ru-RU" sz="1100" dirty="0" smtClean="0">
              <a:latin typeface="Times New Roman" pitchFamily="18" charset="0"/>
              <a:cs typeface="Times New Roman" pitchFamily="18" charset="0"/>
            </a:endParaRPr>
          </a:p>
          <a:p>
            <a:r>
              <a:rPr lang="kk-KZ" sz="1100" b="1" dirty="0" smtClean="0">
                <a:latin typeface="Times New Roman" pitchFamily="18" charset="0"/>
                <a:cs typeface="Times New Roman" pitchFamily="18" charset="0"/>
              </a:rPr>
              <a:t>Чемпионат нәтижесі:</a:t>
            </a:r>
            <a:endParaRPr lang="ru-RU" sz="1100" b="1" dirty="0" smtClean="0">
              <a:latin typeface="Times New Roman" pitchFamily="18" charset="0"/>
              <a:cs typeface="Times New Roman" pitchFamily="18" charset="0"/>
            </a:endParaRPr>
          </a:p>
          <a:p>
            <a:r>
              <a:rPr lang="kk-KZ" sz="1100" b="1" dirty="0" smtClean="0">
                <a:latin typeface="Times New Roman" pitchFamily="18" charset="0"/>
                <a:cs typeface="Times New Roman" pitchFamily="18" charset="0"/>
              </a:rPr>
              <a:t>I  орын </a:t>
            </a:r>
            <a:r>
              <a:rPr lang="kk-KZ" sz="1100" dirty="0" smtClean="0">
                <a:latin typeface="Times New Roman" pitchFamily="18" charset="0"/>
                <a:cs typeface="Times New Roman" pitchFamily="18" charset="0"/>
              </a:rPr>
              <a:t>- Гаврюшина Адель Николаевна иеленді  №2Алматы қазақ мемлекеттік гуманитарлық-педагогтік  колледжі</a:t>
            </a:r>
            <a:endParaRPr lang="ru-RU" sz="1100" dirty="0" smtClean="0">
              <a:latin typeface="Times New Roman" pitchFamily="18" charset="0"/>
              <a:cs typeface="Times New Roman" pitchFamily="18" charset="0"/>
            </a:endParaRPr>
          </a:p>
          <a:p>
            <a:r>
              <a:rPr lang="kk-KZ" sz="1100" b="1" dirty="0" smtClean="0">
                <a:latin typeface="Times New Roman" pitchFamily="18" charset="0"/>
                <a:cs typeface="Times New Roman" pitchFamily="18" charset="0"/>
              </a:rPr>
              <a:t>II орын </a:t>
            </a:r>
            <a:r>
              <a:rPr lang="kk-KZ" sz="1100" dirty="0" smtClean="0">
                <a:latin typeface="Times New Roman" pitchFamily="18" charset="0"/>
                <a:cs typeface="Times New Roman" pitchFamily="18" charset="0"/>
              </a:rPr>
              <a:t>- Айдарқызы Балым иеленді, компатриоты – Бекенқызы Мақпал, II орынды Нұрдәулет Жансұлу иеленді, компатриоты – Құсманова Гүлдана Біләлхановна, №1 Алматы қазақ мемлекеттік гуманитарлық-педагогтік  колледж студенттері</a:t>
            </a:r>
            <a:endParaRPr lang="ru-RU" sz="1100" dirty="0" smtClean="0">
              <a:latin typeface="Times New Roman" pitchFamily="18" charset="0"/>
              <a:cs typeface="Times New Roman" pitchFamily="18" charset="0"/>
            </a:endParaRPr>
          </a:p>
          <a:p>
            <a:r>
              <a:rPr lang="kk-KZ" sz="1100" b="1" dirty="0" smtClean="0">
                <a:latin typeface="Times New Roman" pitchFamily="18" charset="0"/>
                <a:cs typeface="Times New Roman" pitchFamily="18" charset="0"/>
              </a:rPr>
              <a:t>III орын </a:t>
            </a:r>
            <a:r>
              <a:rPr lang="kk-KZ" sz="1100" dirty="0" smtClean="0">
                <a:latin typeface="Times New Roman" pitchFamily="18" charset="0"/>
                <a:cs typeface="Times New Roman" pitchFamily="18" charset="0"/>
              </a:rPr>
              <a:t>-Жуманияз Арайлым Жумамбетқызы иеленді №2 Алматы қазақ мемлекеттік гуманитарлық-педагогтік  колледжі</a:t>
            </a:r>
            <a:endParaRPr lang="ru-RU" sz="1100" dirty="0" smtClean="0">
              <a:latin typeface="Times New Roman" pitchFamily="18" charset="0"/>
              <a:cs typeface="Times New Roman" pitchFamily="18" charset="0"/>
            </a:endParaRPr>
          </a:p>
        </p:txBody>
      </p:sp>
      <p:sp>
        <p:nvSpPr>
          <p:cNvPr id="6" name="Прямоугольник 5"/>
          <p:cNvSpPr/>
          <p:nvPr/>
        </p:nvSpPr>
        <p:spPr>
          <a:xfrm>
            <a:off x="0" y="0"/>
            <a:ext cx="12192000" cy="73866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kk-KZ" sz="2400" b="1" dirty="0" smtClean="0">
                <a:solidFill>
                  <a:schemeClr val="bg1"/>
                </a:solidFill>
              </a:rPr>
              <a:t>Стратегиялық міндет:    </a:t>
            </a:r>
            <a:r>
              <a:rPr lang="kk-KZ" dirty="0" smtClean="0">
                <a:solidFill>
                  <a:schemeClr val="bg1"/>
                </a:solidFill>
                <a:latin typeface="Times New Roman" pitchFamily="18" charset="0"/>
                <a:cs typeface="Times New Roman" pitchFamily="18" charset="0"/>
              </a:rPr>
              <a:t>WorldSkills  чемпионаттарына қатысушыларды дайындау  бойынша жаттықтыру лагерлерін және біліктіліктер алаңы жұмыстарын белсендіру. </a:t>
            </a:r>
            <a:endParaRPr lang="ru-RU" sz="2400" dirty="0">
              <a:solidFill>
                <a:schemeClr val="bg1"/>
              </a:solidFill>
              <a:latin typeface="Times New Roman" pitchFamily="18" charset="0"/>
              <a:cs typeface="Times New Roman" pitchFamily="18" charset="0"/>
            </a:endParaRPr>
          </a:p>
        </p:txBody>
      </p:sp>
      <p:sp>
        <p:nvSpPr>
          <p:cNvPr id="8" name="Прямоугольник 7"/>
          <p:cNvSpPr/>
          <p:nvPr/>
        </p:nvSpPr>
        <p:spPr>
          <a:xfrm>
            <a:off x="1028517" y="778932"/>
            <a:ext cx="10757083" cy="461665"/>
          </a:xfrm>
          <a:prstGeom prst="rect">
            <a:avLst/>
          </a:prstGeom>
        </p:spPr>
        <p:txBody>
          <a:bodyPr wrap="square">
            <a:spAutoFit/>
          </a:bodyPr>
          <a:lstStyle/>
          <a:p>
            <a:pPr algn="ctr"/>
            <a:r>
              <a:rPr lang="ru-RU" sz="2400" b="1" dirty="0" smtClean="0">
                <a:solidFill>
                  <a:srgbClr val="FF0000"/>
                </a:solidFill>
                <a:latin typeface="Times New Roman" panose="02020603050405020304" pitchFamily="18" charset="0"/>
                <a:cs typeface="Times New Roman" panose="02020603050405020304" pitchFamily="18" charset="0"/>
              </a:rPr>
              <a:t>ҚҰЗЫРЕТТІЛІК АЛАҢЫ: </a:t>
            </a:r>
            <a:r>
              <a:rPr lang="ru-RU" b="1" dirty="0" smtClean="0">
                <a:solidFill>
                  <a:srgbClr val="FF0000"/>
                </a:solidFill>
                <a:latin typeface="Times New Roman" panose="02020603050405020304" pitchFamily="18" charset="0"/>
                <a:cs typeface="Times New Roman" panose="02020603050405020304" pitchFamily="18" charset="0"/>
              </a:rPr>
              <a:t>«</a:t>
            </a:r>
            <a:r>
              <a:rPr lang="ru-RU" b="1" dirty="0" err="1" smtClean="0">
                <a:solidFill>
                  <a:srgbClr val="FF0000"/>
                </a:solidFill>
                <a:latin typeface="Times New Roman" panose="02020603050405020304" pitchFamily="18" charset="0"/>
                <a:cs typeface="Times New Roman" panose="02020603050405020304" pitchFamily="18" charset="0"/>
              </a:rPr>
              <a:t>Бастауыш</a:t>
            </a:r>
            <a:r>
              <a:rPr lang="ru-RU" b="1" dirty="0" smtClean="0">
                <a:solidFill>
                  <a:srgbClr val="FF0000"/>
                </a:solidFill>
                <a:latin typeface="Times New Roman" panose="02020603050405020304" pitchFamily="18" charset="0"/>
                <a:cs typeface="Times New Roman" panose="02020603050405020304" pitchFamily="18" charset="0"/>
              </a:rPr>
              <a:t>  </a:t>
            </a:r>
            <a:r>
              <a:rPr lang="kk-KZ" b="1" dirty="0" smtClean="0">
                <a:solidFill>
                  <a:srgbClr val="FF0000"/>
                </a:solidFill>
                <a:latin typeface="Times New Roman" panose="02020603050405020304" pitchFamily="18" charset="0"/>
                <a:cs typeface="Times New Roman" panose="02020603050405020304" pitchFamily="18" charset="0"/>
              </a:rPr>
              <a:t>сыныптарда</a:t>
            </a:r>
            <a:r>
              <a:rPr lang="ru-RU" b="1" dirty="0" smtClean="0">
                <a:solidFill>
                  <a:srgbClr val="FF0000"/>
                </a:solidFill>
                <a:latin typeface="Times New Roman" panose="02020603050405020304" pitchFamily="18" charset="0"/>
                <a:cs typeface="Times New Roman" panose="02020603050405020304" pitchFamily="18" charset="0"/>
              </a:rPr>
              <a:t> </a:t>
            </a:r>
            <a:r>
              <a:rPr lang="ru-RU" b="1" dirty="0" err="1" smtClean="0">
                <a:solidFill>
                  <a:srgbClr val="FF0000"/>
                </a:solidFill>
                <a:latin typeface="Times New Roman" panose="02020603050405020304" pitchFamily="18" charset="0"/>
                <a:cs typeface="Times New Roman" panose="02020603050405020304" pitchFamily="18" charset="0"/>
              </a:rPr>
              <a:t>оқыту»</a:t>
            </a:r>
            <a:endParaRPr lang="ru-RU" sz="1200" b="1" dirty="0">
              <a:solidFill>
                <a:srgbClr val="FF0000"/>
              </a:solidFill>
              <a:latin typeface="Times New Roman" panose="02020603050405020304" pitchFamily="18" charset="0"/>
              <a:cs typeface="Times New Roman" panose="02020603050405020304" pitchFamily="18" charset="0"/>
            </a:endParaRPr>
          </a:p>
        </p:txBody>
      </p:sp>
      <p:pic>
        <p:nvPicPr>
          <p:cNvPr id="9" name="Рисунок 8" descr="C:\Users\User\Desktop\Баян суреттер WS 2021\IMG-20210923-WA0017.jpg"/>
          <p:cNvPicPr/>
          <p:nvPr/>
        </p:nvPicPr>
        <p:blipFill>
          <a:blip r:embed="rId2" cstate="print"/>
          <a:srcRect l="2009" t="17723" r="28638"/>
          <a:stretch>
            <a:fillRect/>
          </a:stretch>
        </p:blipFill>
        <p:spPr bwMode="auto">
          <a:xfrm>
            <a:off x="127000" y="1278467"/>
            <a:ext cx="3418599" cy="2733566"/>
          </a:xfrm>
          <a:prstGeom prst="rect">
            <a:avLst/>
          </a:prstGeom>
          <a:noFill/>
          <a:ln w="9525">
            <a:noFill/>
            <a:miter lim="800000"/>
            <a:headEnd/>
            <a:tailEnd/>
          </a:ln>
        </p:spPr>
      </p:pic>
      <p:pic>
        <p:nvPicPr>
          <p:cNvPr id="10" name="Рисунок 9"/>
          <p:cNvPicPr/>
          <p:nvPr/>
        </p:nvPicPr>
        <p:blipFill rotWithShape="1">
          <a:blip r:embed="rId3" cstate="print">
            <a:extLst>
              <a:ext uri="{28A0092B-C50C-407E-A947-70E740481C1C}">
                <a14:useLocalDpi xmlns:a14="http://schemas.microsoft.com/office/drawing/2010/main" val="0"/>
              </a:ext>
            </a:extLst>
          </a:blip>
          <a:srcRect t="17266" r="2018"/>
          <a:stretch/>
        </p:blipFill>
        <p:spPr bwMode="auto">
          <a:xfrm>
            <a:off x="8068734" y="1227666"/>
            <a:ext cx="3731444" cy="2328334"/>
          </a:xfrm>
          <a:prstGeom prst="rect">
            <a:avLst/>
          </a:prstGeom>
          <a:noFill/>
          <a:ln>
            <a:noFill/>
          </a:ln>
          <a:extLst>
            <a:ext uri="{53640926-AAD7-44D8-BBD7-CCE9431645EC}">
              <a14:shadowObscured xmlns:a14="http://schemas.microsoft.com/office/drawing/2010/main"/>
            </a:ext>
          </a:extLst>
        </p:spPr>
      </p:pic>
      <p:pic>
        <p:nvPicPr>
          <p:cNvPr id="11" name="Рисунок 10"/>
          <p:cNvPicPr/>
          <p:nvPr/>
        </p:nvPicPr>
        <p:blipFill rotWithShape="1">
          <a:blip r:embed="rId4" cstate="print">
            <a:extLst>
              <a:ext uri="{28A0092B-C50C-407E-A947-70E740481C1C}">
                <a14:useLocalDpi xmlns:a14="http://schemas.microsoft.com/office/drawing/2010/main" val="0"/>
              </a:ext>
            </a:extLst>
          </a:blip>
          <a:srcRect t="19766" b="10534"/>
          <a:stretch/>
        </p:blipFill>
        <p:spPr bwMode="auto">
          <a:xfrm>
            <a:off x="9804401" y="3733800"/>
            <a:ext cx="2183883" cy="2978269"/>
          </a:xfrm>
          <a:prstGeom prst="rect">
            <a:avLst/>
          </a:prstGeom>
          <a:noFill/>
          <a:ln>
            <a:solidFill>
              <a:schemeClr val="accent1"/>
            </a:solidFill>
          </a:ln>
          <a:extLst>
            <a:ext uri="{53640926-AAD7-44D8-BBD7-CCE9431645EC}">
              <a14:shadowObscured xmlns:a14="http://schemas.microsoft.com/office/drawing/2010/main"/>
            </a:ext>
          </a:extLst>
        </p:spPr>
      </p:pic>
      <p:pic>
        <p:nvPicPr>
          <p:cNvPr id="12" name="Рисунок 11"/>
          <p:cNvPicPr/>
          <p:nvPr/>
        </p:nvPicPr>
        <p:blipFill rotWithShape="1">
          <a:blip r:embed="rId5" cstate="print">
            <a:extLst>
              <a:ext uri="{28A0092B-C50C-407E-A947-70E740481C1C}">
                <a14:useLocalDpi xmlns:a14="http://schemas.microsoft.com/office/drawing/2010/main" val="0"/>
              </a:ext>
            </a:extLst>
          </a:blip>
          <a:srcRect t="12219"/>
          <a:stretch/>
        </p:blipFill>
        <p:spPr bwMode="auto">
          <a:xfrm>
            <a:off x="3733800" y="1261534"/>
            <a:ext cx="4174068" cy="2921000"/>
          </a:xfrm>
          <a:prstGeom prst="rect">
            <a:avLst/>
          </a:prstGeom>
          <a:noFill/>
          <a:ln>
            <a:solidFill>
              <a:schemeClr val="accent1"/>
            </a:solidFill>
          </a:ln>
          <a:extLst>
            <a:ext uri="{53640926-AAD7-44D8-BBD7-CCE9431645EC}">
              <a14:shadowObscured xmlns:a14="http://schemas.microsoft.com/office/drawing/2010/main"/>
            </a:ext>
          </a:extLst>
        </p:spPr>
      </p:pic>
      <p:pic>
        <p:nvPicPr>
          <p:cNvPr id="13" name="Рисунок 12"/>
          <p:cNvPicPr/>
          <p:nvPr/>
        </p:nvPicPr>
        <p:blipFill rotWithShape="1">
          <a:blip r:embed="rId6" cstate="print">
            <a:extLst>
              <a:ext uri="{28A0092B-C50C-407E-A947-70E740481C1C}">
                <a14:useLocalDpi xmlns:a14="http://schemas.microsoft.com/office/drawing/2010/main" val="0"/>
              </a:ext>
            </a:extLst>
          </a:blip>
          <a:srcRect l="7764" b="13643"/>
          <a:stretch/>
        </p:blipFill>
        <p:spPr bwMode="auto">
          <a:xfrm>
            <a:off x="5477933" y="4224868"/>
            <a:ext cx="4207932" cy="2520710"/>
          </a:xfrm>
          <a:prstGeom prst="rect">
            <a:avLst/>
          </a:prstGeom>
          <a:noFill/>
          <a:ln>
            <a:solidFill>
              <a:schemeClr val="accent1"/>
            </a:solid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2"/>
          <a:srcRect l="5998" t="16858" r="36123" b="14526"/>
          <a:stretch/>
        </p:blipFill>
        <p:spPr bwMode="auto">
          <a:xfrm>
            <a:off x="4759777" y="2429382"/>
            <a:ext cx="7225393" cy="4322482"/>
          </a:xfrm>
          <a:prstGeom prst="rect">
            <a:avLst/>
          </a:prstGeom>
          <a:ln>
            <a:solidFill>
              <a:schemeClr val="accent1"/>
            </a:solidFill>
          </a:ln>
          <a:extLst>
            <a:ext uri="{53640926-AAD7-44D8-BBD7-CCE9431645EC}">
              <a14:shadowObscured xmlns:a14="http://schemas.microsoft.com/office/drawing/2010/main"/>
            </a:ext>
          </a:extLst>
        </p:spPr>
      </p:pic>
      <p:sp>
        <p:nvSpPr>
          <p:cNvPr id="6" name="Прямоугольник 5"/>
          <p:cNvSpPr/>
          <p:nvPr/>
        </p:nvSpPr>
        <p:spPr>
          <a:xfrm>
            <a:off x="383720" y="0"/>
            <a:ext cx="11511643" cy="523220"/>
          </a:xfrm>
          <a:prstGeom prst="rect">
            <a:avLst/>
          </a:prstGeom>
          <a:solidFill>
            <a:srgbClr val="0070C0"/>
          </a:solidFill>
        </p:spPr>
        <p:txBody>
          <a:bodyPr wrap="square">
            <a:spAutoFit/>
          </a:bodyPr>
          <a:lstStyle/>
          <a:p>
            <a:pPr algn="ctr"/>
            <a:r>
              <a:rPr lang="kk-KZ" sz="1400" b="1" dirty="0">
                <a:solidFill>
                  <a:schemeClr val="bg1"/>
                </a:solidFill>
                <a:latin typeface="Times New Roman" pitchFamily="18" charset="0"/>
                <a:cs typeface="Times New Roman" pitchFamily="18" charset="0"/>
              </a:rPr>
              <a:t>2024 жыл 6 наурыз </a:t>
            </a:r>
            <a:r>
              <a:rPr lang="ru-RU" sz="1400" dirty="0" smtClean="0">
                <a:solidFill>
                  <a:schemeClr val="bg1"/>
                </a:solidFill>
              </a:rPr>
              <a:t> </a:t>
            </a:r>
            <a:r>
              <a:rPr lang="kk-KZ" sz="1400" b="1" dirty="0" smtClean="0">
                <a:solidFill>
                  <a:schemeClr val="bg1"/>
                </a:solidFill>
                <a:latin typeface="Times New Roman" pitchFamily="18" charset="0"/>
                <a:cs typeface="Times New Roman" pitchFamily="18" charset="0"/>
              </a:rPr>
              <a:t> ҚАЛАЛЫҚ ӘДІСТЕМЕЛІК СЕМИНАР  </a:t>
            </a:r>
          </a:p>
          <a:p>
            <a:pPr algn="ctr"/>
            <a:r>
              <a:rPr lang="kk-KZ" sz="1400" b="1" dirty="0" smtClean="0">
                <a:solidFill>
                  <a:schemeClr val="bg1"/>
                </a:solidFill>
                <a:latin typeface="Times New Roman" pitchFamily="18" charset="0"/>
                <a:cs typeface="Times New Roman" pitchFamily="18" charset="0"/>
              </a:rPr>
              <a:t>«</a:t>
            </a:r>
            <a:r>
              <a:rPr lang="kk-KZ" sz="1200" b="1" dirty="0" smtClean="0">
                <a:solidFill>
                  <a:schemeClr val="bg1"/>
                </a:solidFill>
                <a:latin typeface="Times New Roman" pitchFamily="18" charset="0"/>
                <a:cs typeface="Times New Roman" pitchFamily="18" charset="0"/>
              </a:rPr>
              <a:t>ГЕЙМИФИКАЦИЯ  - СТУДЕНТТЕРДІ САБАҚҚА ҚЫЗЫҚТЫРУ ЖӘНЕ ЫНТАЛАНДЫРУ ҚҰРАЛЫ»</a:t>
            </a:r>
            <a:endParaRPr lang="ru-RU" sz="1400" dirty="0">
              <a:solidFill>
                <a:schemeClr val="bg1"/>
              </a:solidFill>
            </a:endParaRPr>
          </a:p>
        </p:txBody>
      </p:sp>
      <p:sp>
        <p:nvSpPr>
          <p:cNvPr id="2" name="Прямоугольник 1"/>
          <p:cNvSpPr/>
          <p:nvPr/>
        </p:nvSpPr>
        <p:spPr>
          <a:xfrm>
            <a:off x="461281" y="4713088"/>
            <a:ext cx="3976007" cy="1938992"/>
          </a:xfrm>
          <a:prstGeom prst="rect">
            <a:avLst/>
          </a:prstGeom>
          <a:solidFill>
            <a:schemeClr val="accent6">
              <a:lumMod val="20000"/>
              <a:lumOff val="80000"/>
            </a:schemeClr>
          </a:solidFill>
        </p:spPr>
        <p:txBody>
          <a:bodyPr wrap="square">
            <a:spAutoFit/>
          </a:bodyPr>
          <a:lstStyle/>
          <a:p>
            <a:pPr lvl="0"/>
            <a:r>
              <a:rPr lang="kk-KZ" b="1" dirty="0" smtClean="0">
                <a:solidFill>
                  <a:sysClr val="windowText" lastClr="000000"/>
                </a:solidFill>
              </a:rPr>
              <a:t> </a:t>
            </a:r>
            <a:r>
              <a:rPr lang="kk-KZ" sz="1200" b="1" dirty="0">
                <a:solidFill>
                  <a:sysClr val="windowText" lastClr="000000"/>
                </a:solidFill>
                <a:latin typeface="Times New Roman" pitchFamily="18" charset="0"/>
                <a:cs typeface="Times New Roman" pitchFamily="18" charset="0"/>
              </a:rPr>
              <a:t>Алматы қаласы  Білім   басқармасы қалалық    білім    берудегі   жаңа  технологиялардың  ғылыми - әдістемелік орталығының жоспарына сәйкес колледж базасында ТжКББ ұйымдары педагогтеріне арналған «Геймификация  - студенттерді сабаққа қызықтыру және ынталандыру құралы»  тақырыбындағы қалалық  әдістемелік  семинарда колледждің 10 үздік  оқытушысы  4 панорамалық және </a:t>
            </a:r>
            <a:r>
              <a:rPr lang="kk-KZ" sz="1200" b="1" dirty="0" smtClean="0">
                <a:solidFill>
                  <a:sysClr val="windowText" lastClr="000000"/>
                </a:solidFill>
                <a:latin typeface="Times New Roman" pitchFamily="18" charset="0"/>
                <a:cs typeface="Times New Roman" pitchFamily="18" charset="0"/>
              </a:rPr>
              <a:t> 6 </a:t>
            </a:r>
            <a:r>
              <a:rPr lang="kk-KZ" sz="1200" b="1" dirty="0">
                <a:solidFill>
                  <a:sysClr val="windowText" lastClr="000000"/>
                </a:solidFill>
                <a:latin typeface="Times New Roman" pitchFamily="18" charset="0"/>
                <a:cs typeface="Times New Roman" pitchFamily="18" charset="0"/>
              </a:rPr>
              <a:t>ашық сабақтар ұйымдастырып, тәжірибелерімен бөлісті</a:t>
            </a:r>
            <a:r>
              <a:rPr lang="kk-KZ" b="1" dirty="0">
                <a:solidFill>
                  <a:schemeClr val="bg1"/>
                </a:solidFill>
              </a:rPr>
              <a:t>.</a:t>
            </a:r>
            <a:endParaRPr lang="ru-RU" b="1" dirty="0">
              <a:solidFill>
                <a:schemeClr val="bg1"/>
              </a:solidFill>
            </a:endParaRPr>
          </a:p>
        </p:txBody>
      </p:sp>
      <p:pic>
        <p:nvPicPr>
          <p:cNvPr id="5" name="Рисунок 4" descr="E:\Рабочий стол\геймификация фото.06.03.24\IMG_5326.JPG"/>
          <p:cNvPicPr/>
          <p:nvPr/>
        </p:nvPicPr>
        <p:blipFill rotWithShape="1">
          <a:blip r:embed="rId3" cstate="print">
            <a:extLst>
              <a:ext uri="{28A0092B-C50C-407E-A947-70E740481C1C}">
                <a14:useLocalDpi xmlns:a14="http://schemas.microsoft.com/office/drawing/2010/main" val="0"/>
              </a:ext>
            </a:extLst>
          </a:blip>
          <a:srcRect t="14993"/>
          <a:stretch/>
        </p:blipFill>
        <p:spPr bwMode="auto">
          <a:xfrm>
            <a:off x="383720" y="2334520"/>
            <a:ext cx="4053568" cy="2338641"/>
          </a:xfrm>
          <a:prstGeom prst="rect">
            <a:avLst/>
          </a:prstGeom>
          <a:noFill/>
          <a:ln>
            <a:noFill/>
          </a:ln>
        </p:spPr>
      </p:pic>
      <p:pic>
        <p:nvPicPr>
          <p:cNvPr id="7" name="Рисунок 6" descr="E:\Рабочий стол\геймификация фото.06.03.24\IMG_5378.JPG"/>
          <p:cNvPicPr/>
          <p:nvPr/>
        </p:nvPicPr>
        <p:blipFill rotWithShape="1">
          <a:blip r:embed="rId4" cstate="print">
            <a:extLst>
              <a:ext uri="{28A0092B-C50C-407E-A947-70E740481C1C}">
                <a14:useLocalDpi xmlns:a14="http://schemas.microsoft.com/office/drawing/2010/main" val="0"/>
              </a:ext>
            </a:extLst>
          </a:blip>
          <a:srcRect l="-15438" t="31761" r="31682" b="-2844"/>
          <a:stretch/>
        </p:blipFill>
        <p:spPr bwMode="auto">
          <a:xfrm>
            <a:off x="8927643" y="703892"/>
            <a:ext cx="2967720" cy="1679121"/>
          </a:xfrm>
          <a:prstGeom prst="rect">
            <a:avLst/>
          </a:prstGeom>
          <a:noFill/>
          <a:ln>
            <a:noFill/>
          </a:ln>
        </p:spPr>
      </p:pic>
      <p:pic>
        <p:nvPicPr>
          <p:cNvPr id="8" name="Рисунок 7" descr="E:\Рабочий стол\геймификация фото.06.03.24\IMG_5469.JPG"/>
          <p:cNvPicPr/>
          <p:nvPr/>
        </p:nvPicPr>
        <p:blipFill rotWithShape="1">
          <a:blip r:embed="rId5" cstate="print">
            <a:extLst>
              <a:ext uri="{28A0092B-C50C-407E-A947-70E740481C1C}">
                <a14:useLocalDpi xmlns:a14="http://schemas.microsoft.com/office/drawing/2010/main" val="0"/>
              </a:ext>
            </a:extLst>
          </a:blip>
          <a:srcRect l="15138" t="19234" r="-963" b="-366"/>
          <a:stretch/>
        </p:blipFill>
        <p:spPr bwMode="auto">
          <a:xfrm>
            <a:off x="5951989" y="596308"/>
            <a:ext cx="3277734" cy="1669002"/>
          </a:xfrm>
          <a:prstGeom prst="rect">
            <a:avLst/>
          </a:prstGeom>
          <a:noFill/>
          <a:ln>
            <a:noFill/>
          </a:ln>
        </p:spPr>
      </p:pic>
      <p:pic>
        <p:nvPicPr>
          <p:cNvPr id="9" name="Рисунок 8" descr="E:\Рабочий стол\геймификация фото.06.03.24\IMG_5504.JPG"/>
          <p:cNvPicPr/>
          <p:nvPr/>
        </p:nvPicPr>
        <p:blipFill rotWithShape="1">
          <a:blip r:embed="rId6" cstate="print">
            <a:extLst>
              <a:ext uri="{28A0092B-C50C-407E-A947-70E740481C1C}">
                <a14:useLocalDpi xmlns:a14="http://schemas.microsoft.com/office/drawing/2010/main" val="0"/>
              </a:ext>
            </a:extLst>
          </a:blip>
          <a:srcRect t="18750" r="13141"/>
          <a:stretch/>
        </p:blipFill>
        <p:spPr bwMode="auto">
          <a:xfrm>
            <a:off x="57151" y="665427"/>
            <a:ext cx="2506435" cy="1530765"/>
          </a:xfrm>
          <a:prstGeom prst="rect">
            <a:avLst/>
          </a:prstGeom>
          <a:noFill/>
          <a:ln>
            <a:noFill/>
          </a:ln>
          <a:extLst>
            <a:ext uri="{53640926-AAD7-44D8-BBD7-CCE9431645EC}">
              <a14:shadowObscured xmlns:a14="http://schemas.microsoft.com/office/drawing/2010/main"/>
            </a:ext>
          </a:extLst>
        </p:spPr>
      </p:pic>
      <p:pic>
        <p:nvPicPr>
          <p:cNvPr id="10" name="Рисунок 9" descr="E:\Рабочий стол\геймификация фото.06.03.24\IMG_551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3824" y="589540"/>
            <a:ext cx="3190194" cy="1736725"/>
          </a:xfrm>
          <a:prstGeom prst="rect">
            <a:avLst/>
          </a:prstGeom>
          <a:noFill/>
          <a:ln>
            <a:noFill/>
          </a:ln>
        </p:spPr>
      </p:pic>
    </p:spTree>
    <p:extLst>
      <p:ext uri="{BB962C8B-B14F-4D97-AF65-F5344CB8AC3E}">
        <p14:creationId xmlns:p14="http://schemas.microsoft.com/office/powerpoint/2010/main" val="242241906"/>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70934" y="0"/>
            <a:ext cx="11345333" cy="646331"/>
          </a:xfrm>
          <a:prstGeom prst="rect">
            <a:avLst/>
          </a:prstGeom>
          <a:solidFill>
            <a:srgbClr val="0070C0"/>
          </a:solidFill>
        </p:spPr>
        <p:txBody>
          <a:bodyPr wrap="square">
            <a:spAutoFit/>
          </a:bodyPr>
          <a:lstStyle/>
          <a:p>
            <a:pPr algn="ctr"/>
            <a:r>
              <a:rPr lang="kk-KZ" b="1" dirty="0" smtClean="0">
                <a:solidFill>
                  <a:srgbClr val="FFFFFF"/>
                </a:solidFill>
                <a:latin typeface="Times New Roman" pitchFamily="18" charset="0"/>
                <a:cs typeface="Times New Roman" pitchFamily="18" charset="0"/>
              </a:rPr>
              <a:t>СТРАТЕГИЯЛЫҚ БАҒЫТ </a:t>
            </a:r>
            <a:r>
              <a:rPr lang="kk-KZ" sz="2000" b="1" dirty="0" smtClean="0">
                <a:solidFill>
                  <a:srgbClr val="FFFFFF"/>
                </a:solidFill>
                <a:latin typeface="Times New Roman" pitchFamily="18" charset="0"/>
                <a:cs typeface="Times New Roman" pitchFamily="18" charset="0"/>
              </a:rPr>
              <a:t>6</a:t>
            </a:r>
            <a:r>
              <a:rPr lang="kk-KZ" sz="1600" b="1" dirty="0" smtClean="0">
                <a:solidFill>
                  <a:srgbClr val="FFFFFF"/>
                </a:solidFill>
                <a:latin typeface="Times New Roman" pitchFamily="18" charset="0"/>
                <a:cs typeface="Times New Roman" pitchFamily="18" charset="0"/>
              </a:rPr>
              <a:t>.  Әлеуметтік әріптестік пен халықаралық ынтымақтастықты дам</a:t>
            </a:r>
            <a:r>
              <a:rPr lang="kk-KZ" sz="1400" b="1" dirty="0" smtClean="0">
                <a:solidFill>
                  <a:srgbClr val="FFFFFF"/>
                </a:solidFill>
                <a:latin typeface="Times New Roman" pitchFamily="18" charset="0"/>
                <a:cs typeface="Times New Roman" pitchFamily="18" charset="0"/>
              </a:rPr>
              <a:t>ыту </a:t>
            </a:r>
            <a:endParaRPr lang="en-US" sz="1400" b="1" dirty="0" smtClean="0">
              <a:solidFill>
                <a:srgbClr val="FFFFFF"/>
              </a:solidFill>
              <a:latin typeface="Times New Roman" pitchFamily="18" charset="0"/>
              <a:cs typeface="Times New Roman" pitchFamily="18" charset="0"/>
            </a:endParaRPr>
          </a:p>
          <a:p>
            <a:pPr algn="ctr"/>
            <a:r>
              <a:rPr lang="en-US" sz="1400" b="1" dirty="0" smtClean="0">
                <a:solidFill>
                  <a:srgbClr val="FFFFFF"/>
                </a:solidFill>
                <a:latin typeface="Times New Roman" pitchFamily="18" charset="0"/>
                <a:cs typeface="Times New Roman" pitchFamily="18" charset="0"/>
              </a:rPr>
              <a:t>5</a:t>
            </a:r>
            <a:r>
              <a:rPr lang="kk-KZ" sz="1400" b="1" dirty="0" smtClean="0">
                <a:solidFill>
                  <a:srgbClr val="FFFFFF"/>
                </a:solidFill>
                <a:latin typeface="Times New Roman" pitchFamily="18" charset="0"/>
                <a:cs typeface="Times New Roman" pitchFamily="18" charset="0"/>
              </a:rPr>
              <a:t>. </a:t>
            </a:r>
            <a:r>
              <a:rPr lang="kk-KZ" sz="1600" dirty="0" smtClean="0">
                <a:solidFill>
                  <a:srgbClr val="FFFFFF"/>
                </a:solidFill>
                <a:latin typeface="Times New Roman" pitchFamily="18" charset="0"/>
                <a:cs typeface="Times New Roman" pitchFamily="18" charset="0"/>
              </a:rPr>
              <a:t>Түлектерді жұмысқа орналастыруға белсенді жәрдемдесу</a:t>
            </a:r>
            <a:endParaRPr lang="ru-RU" sz="2000" b="1" dirty="0">
              <a:solidFill>
                <a:srgbClr val="FFFFFF"/>
              </a:solidFill>
              <a:effectLst/>
              <a:latin typeface="Times New Roman" pitchFamily="18" charset="0"/>
              <a:ea typeface="Times New Roman" panose="02020603050405020304" pitchFamily="18" charset="0"/>
              <a:cs typeface="Times New Roman" pitchFamily="18" charset="0"/>
            </a:endParaRPr>
          </a:p>
        </p:txBody>
      </p:sp>
      <p:sp>
        <p:nvSpPr>
          <p:cNvPr id="4" name="Прямоугольник 3">
            <a:extLst>
              <a:ext uri="{FF2B5EF4-FFF2-40B4-BE49-F238E27FC236}">
                <a16:creationId xmlns="" xmlns:a16="http://schemas.microsoft.com/office/drawing/2014/main" id="{C169A02D-45BC-5EFA-39E7-0EE10146A87F}"/>
              </a:ext>
            </a:extLst>
          </p:cNvPr>
          <p:cNvSpPr/>
          <p:nvPr/>
        </p:nvSpPr>
        <p:spPr>
          <a:xfrm>
            <a:off x="520661" y="713895"/>
            <a:ext cx="6709872" cy="584775"/>
          </a:xfrm>
          <a:prstGeom prst="rect">
            <a:avLst/>
          </a:prstGeom>
        </p:spPr>
        <p:txBody>
          <a:bodyPr wrap="square">
            <a:spAutoFit/>
          </a:bodyPr>
          <a:lstStyle/>
          <a:p>
            <a:pPr algn="ctr">
              <a:spcAft>
                <a:spcPts val="1000"/>
              </a:spcAft>
            </a:pPr>
            <a:r>
              <a:rPr lang="kk-KZ" sz="16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2023-2024 оқу жылы  </a:t>
            </a:r>
            <a:r>
              <a:rPr lang="kk-KZ" sz="16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колледж  </a:t>
            </a:r>
            <a:r>
              <a:rPr lang="kk-KZ"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түлектерінің жұмысқа орналасуы туралы </a:t>
            </a:r>
            <a:r>
              <a:rPr lang="kk-KZ" sz="16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мәліметтері</a:t>
            </a:r>
            <a:endParaRPr lang="en-US"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Полилиния 65">
            <a:extLst>
              <a:ext uri="{FF2B5EF4-FFF2-40B4-BE49-F238E27FC236}">
                <a16:creationId xmlns="" xmlns:a16="http://schemas.microsoft.com/office/drawing/2014/main" id="{83CD4DA3-9AF4-087B-E8E9-96CA9785854C}"/>
              </a:ext>
            </a:extLst>
          </p:cNvPr>
          <p:cNvSpPr/>
          <p:nvPr/>
        </p:nvSpPr>
        <p:spPr>
          <a:xfrm>
            <a:off x="0" y="1274746"/>
            <a:ext cx="7315200" cy="646331"/>
          </a:xfrm>
          <a:custGeom>
            <a:avLst/>
            <a:gdLst>
              <a:gd name="connsiteX0" fmla="*/ 0 w 2088232"/>
              <a:gd name="connsiteY0" fmla="*/ 0 h 307777"/>
              <a:gd name="connsiteX1" fmla="*/ 2088232 w 2088232"/>
              <a:gd name="connsiteY1" fmla="*/ 0 h 307777"/>
              <a:gd name="connsiteX2" fmla="*/ 2088232 w 2088232"/>
              <a:gd name="connsiteY2" fmla="*/ 307777 h 307777"/>
              <a:gd name="connsiteX3" fmla="*/ 0 w 2088232"/>
              <a:gd name="connsiteY3" fmla="*/ 307777 h 307777"/>
              <a:gd name="connsiteX4" fmla="*/ 0 w 2088232"/>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32" h="307777">
                <a:moveTo>
                  <a:pt x="0" y="0"/>
                </a:moveTo>
                <a:lnTo>
                  <a:pt x="2088232" y="0"/>
                </a:lnTo>
                <a:lnTo>
                  <a:pt x="2088232" y="307777"/>
                </a:lnTo>
                <a:lnTo>
                  <a:pt x="0" y="307777"/>
                </a:lnTo>
                <a:lnTo>
                  <a:pt x="0" y="0"/>
                </a:lnTo>
                <a:close/>
              </a:path>
            </a:pathLst>
          </a:custGeom>
        </p:spPr>
        <p:txBody>
          <a:bodyPr wrap="square">
            <a:spAutoFit/>
          </a:bodyPr>
          <a:lstStyle/>
          <a:p>
            <a:pPr algn="ctr"/>
            <a:r>
              <a:rPr lang="ru-RU" b="1" i="1" dirty="0" err="1" smtClean="0">
                <a:solidFill>
                  <a:srgbClr val="FF0000"/>
                </a:solidFill>
                <a:latin typeface="Times New Roman" pitchFamily="18" charset="0"/>
                <a:cs typeface="Times New Roman" pitchFamily="18" charset="0"/>
              </a:rPr>
              <a:t>Бітіруші</a:t>
            </a:r>
            <a:r>
              <a:rPr lang="ru-RU" b="1" i="1" dirty="0" smtClean="0">
                <a:solidFill>
                  <a:srgbClr val="FF0000"/>
                </a:solidFill>
                <a:latin typeface="Times New Roman" pitchFamily="18" charset="0"/>
                <a:cs typeface="Times New Roman" pitchFamily="18" charset="0"/>
              </a:rPr>
              <a:t>   </a:t>
            </a:r>
            <a:r>
              <a:rPr lang="ru-RU" b="1" i="1" dirty="0" err="1" smtClean="0">
                <a:solidFill>
                  <a:srgbClr val="FF0000"/>
                </a:solidFill>
                <a:latin typeface="Times New Roman" pitchFamily="18" charset="0"/>
                <a:cs typeface="Times New Roman" pitchFamily="18" charset="0"/>
              </a:rPr>
              <a:t>түлектердің</a:t>
            </a:r>
            <a:r>
              <a:rPr lang="ru-RU" b="1" i="1" dirty="0" smtClean="0">
                <a:solidFill>
                  <a:srgbClr val="FF0000"/>
                </a:solidFill>
                <a:latin typeface="Times New Roman" pitchFamily="18" charset="0"/>
                <a:cs typeface="Times New Roman" pitchFamily="18" charset="0"/>
              </a:rPr>
              <a:t> </a:t>
            </a:r>
            <a:r>
              <a:rPr lang="kk-KZ" b="1" i="1" dirty="0" smtClean="0">
                <a:solidFill>
                  <a:srgbClr val="FF0000"/>
                </a:solidFill>
                <a:latin typeface="Times New Roman" pitchFamily="18" charset="0"/>
                <a:cs typeface="Times New Roman" pitchFamily="18" charset="0"/>
              </a:rPr>
              <a:t> </a:t>
            </a:r>
            <a:r>
              <a:rPr lang="ru-RU" b="1" i="1" dirty="0" smtClean="0">
                <a:solidFill>
                  <a:srgbClr val="FF0000"/>
                </a:solidFill>
                <a:latin typeface="Times New Roman" pitchFamily="18" charset="0"/>
                <a:cs typeface="Times New Roman" pitchFamily="18" charset="0"/>
              </a:rPr>
              <a:t>саны – </a:t>
            </a:r>
            <a:r>
              <a:rPr lang="kk-KZ" b="1" i="1" dirty="0" smtClean="0">
                <a:solidFill>
                  <a:srgbClr val="FF0000"/>
                </a:solidFill>
                <a:latin typeface="Times New Roman" pitchFamily="18" charset="0"/>
                <a:cs typeface="Times New Roman" pitchFamily="18" charset="0"/>
              </a:rPr>
              <a:t>470;  жұмысқа орналасуы - (82,9%)</a:t>
            </a:r>
            <a:br>
              <a:rPr lang="kk-KZ" b="1" i="1" dirty="0" smtClean="0">
                <a:solidFill>
                  <a:srgbClr val="FF0000"/>
                </a:solidFill>
                <a:latin typeface="Times New Roman" pitchFamily="18" charset="0"/>
                <a:cs typeface="Times New Roman" pitchFamily="18" charset="0"/>
              </a:rPr>
            </a:br>
            <a:r>
              <a:rPr lang="kk-KZ" b="1" i="1" dirty="0" smtClean="0">
                <a:solidFill>
                  <a:srgbClr val="FF0000"/>
                </a:solidFill>
                <a:latin typeface="Times New Roman" pitchFamily="18" charset="0"/>
                <a:cs typeface="Times New Roman" pitchFamily="18" charset="0"/>
              </a:rPr>
              <a:t>          </a:t>
            </a:r>
            <a:endParaRPr lang="ru-RU" b="1" i="1" dirty="0">
              <a:solidFill>
                <a:srgbClr val="FF0000"/>
              </a:solidFill>
              <a:latin typeface="Times New Roman" pitchFamily="18" charset="0"/>
              <a:cs typeface="Times New Roman" pitchFamily="18" charset="0"/>
            </a:endParaRPr>
          </a:p>
        </p:txBody>
      </p:sp>
      <p:cxnSp>
        <p:nvCxnSpPr>
          <p:cNvPr id="7" name="Прямая соединительная линия 6"/>
          <p:cNvCxnSpPr/>
          <p:nvPr/>
        </p:nvCxnSpPr>
        <p:spPr>
          <a:xfrm rot="16200000" flipH="1">
            <a:off x="4800605" y="3572936"/>
            <a:ext cx="5757329" cy="152398"/>
          </a:xfrm>
          <a:prstGeom prst="line">
            <a:avLst/>
          </a:prstGeom>
          <a:ln/>
        </p:spPr>
        <p:style>
          <a:lnRef idx="1">
            <a:schemeClr val="accent4"/>
          </a:lnRef>
          <a:fillRef idx="0">
            <a:schemeClr val="accent4"/>
          </a:fillRef>
          <a:effectRef idx="0">
            <a:schemeClr val="accent4"/>
          </a:effectRef>
          <a:fontRef idx="minor">
            <a:schemeClr val="tx1"/>
          </a:fontRef>
        </p:style>
      </p:cxnSp>
      <p:sp>
        <p:nvSpPr>
          <p:cNvPr id="10" name="Прямоугольник 9">
            <a:extLst>
              <a:ext uri="{FF2B5EF4-FFF2-40B4-BE49-F238E27FC236}">
                <a16:creationId xmlns="" xmlns:a16="http://schemas.microsoft.com/office/drawing/2014/main" id="{C169A02D-45BC-5EFA-39E7-0EE10146A87F}"/>
              </a:ext>
            </a:extLst>
          </p:cNvPr>
          <p:cNvSpPr/>
          <p:nvPr/>
        </p:nvSpPr>
        <p:spPr>
          <a:xfrm>
            <a:off x="7586133" y="823888"/>
            <a:ext cx="4385733" cy="830997"/>
          </a:xfrm>
          <a:prstGeom prst="rect">
            <a:avLst/>
          </a:prstGeom>
        </p:spPr>
        <p:txBody>
          <a:bodyPr wrap="square">
            <a:spAutoFit/>
          </a:bodyPr>
          <a:lstStyle/>
          <a:p>
            <a:pPr algn="ctr">
              <a:spcAft>
                <a:spcPts val="1000"/>
              </a:spcAft>
            </a:pPr>
            <a:r>
              <a:rPr lang="kk-KZ" sz="16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2024-2025 оқу жылындағы  </a:t>
            </a:r>
            <a:r>
              <a:rPr lang="kk-KZ" sz="16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колледж  түлектерінің болжамды  </a:t>
            </a:r>
            <a:r>
              <a:rPr lang="kk-KZ"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жұмысқа </a:t>
            </a:r>
            <a:r>
              <a:rPr lang="kk-KZ" sz="16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орналасу  көрсеткіші</a:t>
            </a:r>
            <a:endParaRPr lang="en-US"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олилиния 65">
            <a:extLst>
              <a:ext uri="{FF2B5EF4-FFF2-40B4-BE49-F238E27FC236}">
                <a16:creationId xmlns="" xmlns:a16="http://schemas.microsoft.com/office/drawing/2014/main" id="{83CD4DA3-9AF4-087B-E8E9-96CA9785854C}"/>
              </a:ext>
            </a:extLst>
          </p:cNvPr>
          <p:cNvSpPr/>
          <p:nvPr/>
        </p:nvSpPr>
        <p:spPr>
          <a:xfrm>
            <a:off x="7763933" y="1875879"/>
            <a:ext cx="3865912" cy="1754326"/>
          </a:xfrm>
          <a:custGeom>
            <a:avLst/>
            <a:gdLst>
              <a:gd name="connsiteX0" fmla="*/ 0 w 2088232"/>
              <a:gd name="connsiteY0" fmla="*/ 0 h 307777"/>
              <a:gd name="connsiteX1" fmla="*/ 2088232 w 2088232"/>
              <a:gd name="connsiteY1" fmla="*/ 0 h 307777"/>
              <a:gd name="connsiteX2" fmla="*/ 2088232 w 2088232"/>
              <a:gd name="connsiteY2" fmla="*/ 307777 h 307777"/>
              <a:gd name="connsiteX3" fmla="*/ 0 w 2088232"/>
              <a:gd name="connsiteY3" fmla="*/ 307777 h 307777"/>
              <a:gd name="connsiteX4" fmla="*/ 0 w 2088232"/>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32" h="307777">
                <a:moveTo>
                  <a:pt x="0" y="0"/>
                </a:moveTo>
                <a:lnTo>
                  <a:pt x="2088232" y="0"/>
                </a:lnTo>
                <a:lnTo>
                  <a:pt x="2088232" y="307777"/>
                </a:lnTo>
                <a:lnTo>
                  <a:pt x="0" y="307777"/>
                </a:lnTo>
                <a:lnTo>
                  <a:pt x="0" y="0"/>
                </a:lnTo>
                <a:close/>
              </a:path>
            </a:pathLst>
          </a:custGeom>
        </p:spPr>
        <p:txBody>
          <a:bodyPr wrap="square">
            <a:spAutoFit/>
          </a:bodyPr>
          <a:lstStyle/>
          <a:p>
            <a:pPr algn="ctr"/>
            <a:r>
              <a:rPr lang="ru-RU" i="1" dirty="0" err="1" smtClean="0">
                <a:latin typeface="Times New Roman" pitchFamily="18" charset="0"/>
                <a:cs typeface="Times New Roman" pitchFamily="18" charset="0"/>
              </a:rPr>
              <a:t>Болжамды</a:t>
            </a:r>
            <a:r>
              <a:rPr lang="ru-RU" i="1" dirty="0" smtClean="0">
                <a:latin typeface="Times New Roman" pitchFamily="18" charset="0"/>
                <a:cs typeface="Times New Roman" pitchFamily="18" charset="0"/>
              </a:rPr>
              <a:t> </a:t>
            </a:r>
            <a:r>
              <a:rPr lang="ru-RU" i="1" dirty="0" err="1" smtClean="0">
                <a:latin typeface="Times New Roman" pitchFamily="18" charset="0"/>
                <a:cs typeface="Times New Roman" pitchFamily="18" charset="0"/>
              </a:rPr>
              <a:t>бітіруші</a:t>
            </a:r>
            <a:r>
              <a:rPr lang="ru-RU" i="1" dirty="0" smtClean="0">
                <a:latin typeface="Times New Roman" pitchFamily="18" charset="0"/>
                <a:cs typeface="Times New Roman" pitchFamily="18" charset="0"/>
              </a:rPr>
              <a:t>   </a:t>
            </a:r>
            <a:r>
              <a:rPr lang="ru-RU" i="1" dirty="0" err="1" smtClean="0">
                <a:latin typeface="Times New Roman" pitchFamily="18" charset="0"/>
                <a:cs typeface="Times New Roman" pitchFamily="18" charset="0"/>
              </a:rPr>
              <a:t>түлектердің</a:t>
            </a:r>
            <a:r>
              <a:rPr lang="ru-RU" i="1" dirty="0" smtClean="0">
                <a:latin typeface="Times New Roman" pitchFamily="18" charset="0"/>
                <a:cs typeface="Times New Roman" pitchFamily="18" charset="0"/>
              </a:rPr>
              <a:t> </a:t>
            </a:r>
            <a:r>
              <a:rPr lang="kk-KZ" i="1" dirty="0" smtClean="0">
                <a:latin typeface="Times New Roman" pitchFamily="18" charset="0"/>
                <a:cs typeface="Times New Roman" pitchFamily="18" charset="0"/>
              </a:rPr>
              <a:t> </a:t>
            </a:r>
            <a:r>
              <a:rPr lang="ru-RU" i="1" dirty="0" smtClean="0">
                <a:latin typeface="Times New Roman" pitchFamily="18" charset="0"/>
                <a:cs typeface="Times New Roman" pitchFamily="18" charset="0"/>
              </a:rPr>
              <a:t>саны – </a:t>
            </a:r>
            <a:r>
              <a:rPr lang="kk-KZ" b="1" i="1" dirty="0" smtClean="0">
                <a:latin typeface="Times New Roman" pitchFamily="18" charset="0"/>
                <a:cs typeface="Times New Roman" pitchFamily="18" charset="0"/>
              </a:rPr>
              <a:t>572</a:t>
            </a:r>
            <a:r>
              <a:rPr lang="kk-KZ" i="1" dirty="0" smtClean="0">
                <a:latin typeface="Times New Roman" pitchFamily="18" charset="0"/>
                <a:cs typeface="Times New Roman" pitchFamily="18" charset="0"/>
              </a:rPr>
              <a:t>;  </a:t>
            </a:r>
          </a:p>
          <a:p>
            <a:pPr algn="ctr"/>
            <a:r>
              <a:rPr lang="kk-KZ" i="1" dirty="0" smtClean="0">
                <a:latin typeface="Times New Roman" pitchFamily="18" charset="0"/>
                <a:cs typeface="Times New Roman" pitchFamily="18" charset="0"/>
              </a:rPr>
              <a:t>жұмысқа орналасуы </a:t>
            </a:r>
            <a:r>
              <a:rPr lang="kk-KZ" i="1" smtClean="0">
                <a:latin typeface="Times New Roman" pitchFamily="18" charset="0"/>
                <a:cs typeface="Times New Roman" pitchFamily="18" charset="0"/>
              </a:rPr>
              <a:t>– </a:t>
            </a:r>
            <a:r>
              <a:rPr lang="kk-KZ" b="1" i="1" smtClean="0">
                <a:latin typeface="Times New Roman" pitchFamily="18" charset="0"/>
                <a:cs typeface="Times New Roman" pitchFamily="18" charset="0"/>
              </a:rPr>
              <a:t>85%</a:t>
            </a:r>
            <a:endParaRPr lang="ru-RU" b="1" i="1" dirty="0" smtClean="0">
              <a:latin typeface="Times New Roman" pitchFamily="18" charset="0"/>
              <a:cs typeface="Times New Roman" pitchFamily="18" charset="0"/>
            </a:endParaRPr>
          </a:p>
          <a:p>
            <a:pPr algn="ctr"/>
            <a:r>
              <a:rPr lang="kk-KZ" i="1" dirty="0" smtClean="0">
                <a:latin typeface="Times New Roman" pitchFamily="18" charset="0"/>
                <a:cs typeface="Times New Roman" pitchFamily="18" charset="0"/>
              </a:rPr>
              <a:t>( отбасын құрғандар мен әскер қатарындағыларды, ЖОО түскендерді есептемегенде)</a:t>
            </a:r>
            <a:endParaRPr lang="ru-RU" i="1" dirty="0">
              <a:latin typeface="Times New Roman" pitchFamily="18" charset="0"/>
              <a:cs typeface="Times New Roman" pitchFamily="18" charset="0"/>
            </a:endParaRPr>
          </a:p>
        </p:txBody>
      </p:sp>
      <p:graphicFrame>
        <p:nvGraphicFramePr>
          <p:cNvPr id="9" name="Диаграмма 8"/>
          <p:cNvGraphicFramePr/>
          <p:nvPr>
            <p:extLst>
              <p:ext uri="{D42A27DB-BD31-4B8C-83A1-F6EECF244321}">
                <p14:modId xmlns:p14="http://schemas.microsoft.com/office/powerpoint/2010/main" val="1348202487"/>
              </p:ext>
            </p:extLst>
          </p:nvPr>
        </p:nvGraphicFramePr>
        <p:xfrm>
          <a:off x="8322734" y="3657600"/>
          <a:ext cx="3348046" cy="2836333"/>
        </p:xfrm>
        <a:graphic>
          <a:graphicData uri="http://schemas.openxmlformats.org/drawingml/2006/chart">
            <c:chart xmlns:c="http://schemas.openxmlformats.org/drawingml/2006/chart" xmlns:r="http://schemas.openxmlformats.org/officeDocument/2006/relationships" r:id="rId2"/>
          </a:graphicData>
        </a:graphic>
      </p:graphicFrame>
      <p:pic>
        <p:nvPicPr>
          <p:cNvPr id="12" name="Рисунок 11"/>
          <p:cNvPicPr/>
          <p:nvPr/>
        </p:nvPicPr>
        <p:blipFill rotWithShape="1">
          <a:blip r:embed="rId3"/>
          <a:srcRect l="30681" t="20936" r="18338" b="22865"/>
          <a:stretch/>
        </p:blipFill>
        <p:spPr bwMode="auto">
          <a:xfrm>
            <a:off x="270934" y="1654885"/>
            <a:ext cx="7084679" cy="4798892"/>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9230668"/>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95992" y="86857"/>
            <a:ext cx="11234057" cy="400110"/>
          </a:xfrm>
          <a:prstGeom prst="rect">
            <a:avLst/>
          </a:prstGeom>
          <a:solidFill>
            <a:srgbClr val="0070C0"/>
          </a:solidFill>
        </p:spPr>
        <p:txBody>
          <a:bodyPr wrap="square">
            <a:spAutoFit/>
          </a:bodyPr>
          <a:lstStyle/>
          <a:p>
            <a:pPr algn="ctr"/>
            <a:r>
              <a:rPr lang="ru-RU" sz="2000" b="1" dirty="0" smtClean="0">
                <a:solidFill>
                  <a:schemeClr val="bg1"/>
                </a:solidFill>
                <a:latin typeface="Times New Roman" pitchFamily="18" charset="0"/>
                <a:cs typeface="Times New Roman" pitchFamily="18" charset="0"/>
              </a:rPr>
              <a:t>ТӘРБИЕ ПРОЦЕСІ </a:t>
            </a:r>
            <a:r>
              <a:rPr lang="ru-RU" sz="2000" b="1" dirty="0" err="1" smtClean="0">
                <a:solidFill>
                  <a:schemeClr val="bg1"/>
                </a:solidFill>
                <a:latin typeface="Times New Roman" pitchFamily="18" charset="0"/>
                <a:cs typeface="Times New Roman" pitchFamily="18" charset="0"/>
              </a:rPr>
              <a:t>және</a:t>
            </a:r>
            <a:r>
              <a:rPr lang="ru-RU" sz="2000" b="1" dirty="0" smtClean="0">
                <a:solidFill>
                  <a:schemeClr val="bg1"/>
                </a:solidFill>
                <a:latin typeface="Times New Roman" pitchFamily="18" charset="0"/>
                <a:cs typeface="Times New Roman" pitchFamily="18" charset="0"/>
              </a:rPr>
              <a:t> «БІРТҰТАС ТӘРБИЕ» БАҒДАРЛАМАСЫН  ЖҮЗЕГЕ АСЫРУ</a:t>
            </a:r>
            <a:endParaRPr lang="ru-RU" sz="2000" b="1" dirty="0">
              <a:solidFill>
                <a:schemeClr val="bg1"/>
              </a:solidFill>
              <a:latin typeface="Times New Roman" pitchFamily="18" charset="0"/>
              <a:cs typeface="Times New Roman" pitchFamily="18" charset="0"/>
            </a:endParaRPr>
          </a:p>
        </p:txBody>
      </p:sp>
      <p:pic>
        <p:nvPicPr>
          <p:cNvPr id="5" name="Рисунок 4"/>
          <p:cNvPicPr/>
          <p:nvPr/>
        </p:nvPicPr>
        <p:blipFill rotWithShape="1">
          <a:blip r:embed="rId2"/>
          <a:srcRect l="16888" t="11629" r="18791" b="21465"/>
          <a:stretch/>
        </p:blipFill>
        <p:spPr bwMode="auto">
          <a:xfrm>
            <a:off x="4351768" y="647106"/>
            <a:ext cx="4492974" cy="3053443"/>
          </a:xfrm>
          <a:prstGeom prst="rect">
            <a:avLst/>
          </a:prstGeom>
          <a:ln>
            <a:solidFill>
              <a:schemeClr val="accent1"/>
            </a:solidFill>
          </a:ln>
          <a:extLst>
            <a:ext uri="{53640926-AAD7-44D8-BBD7-CCE9431645EC}">
              <a14:shadowObscured xmlns:a14="http://schemas.microsoft.com/office/drawing/2010/main"/>
            </a:ext>
          </a:extLst>
        </p:spPr>
      </p:pic>
      <p:pic>
        <p:nvPicPr>
          <p:cNvPr id="6" name="Рисунок 5" descr="D:\Desktop\Айгул А МОН РК\WhatsApp Image 2025-02-26 at 08.05.46.jpeg"/>
          <p:cNvPicPr/>
          <p:nvPr/>
        </p:nvPicPr>
        <p:blipFill rotWithShape="1">
          <a:blip r:embed="rId3">
            <a:extLst>
              <a:ext uri="{28A0092B-C50C-407E-A947-70E740481C1C}">
                <a14:useLocalDpi xmlns:a14="http://schemas.microsoft.com/office/drawing/2010/main" val="0"/>
              </a:ext>
            </a:extLst>
          </a:blip>
          <a:srcRect l="-179" t="21288" r="25988" b="26254"/>
          <a:stretch/>
        </p:blipFill>
        <p:spPr bwMode="auto">
          <a:xfrm>
            <a:off x="146277" y="3865419"/>
            <a:ext cx="4084902" cy="2880064"/>
          </a:xfrm>
          <a:prstGeom prst="rect">
            <a:avLst/>
          </a:prstGeom>
          <a:noFill/>
          <a:ln>
            <a:noFill/>
          </a:ln>
          <a:extLst>
            <a:ext uri="{53640926-AAD7-44D8-BBD7-CCE9431645EC}">
              <a14:shadowObscured xmlns:a14="http://schemas.microsoft.com/office/drawing/2010/main"/>
            </a:ext>
          </a:extLst>
        </p:spPr>
      </p:pic>
      <p:pic>
        <p:nvPicPr>
          <p:cNvPr id="7" name="Рисунок 6" descr="D:\Downloads\WhatsApp Image 2025-02-26 at 08.03.55.jpeg"/>
          <p:cNvPicPr/>
          <p:nvPr/>
        </p:nvPicPr>
        <p:blipFill rotWithShape="1">
          <a:blip r:embed="rId4">
            <a:extLst>
              <a:ext uri="{28A0092B-C50C-407E-A947-70E740481C1C}">
                <a14:useLocalDpi xmlns:a14="http://schemas.microsoft.com/office/drawing/2010/main" val="0"/>
              </a:ext>
            </a:extLst>
          </a:blip>
          <a:srcRect l="8440" t="15657" r="9357"/>
          <a:stretch/>
        </p:blipFill>
        <p:spPr bwMode="auto">
          <a:xfrm>
            <a:off x="146277" y="702125"/>
            <a:ext cx="3997134" cy="3055227"/>
          </a:xfrm>
          <a:prstGeom prst="rect">
            <a:avLst/>
          </a:prstGeom>
          <a:noFill/>
          <a:ln>
            <a:noFill/>
          </a:ln>
          <a:extLst>
            <a:ext uri="{53640926-AAD7-44D8-BBD7-CCE9431645EC}">
              <a14:shadowObscured xmlns:a14="http://schemas.microsoft.com/office/drawing/2010/main"/>
            </a:ext>
          </a:extLst>
        </p:spPr>
      </p:pic>
      <p:pic>
        <p:nvPicPr>
          <p:cNvPr id="8" name="Рисунок 7" descr="D:\Downloads\WhatsApp Image 2025-02-26 at 08.04.41.jpeg"/>
          <p:cNvPicPr/>
          <p:nvPr/>
        </p:nvPicPr>
        <p:blipFill>
          <a:blip r:embed="rId5">
            <a:extLst>
              <a:ext uri="{28A0092B-C50C-407E-A947-70E740481C1C}">
                <a14:useLocalDpi xmlns:a14="http://schemas.microsoft.com/office/drawing/2010/main" val="0"/>
              </a:ext>
            </a:extLst>
          </a:blip>
          <a:srcRect/>
          <a:stretch>
            <a:fillRect/>
          </a:stretch>
        </p:blipFill>
        <p:spPr bwMode="auto">
          <a:xfrm>
            <a:off x="4351768" y="3757353"/>
            <a:ext cx="4695077" cy="2988130"/>
          </a:xfrm>
          <a:prstGeom prst="rect">
            <a:avLst/>
          </a:prstGeom>
          <a:noFill/>
          <a:ln>
            <a:noFill/>
          </a:ln>
        </p:spPr>
      </p:pic>
      <p:pic>
        <p:nvPicPr>
          <p:cNvPr id="9" name="Рисунок 8" descr="D:\Desktop\Айгул А МОН РК\WhatsApp Image 2025-02-26 at 08.12.39.jpeg"/>
          <p:cNvPicPr/>
          <p:nvPr/>
        </p:nvPicPr>
        <p:blipFill rotWithShape="1">
          <a:blip r:embed="rId6">
            <a:extLst>
              <a:ext uri="{28A0092B-C50C-407E-A947-70E740481C1C}">
                <a14:useLocalDpi xmlns:a14="http://schemas.microsoft.com/office/drawing/2010/main" val="0"/>
              </a:ext>
            </a:extLst>
          </a:blip>
          <a:srcRect l="13182" t="29844" r="13863"/>
          <a:stretch/>
        </p:blipFill>
        <p:spPr bwMode="auto">
          <a:xfrm>
            <a:off x="8965422" y="702127"/>
            <a:ext cx="3080657" cy="2943403"/>
          </a:xfrm>
          <a:prstGeom prst="rect">
            <a:avLst/>
          </a:prstGeom>
          <a:noFill/>
          <a:ln>
            <a:noFill/>
          </a:ln>
          <a:extLst>
            <a:ext uri="{53640926-AAD7-44D8-BBD7-CCE9431645EC}">
              <a14:shadowObscured xmlns:a14="http://schemas.microsoft.com/office/drawing/2010/main"/>
            </a:ext>
          </a:extLst>
        </p:spPr>
      </p:pic>
      <p:sp>
        <p:nvSpPr>
          <p:cNvPr id="10" name="Подзаголовок 2"/>
          <p:cNvSpPr>
            <a:spLocks noGrp="1"/>
          </p:cNvSpPr>
          <p:nvPr>
            <p:ph type="subTitle" idx="1"/>
          </p:nvPr>
        </p:nvSpPr>
        <p:spPr>
          <a:xfrm>
            <a:off x="9172250" y="3823856"/>
            <a:ext cx="2873829" cy="2928158"/>
          </a:xfrm>
          <a:solidFill>
            <a:schemeClr val="accent5">
              <a:lumMod val="20000"/>
              <a:lumOff val="80000"/>
            </a:schemeClr>
          </a:solidFill>
        </p:spPr>
        <p:txBody>
          <a:bodyPr>
            <a:noAutofit/>
          </a:bodyPr>
          <a:lstStyle/>
          <a:p>
            <a:pPr algn="just"/>
            <a:r>
              <a:rPr lang="kk-KZ" sz="1200" dirty="0" smtClean="0">
                <a:latin typeface="Times New Roman" pitchFamily="18" charset="0"/>
                <a:cs typeface="Times New Roman" pitchFamily="18" charset="0"/>
              </a:rPr>
              <a:t>      Колледжде </a:t>
            </a:r>
            <a:r>
              <a:rPr lang="kk-KZ" sz="1200" dirty="0">
                <a:latin typeface="Times New Roman" pitchFamily="18" charset="0"/>
                <a:cs typeface="Times New Roman" pitchFamily="18" charset="0"/>
              </a:rPr>
              <a:t>қоғамның ең құнды капиталы - адамды қалыптастырушы  мамандар  даярланатындықтан, қашанда рухани – адамгершілік   тәрбиенің  орны  ерекше.</a:t>
            </a:r>
            <a:r>
              <a:rPr lang="kk-KZ" sz="1200" dirty="0" smtClean="0">
                <a:latin typeface="Times New Roman" pitchFamily="18" charset="0"/>
                <a:cs typeface="Times New Roman" pitchFamily="18" charset="0"/>
              </a:rPr>
              <a:t> </a:t>
            </a:r>
            <a:r>
              <a:rPr lang="kk-KZ" sz="1200" dirty="0">
                <a:latin typeface="Times New Roman" pitchFamily="18" charset="0"/>
                <a:cs typeface="Times New Roman" pitchFamily="18" charset="0"/>
              </a:rPr>
              <a:t>«Тәрбиешінің өзі тәрбиелі болуы керек» деген қағиданы ұстана отырып, колледжде әрбір студент пен педагогтың жеке тұлғасының өнегесіне ерекше мән беріледі</a:t>
            </a:r>
            <a:r>
              <a:rPr lang="kk-KZ" sz="1100" dirty="0">
                <a:latin typeface="Times New Roman" pitchFamily="18" charset="0"/>
                <a:cs typeface="Times New Roman" pitchFamily="18" charset="0"/>
              </a:rPr>
              <a:t>. </a:t>
            </a:r>
            <a:r>
              <a:rPr lang="kk-KZ" sz="1100" dirty="0" smtClean="0">
                <a:latin typeface="Times New Roman" pitchFamily="18" charset="0"/>
                <a:cs typeface="Times New Roman" pitchFamily="18" charset="0"/>
              </a:rPr>
              <a:t> </a:t>
            </a:r>
          </a:p>
          <a:p>
            <a:pPr algn="just"/>
            <a:r>
              <a:rPr lang="kk-KZ" sz="1100" dirty="0">
                <a:latin typeface="Times New Roman" pitchFamily="18" charset="0"/>
                <a:cs typeface="Times New Roman" pitchFamily="18" charset="0"/>
              </a:rPr>
              <a:t> </a:t>
            </a:r>
            <a:r>
              <a:rPr lang="kk-KZ" sz="1100" dirty="0" smtClean="0">
                <a:latin typeface="Times New Roman" pitchFamily="18" charset="0"/>
                <a:cs typeface="Times New Roman" pitchFamily="18" charset="0"/>
              </a:rPr>
              <a:t>     Директордың оқу-тәрбие ісі жөніндегі орынбасары А.А. Байтекеева колледждегі тәрбие жұмысының тәжірибесімен республикалық деңгейде бірнеше мәрте бөлісіп қайтты</a:t>
            </a:r>
            <a:r>
              <a:rPr lang="kk-KZ" sz="1000" dirty="0" smtClean="0">
                <a:latin typeface="Times New Roman" pitchFamily="18" charset="0"/>
                <a:cs typeface="Times New Roman" pitchFamily="18" charset="0"/>
              </a:rPr>
              <a:t>. </a:t>
            </a:r>
            <a:endParaRPr lang="ru-RU" sz="1050" dirty="0">
              <a:latin typeface="Times New Roman" pitchFamily="18" charset="0"/>
              <a:cs typeface="Times New Roman" pitchFamily="18" charset="0"/>
            </a:endParaRPr>
          </a:p>
        </p:txBody>
      </p:sp>
    </p:spTree>
    <p:extLst>
      <p:ext uri="{BB962C8B-B14F-4D97-AF65-F5344CB8AC3E}">
        <p14:creationId xmlns:p14="http://schemas.microsoft.com/office/powerpoint/2010/main" val="3974569046"/>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Асем Батырхановна\Downloads\WhatsApp Image 2025-01-23 at 18.07.46.jpeg"/>
          <p:cNvPicPr/>
          <p:nvPr/>
        </p:nvPicPr>
        <p:blipFill rotWithShape="1">
          <a:blip r:embed="rId2" cstate="print">
            <a:extLst>
              <a:ext uri="{28A0092B-C50C-407E-A947-70E740481C1C}">
                <a14:useLocalDpi xmlns:a14="http://schemas.microsoft.com/office/drawing/2010/main" val="0"/>
              </a:ext>
            </a:extLst>
          </a:blip>
          <a:srcRect l="655" t="4292" r="8765" b="6438"/>
          <a:stretch/>
        </p:blipFill>
        <p:spPr bwMode="auto">
          <a:xfrm>
            <a:off x="128307" y="188088"/>
            <a:ext cx="2177536" cy="2612262"/>
          </a:xfrm>
          <a:prstGeom prst="rect">
            <a:avLst/>
          </a:prstGeom>
          <a:noFill/>
          <a:ln w="9525">
            <a:solidFill>
              <a:schemeClr val="tx1"/>
            </a:solidFill>
          </a:ln>
        </p:spPr>
      </p:pic>
      <p:pic>
        <p:nvPicPr>
          <p:cNvPr id="5" name="Рисунок 4" descr="D:\Desktop\Жұмысшы жылы суреттер\Алғыс хат Талап 2025-02-25 at 09.46.03.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307" y="2947400"/>
            <a:ext cx="2610556" cy="3687099"/>
          </a:xfrm>
          <a:prstGeom prst="rect">
            <a:avLst/>
          </a:prstGeom>
          <a:noFill/>
          <a:ln>
            <a:solidFill>
              <a:schemeClr val="accent1"/>
            </a:solidFill>
          </a:ln>
        </p:spPr>
      </p:pic>
      <p:pic>
        <p:nvPicPr>
          <p:cNvPr id="6" name="Рисунок 5"/>
          <p:cNvPicPr/>
          <p:nvPr/>
        </p:nvPicPr>
        <p:blipFill rotWithShape="1">
          <a:blip r:embed="rId4">
            <a:extLst>
              <a:ext uri="{28A0092B-C50C-407E-A947-70E740481C1C}">
                <a14:useLocalDpi xmlns:a14="http://schemas.microsoft.com/office/drawing/2010/main" val="0"/>
              </a:ext>
            </a:extLst>
          </a:blip>
          <a:srcRect l="28781" t="25223" r="51226" b="25223"/>
          <a:stretch/>
        </p:blipFill>
        <p:spPr bwMode="auto">
          <a:xfrm>
            <a:off x="2495166" y="145828"/>
            <a:ext cx="2513894" cy="309026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Рисунок 6" descr="D:\Desktop\Жұмысшы жылы суреттер\WhatsApp Image 2025-02-18 at 11.54.38.jpeg"/>
          <p:cNvPicPr/>
          <p:nvPr/>
        </p:nvPicPr>
        <p:blipFill rotWithShape="1">
          <a:blip r:embed="rId5" cstate="print">
            <a:extLst>
              <a:ext uri="{28A0092B-C50C-407E-A947-70E740481C1C}">
                <a14:useLocalDpi xmlns:a14="http://schemas.microsoft.com/office/drawing/2010/main" val="0"/>
              </a:ext>
            </a:extLst>
          </a:blip>
          <a:srcRect t="33427" b="14178"/>
          <a:stretch/>
        </p:blipFill>
        <p:spPr bwMode="auto">
          <a:xfrm>
            <a:off x="2902742" y="3403199"/>
            <a:ext cx="4433887" cy="3104699"/>
          </a:xfrm>
          <a:prstGeom prst="rect">
            <a:avLst/>
          </a:prstGeom>
          <a:noFill/>
          <a:ln>
            <a:noFill/>
          </a:ln>
          <a:extLst>
            <a:ext uri="{53640926-AAD7-44D8-BBD7-CCE9431645EC}">
              <a14:shadowObscured xmlns:a14="http://schemas.microsoft.com/office/drawing/2010/main"/>
            </a:ext>
          </a:extLst>
        </p:spPr>
      </p:pic>
      <p:pic>
        <p:nvPicPr>
          <p:cNvPr id="8" name="Рисунок 7" descr="D:\Desktop\Жұмысшы жылы суреттер\WhatsApp Image 2025-02-18 at 11.54.35.jpeg"/>
          <p:cNvPicPr/>
          <p:nvPr/>
        </p:nvPicPr>
        <p:blipFill rotWithShape="1">
          <a:blip r:embed="rId6" cstate="print">
            <a:extLst>
              <a:ext uri="{28A0092B-C50C-407E-A947-70E740481C1C}">
                <a14:useLocalDpi xmlns:a14="http://schemas.microsoft.com/office/drawing/2010/main" val="0"/>
              </a:ext>
            </a:extLst>
          </a:blip>
          <a:srcRect t="23755" b="9015"/>
          <a:stretch/>
        </p:blipFill>
        <p:spPr bwMode="auto">
          <a:xfrm>
            <a:off x="7572371" y="3371622"/>
            <a:ext cx="4513761" cy="3186449"/>
          </a:xfrm>
          <a:prstGeom prst="rect">
            <a:avLst/>
          </a:prstGeom>
          <a:noFill/>
          <a:ln>
            <a:noFill/>
          </a:ln>
          <a:extLst>
            <a:ext uri="{53640926-AAD7-44D8-BBD7-CCE9431645EC}">
              <a14:shadowObscured xmlns:a14="http://schemas.microsoft.com/office/drawing/2010/main"/>
            </a:ext>
          </a:extLst>
        </p:spPr>
      </p:pic>
      <p:pic>
        <p:nvPicPr>
          <p:cNvPr id="9" name="Рисунок 8" descr="D:\Desktop\Жұмысшы жылы суреттер\++WhatsApp Image 2025-02-18 at 11.54.36 (1).jpeg"/>
          <p:cNvPicPr/>
          <p:nvPr/>
        </p:nvPicPr>
        <p:blipFill rotWithShape="1">
          <a:blip r:embed="rId7" cstate="print">
            <a:extLst>
              <a:ext uri="{28A0092B-C50C-407E-A947-70E740481C1C}">
                <a14:useLocalDpi xmlns:a14="http://schemas.microsoft.com/office/drawing/2010/main" val="0"/>
              </a:ext>
            </a:extLst>
          </a:blip>
          <a:srcRect l="17728" t="30899" r="5066" b="8321"/>
          <a:stretch/>
        </p:blipFill>
        <p:spPr bwMode="auto">
          <a:xfrm>
            <a:off x="5119686" y="166957"/>
            <a:ext cx="4905376" cy="3048000"/>
          </a:xfrm>
          <a:prstGeom prst="rect">
            <a:avLst/>
          </a:prstGeom>
          <a:noFill/>
          <a:ln>
            <a:noFill/>
          </a:ln>
          <a:extLst>
            <a:ext uri="{53640926-AAD7-44D8-BBD7-CCE9431645EC}">
              <a14:shadowObscured xmlns:a14="http://schemas.microsoft.com/office/drawing/2010/main"/>
            </a:ext>
          </a:extLst>
        </p:spPr>
      </p:pic>
      <p:sp>
        <p:nvSpPr>
          <p:cNvPr id="2" name="Прямоугольник 1"/>
          <p:cNvSpPr/>
          <p:nvPr/>
        </p:nvSpPr>
        <p:spPr>
          <a:xfrm>
            <a:off x="10095411" y="409845"/>
            <a:ext cx="1990724" cy="25622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600" b="1" dirty="0" smtClean="0">
                <a:solidFill>
                  <a:srgbClr val="FF0000"/>
                </a:solidFill>
                <a:latin typeface="Times New Roman" pitchFamily="18" charset="0"/>
                <a:cs typeface="Times New Roman" pitchFamily="18" charset="0"/>
              </a:rPr>
              <a:t>«ЖҰМЫСШЫ МАМАНДЫҚТАР ҚАЛА</a:t>
            </a:r>
            <a:r>
              <a:rPr lang="kk-KZ" sz="2400" b="1" dirty="0" smtClean="0">
                <a:solidFill>
                  <a:srgbClr val="FF0000"/>
                </a:solidFill>
                <a:latin typeface="Times New Roman" pitchFamily="18" charset="0"/>
                <a:cs typeface="Times New Roman" pitchFamily="18" charset="0"/>
              </a:rPr>
              <a:t>сы</a:t>
            </a:r>
            <a:r>
              <a:rPr lang="kk-KZ" b="1" dirty="0" smtClean="0">
                <a:solidFill>
                  <a:srgbClr val="FF0000"/>
                </a:solidFill>
                <a:latin typeface="Times New Roman" pitchFamily="18" charset="0"/>
                <a:cs typeface="Times New Roman" pitchFamily="18" charset="0"/>
              </a:rPr>
              <a:t>» </a:t>
            </a:r>
            <a:r>
              <a:rPr lang="kk-KZ" sz="1400" b="1" dirty="0" smtClean="0">
                <a:solidFill>
                  <a:srgbClr val="FF0000"/>
                </a:solidFill>
                <a:latin typeface="Times New Roman" pitchFamily="18" charset="0"/>
                <a:cs typeface="Times New Roman" pitchFamily="18" charset="0"/>
              </a:rPr>
              <a:t>ФЕСТИВАЛІНДЕ</a:t>
            </a:r>
          </a:p>
          <a:p>
            <a:pPr algn="ctr"/>
            <a:endParaRPr lang="kk-KZ" sz="1600" b="1" dirty="0">
              <a:solidFill>
                <a:srgbClr val="FF0000"/>
              </a:solidFill>
              <a:latin typeface="Times New Roman" pitchFamily="18" charset="0"/>
              <a:cs typeface="Times New Roman" pitchFamily="18" charset="0"/>
            </a:endParaRPr>
          </a:p>
          <a:p>
            <a:pPr algn="ctr"/>
            <a:r>
              <a:rPr lang="kk-KZ" sz="1600" b="1" dirty="0" smtClean="0">
                <a:solidFill>
                  <a:srgbClr val="FF0000"/>
                </a:solidFill>
                <a:latin typeface="Times New Roman" pitchFamily="18" charset="0"/>
                <a:cs typeface="Times New Roman" pitchFamily="18" charset="0"/>
              </a:rPr>
              <a:t>Астана қаласы</a:t>
            </a:r>
          </a:p>
          <a:p>
            <a:pPr algn="ctr"/>
            <a:r>
              <a:rPr lang="kk-KZ" sz="1600" b="1" dirty="0" smtClean="0">
                <a:solidFill>
                  <a:srgbClr val="FF0000"/>
                </a:solidFill>
                <a:latin typeface="Times New Roman" pitchFamily="18" charset="0"/>
                <a:cs typeface="Times New Roman" pitchFamily="18" charset="0"/>
              </a:rPr>
              <a:t> </a:t>
            </a:r>
            <a:r>
              <a:rPr lang="kk-KZ" sz="1400" b="1" dirty="0" smtClean="0">
                <a:solidFill>
                  <a:srgbClr val="FF0000"/>
                </a:solidFill>
                <a:latin typeface="Times New Roman" pitchFamily="18" charset="0"/>
                <a:cs typeface="Times New Roman" pitchFamily="18" charset="0"/>
              </a:rPr>
              <a:t>11-15 ақпан 2025 ж.</a:t>
            </a:r>
            <a:r>
              <a:rPr lang="kk-KZ" sz="1600" dirty="0" smtClean="0">
                <a:solidFill>
                  <a:srgbClr val="FF0000"/>
                </a:solidFill>
                <a:latin typeface="Times New Roman" pitchFamily="18" charset="0"/>
                <a:cs typeface="Times New Roman" pitchFamily="18" charset="0"/>
              </a:rPr>
              <a:t> </a:t>
            </a:r>
            <a:endParaRPr lang="ru-RU" sz="1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55157044"/>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Desktop\ЧЕЛЕНДЖ ЭА\WhatsApp Image 2025-02-25 at 13.37.25 (5).jpeg"/>
          <p:cNvPicPr/>
          <p:nvPr/>
        </p:nvPicPr>
        <p:blipFill rotWithShape="1">
          <a:blip r:embed="rId2">
            <a:extLst>
              <a:ext uri="{28A0092B-C50C-407E-A947-70E740481C1C}">
                <a14:useLocalDpi xmlns:a14="http://schemas.microsoft.com/office/drawing/2010/main" val="0"/>
              </a:ext>
            </a:extLst>
          </a:blip>
          <a:srcRect t="20617"/>
          <a:stretch/>
        </p:blipFill>
        <p:spPr bwMode="auto">
          <a:xfrm>
            <a:off x="2781959" y="3130484"/>
            <a:ext cx="5848350" cy="2814501"/>
          </a:xfrm>
          <a:prstGeom prst="rect">
            <a:avLst/>
          </a:prstGeom>
          <a:noFill/>
          <a:ln>
            <a:noFill/>
          </a:ln>
        </p:spPr>
      </p:pic>
      <p:pic>
        <p:nvPicPr>
          <p:cNvPr id="5" name="Рисунок 4" descr="C:\Users\Асем Батырхановна\Downloads\WhatsApp Image 2025-01-23 at 18.07.46.jpeg"/>
          <p:cNvPicPr/>
          <p:nvPr/>
        </p:nvPicPr>
        <p:blipFill rotWithShape="1">
          <a:blip r:embed="rId3" cstate="print">
            <a:extLst>
              <a:ext uri="{28A0092B-C50C-407E-A947-70E740481C1C}">
                <a14:useLocalDpi xmlns:a14="http://schemas.microsoft.com/office/drawing/2010/main" val="0"/>
              </a:ext>
            </a:extLst>
          </a:blip>
          <a:srcRect l="655" t="4292" r="8765" b="6438"/>
          <a:stretch/>
        </p:blipFill>
        <p:spPr bwMode="auto">
          <a:xfrm>
            <a:off x="342900" y="58259"/>
            <a:ext cx="1306285" cy="1501119"/>
          </a:xfrm>
          <a:prstGeom prst="rect">
            <a:avLst/>
          </a:prstGeom>
          <a:noFill/>
          <a:ln w="9525">
            <a:solidFill>
              <a:schemeClr val="tx1"/>
            </a:solidFill>
          </a:ln>
        </p:spPr>
      </p:pic>
      <p:sp>
        <p:nvSpPr>
          <p:cNvPr id="6" name="Прямоугольник 5"/>
          <p:cNvSpPr/>
          <p:nvPr/>
        </p:nvSpPr>
        <p:spPr>
          <a:xfrm>
            <a:off x="1877787" y="58260"/>
            <a:ext cx="10001249" cy="369332"/>
          </a:xfrm>
          <a:prstGeom prst="rect">
            <a:avLst/>
          </a:prstGeom>
          <a:solidFill>
            <a:srgbClr val="0070C0"/>
          </a:solidFill>
        </p:spPr>
        <p:txBody>
          <a:bodyPr wrap="square">
            <a:spAutoFit/>
          </a:bodyPr>
          <a:lstStyle/>
          <a:p>
            <a:pPr algn="just"/>
            <a:r>
              <a:rPr lang="kk-KZ" b="1" dirty="0" smtClean="0">
                <a:solidFill>
                  <a:schemeClr val="bg1"/>
                </a:solidFill>
              </a:rPr>
              <a:t>25.02.2025ж. ӘЛЕУМЕТТІК ЧЕЛЛЕНДЖ: «</a:t>
            </a:r>
            <a:r>
              <a:rPr lang="kk-KZ" b="1" dirty="0" smtClean="0">
                <a:solidFill>
                  <a:schemeClr val="bg1"/>
                </a:solidFill>
                <a:latin typeface="Times New Roman" pitchFamily="18" charset="0"/>
                <a:cs typeface="Times New Roman" pitchFamily="18" charset="0"/>
              </a:rPr>
              <a:t>Барлық  </a:t>
            </a:r>
            <a:r>
              <a:rPr lang="kk-KZ" b="1" dirty="0">
                <a:solidFill>
                  <a:schemeClr val="bg1"/>
                </a:solidFill>
                <a:latin typeface="Times New Roman" pitchFamily="18" charset="0"/>
                <a:cs typeface="Times New Roman" pitchFamily="18" charset="0"/>
              </a:rPr>
              <a:t>мамандықтар  ұстаздан  басталады...»  </a:t>
            </a:r>
            <a:r>
              <a:rPr lang="kk-KZ" b="1" dirty="0" smtClean="0">
                <a:solidFill>
                  <a:schemeClr val="bg1"/>
                </a:solidFill>
                <a:latin typeface="Times New Roman" pitchFamily="18" charset="0"/>
                <a:cs typeface="Times New Roman" pitchFamily="18" charset="0"/>
              </a:rPr>
              <a:t>       </a:t>
            </a:r>
            <a:endParaRPr lang="ru-RU" b="1" dirty="0">
              <a:solidFill>
                <a:schemeClr val="bg1"/>
              </a:solidFill>
              <a:latin typeface="Times New Roman" pitchFamily="18" charset="0"/>
              <a:cs typeface="Times New Roman" pitchFamily="18" charset="0"/>
            </a:endParaRPr>
          </a:p>
        </p:txBody>
      </p:sp>
      <p:sp>
        <p:nvSpPr>
          <p:cNvPr id="7" name="Прямоугольник 6"/>
          <p:cNvSpPr/>
          <p:nvPr/>
        </p:nvSpPr>
        <p:spPr>
          <a:xfrm>
            <a:off x="1939017" y="415940"/>
            <a:ext cx="9878787" cy="338554"/>
          </a:xfrm>
          <a:prstGeom prst="rect">
            <a:avLst/>
          </a:prstGeom>
          <a:solidFill>
            <a:srgbClr val="0070C0"/>
          </a:solidFill>
        </p:spPr>
        <p:txBody>
          <a:bodyPr wrap="square">
            <a:spAutoFit/>
          </a:bodyPr>
          <a:lstStyle/>
          <a:p>
            <a:r>
              <a:rPr lang="kk-KZ" sz="1600" b="1" dirty="0">
                <a:solidFill>
                  <a:schemeClr val="bg1"/>
                </a:solidFill>
                <a:latin typeface="Times New Roman" pitchFamily="18" charset="0"/>
                <a:cs typeface="Times New Roman" pitchFamily="18" charset="0"/>
              </a:rPr>
              <a:t>Мақсаты: </a:t>
            </a:r>
            <a:r>
              <a:rPr lang="kk-KZ" sz="1200" b="1" dirty="0">
                <a:solidFill>
                  <a:schemeClr val="bg1"/>
                </a:solidFill>
                <a:latin typeface="Times New Roman" pitchFamily="18" charset="0"/>
                <a:cs typeface="Times New Roman" pitchFamily="18" charset="0"/>
              </a:rPr>
              <a:t>шынайы еңбек майталмандарының үлгісі арқылы ұстаз мамандығының  тартымдылығын  көтеру.</a:t>
            </a:r>
            <a:endParaRPr lang="ru-RU" sz="1200" b="1" dirty="0">
              <a:solidFill>
                <a:schemeClr val="bg1"/>
              </a:solidFill>
              <a:latin typeface="Times New Roman" pitchFamily="18" charset="0"/>
              <a:cs typeface="Times New Roman" pitchFamily="18" charset="0"/>
            </a:endParaRPr>
          </a:p>
        </p:txBody>
      </p:sp>
      <p:pic>
        <p:nvPicPr>
          <p:cNvPr id="8" name="Рисунок 7" descr="D:\Desktop\ЧЕЛЕНДЖ ЭА\WhatsApp Image 2025-02-25 at 13.37.26 (5).jpeg"/>
          <p:cNvPicPr/>
          <p:nvPr/>
        </p:nvPicPr>
        <p:blipFill rotWithShape="1">
          <a:blip r:embed="rId4" cstate="print">
            <a:extLst>
              <a:ext uri="{28A0092B-C50C-407E-A947-70E740481C1C}">
                <a14:useLocalDpi xmlns:a14="http://schemas.microsoft.com/office/drawing/2010/main" val="0"/>
              </a:ext>
            </a:extLst>
          </a:blip>
          <a:srcRect t="34504"/>
          <a:stretch/>
        </p:blipFill>
        <p:spPr bwMode="auto">
          <a:xfrm>
            <a:off x="2865666" y="825666"/>
            <a:ext cx="2608717" cy="2243596"/>
          </a:xfrm>
          <a:prstGeom prst="rect">
            <a:avLst/>
          </a:prstGeom>
          <a:noFill/>
          <a:ln>
            <a:noFill/>
          </a:ln>
          <a:extLst>
            <a:ext uri="{53640926-AAD7-44D8-BBD7-CCE9431645EC}">
              <a14:shadowObscured xmlns:a14="http://schemas.microsoft.com/office/drawing/2010/main"/>
            </a:ext>
          </a:extLst>
        </p:spPr>
      </p:pic>
      <p:pic>
        <p:nvPicPr>
          <p:cNvPr id="9" name="Рисунок 8" descr="D:\Desktop\ЧЕЛЕНДЖ ЭА\WhatsApp Image 2025-02-25 at 13.37.27 (2).jpeg"/>
          <p:cNvPicPr/>
          <p:nvPr/>
        </p:nvPicPr>
        <p:blipFill rotWithShape="1">
          <a:blip r:embed="rId5" cstate="print">
            <a:extLst>
              <a:ext uri="{28A0092B-C50C-407E-A947-70E740481C1C}">
                <a14:useLocalDpi xmlns:a14="http://schemas.microsoft.com/office/drawing/2010/main" val="0"/>
              </a:ext>
            </a:extLst>
          </a:blip>
          <a:srcRect l="7630" t="44377" r="14056" b="2912"/>
          <a:stretch/>
        </p:blipFill>
        <p:spPr bwMode="auto">
          <a:xfrm>
            <a:off x="9080071" y="825666"/>
            <a:ext cx="2579914" cy="2186305"/>
          </a:xfrm>
          <a:prstGeom prst="rect">
            <a:avLst/>
          </a:prstGeom>
          <a:noFill/>
          <a:ln>
            <a:noFill/>
          </a:ln>
          <a:extLst>
            <a:ext uri="{53640926-AAD7-44D8-BBD7-CCE9431645EC}">
              <a14:shadowObscured xmlns:a14="http://schemas.microsoft.com/office/drawing/2010/main"/>
            </a:ext>
          </a:extLst>
        </p:spPr>
      </p:pic>
      <p:pic>
        <p:nvPicPr>
          <p:cNvPr id="10" name="Рисунок 9" descr="D:\Desktop\ЧЕЛЕНДЖ ЭА\WhatsApp Image 2025-02-25 at 13.37.24 (3).jpeg"/>
          <p:cNvPicPr/>
          <p:nvPr/>
        </p:nvPicPr>
        <p:blipFill rotWithShape="1">
          <a:blip r:embed="rId6" cstate="print">
            <a:extLst>
              <a:ext uri="{28A0092B-C50C-407E-A947-70E740481C1C}">
                <a14:useLocalDpi xmlns:a14="http://schemas.microsoft.com/office/drawing/2010/main" val="0"/>
              </a:ext>
            </a:extLst>
          </a:blip>
          <a:srcRect l="3210" t="33300" r="4367" b="12938"/>
          <a:stretch/>
        </p:blipFill>
        <p:spPr bwMode="auto">
          <a:xfrm>
            <a:off x="8697686" y="3130484"/>
            <a:ext cx="3364081" cy="2779848"/>
          </a:xfrm>
          <a:prstGeom prst="rect">
            <a:avLst/>
          </a:prstGeom>
          <a:noFill/>
          <a:ln>
            <a:noFill/>
          </a:ln>
          <a:extLst>
            <a:ext uri="{53640926-AAD7-44D8-BBD7-CCE9431645EC}">
              <a14:shadowObscured xmlns:a14="http://schemas.microsoft.com/office/drawing/2010/main"/>
            </a:ext>
          </a:extLst>
        </p:spPr>
      </p:pic>
      <p:pic>
        <p:nvPicPr>
          <p:cNvPr id="11" name="Рисунок 10" descr="D:\Desktop\ЧЕЛЕНДЖ ЭА\WhatsApp Image 2025-02-25 at 13.37.25 (3).jpeg"/>
          <p:cNvPicPr/>
          <p:nvPr/>
        </p:nvPicPr>
        <p:blipFill rotWithShape="1">
          <a:blip r:embed="rId7" cstate="print">
            <a:extLst>
              <a:ext uri="{28A0092B-C50C-407E-A947-70E740481C1C}">
                <a14:useLocalDpi xmlns:a14="http://schemas.microsoft.com/office/drawing/2010/main" val="0"/>
              </a:ext>
            </a:extLst>
          </a:blip>
          <a:srcRect l="23785" t="49750" r="28040" b="22667"/>
          <a:stretch/>
        </p:blipFill>
        <p:spPr bwMode="auto">
          <a:xfrm>
            <a:off x="5706134" y="854311"/>
            <a:ext cx="2991552" cy="2186305"/>
          </a:xfrm>
          <a:prstGeom prst="rect">
            <a:avLst/>
          </a:prstGeom>
          <a:noFill/>
          <a:ln>
            <a:noFill/>
          </a:ln>
          <a:extLst>
            <a:ext uri="{53640926-AAD7-44D8-BBD7-CCE9431645EC}">
              <a14:shadowObscured xmlns:a14="http://schemas.microsoft.com/office/drawing/2010/main"/>
            </a:ext>
          </a:extLst>
        </p:spPr>
      </p:pic>
      <p:sp>
        <p:nvSpPr>
          <p:cNvPr id="12" name="Прямоугольник 11"/>
          <p:cNvSpPr/>
          <p:nvPr/>
        </p:nvSpPr>
        <p:spPr>
          <a:xfrm>
            <a:off x="2865666" y="6042249"/>
            <a:ext cx="9343505" cy="592470"/>
          </a:xfrm>
          <a:prstGeom prst="rect">
            <a:avLst/>
          </a:prstGeom>
          <a:solidFill>
            <a:schemeClr val="accent6">
              <a:lumMod val="20000"/>
              <a:lumOff val="80000"/>
            </a:schemeClr>
          </a:solidFill>
        </p:spPr>
        <p:txBody>
          <a:bodyPr wrap="square">
            <a:spAutoFit/>
          </a:bodyPr>
          <a:lstStyle/>
          <a:p>
            <a:r>
              <a:rPr lang="kk-KZ" sz="1100" b="1" dirty="0">
                <a:solidFill>
                  <a:sysClr val="windowText" lastClr="000000"/>
                </a:solidFill>
                <a:latin typeface="Times New Roman" pitchFamily="18" charset="0"/>
                <a:cs typeface="Times New Roman" pitchFamily="18" charset="0"/>
              </a:rPr>
              <a:t>ТКББ </a:t>
            </a:r>
            <a:r>
              <a:rPr lang="kk-KZ" sz="1050" b="1" dirty="0">
                <a:solidFill>
                  <a:sysClr val="windowText" lastClr="000000"/>
                </a:solidFill>
                <a:latin typeface="Times New Roman" pitchFamily="18" charset="0"/>
                <a:cs typeface="Times New Roman" pitchFamily="18" charset="0"/>
              </a:rPr>
              <a:t>ұйымдары студенттері</a:t>
            </a:r>
            <a:r>
              <a:rPr lang="kk-KZ" sz="1100" b="1" dirty="0">
                <a:solidFill>
                  <a:sysClr val="windowText" lastClr="000000"/>
                </a:solidFill>
                <a:latin typeface="Times New Roman" pitchFamily="18" charset="0"/>
                <a:cs typeface="Times New Roman" pitchFamily="18" charset="0"/>
              </a:rPr>
              <a:t> </a:t>
            </a:r>
            <a:r>
              <a:rPr lang="kk-KZ" sz="1050" b="1" dirty="0">
                <a:solidFill>
                  <a:sysClr val="windowText" lastClr="000000"/>
                </a:solidFill>
                <a:latin typeface="Times New Roman" pitchFamily="18" charset="0"/>
                <a:cs typeface="Times New Roman" pitchFamily="18" charset="0"/>
              </a:rPr>
              <a:t>а</a:t>
            </a:r>
            <a:r>
              <a:rPr lang="kk-KZ" sz="1000" b="1" dirty="0">
                <a:solidFill>
                  <a:sysClr val="windowText" lastClr="000000"/>
                </a:solidFill>
                <a:latin typeface="Times New Roman" pitchFamily="18" charset="0"/>
                <a:cs typeface="Times New Roman" pitchFamily="18" charset="0"/>
              </a:rPr>
              <a:t>рнайы </a:t>
            </a:r>
            <a:r>
              <a:rPr lang="kk-KZ" sz="1050" b="1" dirty="0">
                <a:solidFill>
                  <a:sysClr val="windowText" lastClr="000000"/>
                </a:solidFill>
                <a:latin typeface="Times New Roman" pitchFamily="18" charset="0"/>
                <a:cs typeface="Times New Roman" pitchFamily="18" charset="0"/>
              </a:rPr>
              <a:t>хэштегті (#Барлықмамандықтарұстазданбасталады) пайдаланып, видеожазбаларын </a:t>
            </a:r>
            <a:r>
              <a:rPr lang="kk-KZ" sz="1050" b="1" dirty="0" smtClean="0">
                <a:solidFill>
                  <a:sysClr val="windowText" lastClr="000000"/>
                </a:solidFill>
                <a:latin typeface="Times New Roman" pitchFamily="18" charset="0"/>
                <a:cs typeface="Times New Roman" pitchFamily="18" charset="0"/>
              </a:rPr>
              <a:t>әлеуметтік желілерге жолдау  </a:t>
            </a:r>
            <a:r>
              <a:rPr lang="kk-KZ" sz="1050" b="1" dirty="0">
                <a:solidFill>
                  <a:sysClr val="windowText" lastClr="000000"/>
                </a:solidFill>
                <a:latin typeface="Times New Roman" pitchFamily="18" charset="0"/>
                <a:cs typeface="Times New Roman" pitchFamily="18" charset="0"/>
              </a:rPr>
              <a:t>арқылы челленджге қатысты. Ең алғашқы контент материалды колледж  </a:t>
            </a:r>
            <a:r>
              <a:rPr lang="kk-KZ" sz="1050" b="1" dirty="0" smtClean="0">
                <a:solidFill>
                  <a:sysClr val="windowText" lastClr="000000"/>
                </a:solidFill>
                <a:latin typeface="Times New Roman" pitchFamily="18" charset="0"/>
                <a:cs typeface="Times New Roman" pitchFamily="18" charset="0"/>
              </a:rPr>
              <a:t>жолдады. Қаралымдардың саны, мазмұнының сәйкестігі бойынша комиссия мүшелері орындар мен номинациялар тағайындады. </a:t>
            </a:r>
            <a:r>
              <a:rPr lang="kk-KZ" sz="1100" b="1" dirty="0" smtClean="0">
                <a:solidFill>
                  <a:schemeClr val="bg1"/>
                </a:solidFill>
                <a:latin typeface="Times New Roman" pitchFamily="18" charset="0"/>
                <a:cs typeface="Times New Roman" pitchFamily="18" charset="0"/>
              </a:rPr>
              <a:t>. </a:t>
            </a:r>
            <a:endParaRPr lang="ru-RU" sz="1050" b="1" dirty="0">
              <a:solidFill>
                <a:schemeClr val="bg1"/>
              </a:solidFill>
              <a:latin typeface="Times New Roman" pitchFamily="18" charset="0"/>
              <a:cs typeface="Times New Roman" pitchFamily="18" charset="0"/>
            </a:endParaRPr>
          </a:p>
        </p:txBody>
      </p:sp>
      <p:sp>
        <p:nvSpPr>
          <p:cNvPr id="13" name="Прямоугольник 12"/>
          <p:cNvSpPr/>
          <p:nvPr/>
        </p:nvSpPr>
        <p:spPr>
          <a:xfrm>
            <a:off x="195943" y="1682655"/>
            <a:ext cx="2473779" cy="5093702"/>
          </a:xfrm>
          <a:prstGeom prst="rect">
            <a:avLst/>
          </a:prstGeom>
          <a:solidFill>
            <a:schemeClr val="accent6">
              <a:lumMod val="20000"/>
              <a:lumOff val="80000"/>
            </a:schemeClr>
          </a:solidFill>
        </p:spPr>
        <p:txBody>
          <a:bodyPr wrap="square">
            <a:spAutoFit/>
          </a:bodyPr>
          <a:lstStyle/>
          <a:p>
            <a:r>
              <a:rPr lang="ru-RU" sz="1100" b="1" dirty="0" smtClean="0">
                <a:solidFill>
                  <a:sysClr val="windowText" lastClr="000000"/>
                </a:solidFill>
                <a:latin typeface="Times New Roman" pitchFamily="18" charset="0"/>
                <a:cs typeface="Times New Roman" pitchFamily="18" charset="0"/>
              </a:rPr>
              <a:t>2025 </a:t>
            </a:r>
            <a:r>
              <a:rPr lang="ru-RU" sz="1100" b="1" dirty="0" err="1">
                <a:solidFill>
                  <a:sysClr val="windowText" lastClr="000000"/>
                </a:solidFill>
                <a:latin typeface="Times New Roman" pitchFamily="18" charset="0"/>
                <a:cs typeface="Times New Roman" pitchFamily="18" charset="0"/>
              </a:rPr>
              <a:t>жыл</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Жұмысшы</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мамандықтары</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жылы</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аясында</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Барлық</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мамандықтар</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ұстаздан</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басталады</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әлеуметтік</a:t>
            </a:r>
            <a:r>
              <a:rPr lang="ru-RU" sz="1100" b="1" dirty="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челленджінің</a:t>
            </a:r>
            <a:r>
              <a:rPr lang="ru-RU" sz="1100" b="1" dirty="0" smtClean="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жеңімпаздары</a:t>
            </a:r>
            <a:r>
              <a:rPr lang="ru-RU" sz="1100" b="1" dirty="0" smtClean="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жүлделі</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орындар</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және</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номинациялармен</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марапатталды</a:t>
            </a:r>
            <a:r>
              <a:rPr lang="ru-RU" sz="1100" b="1" dirty="0">
                <a:solidFill>
                  <a:sysClr val="windowText" lastClr="000000"/>
                </a:solidFill>
                <a:latin typeface="Times New Roman" pitchFamily="18" charset="0"/>
                <a:cs typeface="Times New Roman" pitchFamily="18" charset="0"/>
              </a:rPr>
              <a:t>: </a:t>
            </a:r>
            <a:endParaRPr lang="ru-RU" sz="1100" b="1" dirty="0" smtClean="0">
              <a:solidFill>
                <a:sysClr val="windowText" lastClr="000000"/>
              </a:solidFill>
              <a:latin typeface="Times New Roman" pitchFamily="18" charset="0"/>
              <a:cs typeface="Times New Roman" pitchFamily="18" charset="0"/>
            </a:endParaRPr>
          </a:p>
          <a:p>
            <a:r>
              <a:rPr lang="ru-RU" sz="1200" b="1" dirty="0" smtClean="0">
                <a:solidFill>
                  <a:sysClr val="windowText" lastClr="000000"/>
                </a:solidFill>
                <a:latin typeface="Times New Roman" pitchFamily="18" charset="0"/>
                <a:cs typeface="Times New Roman" pitchFamily="18" charset="0"/>
              </a:rPr>
              <a:t>1-орын</a:t>
            </a:r>
            <a:r>
              <a:rPr lang="ru-RU" sz="1200" b="1" dirty="0">
                <a:solidFill>
                  <a:sysClr val="windowText" lastClr="000000"/>
                </a:solidFill>
                <a:latin typeface="Times New Roman" pitchFamily="18" charset="0"/>
                <a:cs typeface="Times New Roman" pitchFamily="18" charset="0"/>
              </a:rPr>
              <a:t>:</a:t>
            </a:r>
            <a:r>
              <a:rPr lang="ru-RU" sz="1100" b="1" dirty="0">
                <a:solidFill>
                  <a:sysClr val="windowText" lastClr="000000"/>
                </a:solidFill>
                <a:latin typeface="Times New Roman" pitchFamily="18" charset="0"/>
                <a:cs typeface="Times New Roman" pitchFamily="18" charset="0"/>
              </a:rPr>
              <a:t> Алматы </a:t>
            </a:r>
            <a:r>
              <a:rPr lang="ru-RU" sz="1100" b="1" dirty="0" err="1">
                <a:solidFill>
                  <a:sysClr val="windowText" lastClr="000000"/>
                </a:solidFill>
                <a:latin typeface="Times New Roman" pitchFamily="18" charset="0"/>
                <a:cs typeface="Times New Roman" pitchFamily="18" charset="0"/>
              </a:rPr>
              <a:t>мемлекеттік</a:t>
            </a:r>
            <a:r>
              <a:rPr lang="ru-RU" sz="1100" b="1" dirty="0">
                <a:solidFill>
                  <a:sysClr val="windowText" lastClr="000000"/>
                </a:solidFill>
                <a:latin typeface="Times New Roman" pitchFamily="18" charset="0"/>
                <a:cs typeface="Times New Roman" pitchFamily="18" charset="0"/>
              </a:rPr>
              <a:t> бизнес </a:t>
            </a:r>
            <a:r>
              <a:rPr lang="ru-RU" sz="1100" b="1" dirty="0" err="1">
                <a:solidFill>
                  <a:sysClr val="windowText" lastClr="000000"/>
                </a:solidFill>
                <a:latin typeface="Times New Roman" pitchFamily="18" charset="0"/>
                <a:cs typeface="Times New Roman" pitchFamily="18" charset="0"/>
              </a:rPr>
              <a:t>колледжі</a:t>
            </a:r>
            <a:r>
              <a:rPr lang="ru-RU" sz="1100" b="1" dirty="0">
                <a:solidFill>
                  <a:sysClr val="windowText" lastClr="000000"/>
                </a:solidFill>
                <a:latin typeface="Times New Roman" pitchFamily="18" charset="0"/>
                <a:cs typeface="Times New Roman" pitchFamily="18" charset="0"/>
              </a:rPr>
              <a:t> </a:t>
            </a:r>
            <a:endParaRPr lang="ru-RU" sz="1100" b="1" dirty="0" smtClean="0">
              <a:solidFill>
                <a:sysClr val="windowText" lastClr="000000"/>
              </a:solidFill>
              <a:latin typeface="Times New Roman" pitchFamily="18" charset="0"/>
              <a:cs typeface="Times New Roman" pitchFamily="18" charset="0"/>
            </a:endParaRPr>
          </a:p>
          <a:p>
            <a:r>
              <a:rPr lang="ru-RU" sz="1200" b="1" dirty="0" smtClean="0">
                <a:solidFill>
                  <a:sysClr val="windowText" lastClr="000000"/>
                </a:solidFill>
                <a:latin typeface="Times New Roman" pitchFamily="18" charset="0"/>
                <a:cs typeface="Times New Roman" pitchFamily="18" charset="0"/>
              </a:rPr>
              <a:t>2-орын</a:t>
            </a:r>
            <a:r>
              <a:rPr lang="ru-RU" sz="1200" b="1" dirty="0">
                <a:solidFill>
                  <a:sysClr val="windowText" lastClr="000000"/>
                </a:solidFill>
                <a:latin typeface="Times New Roman" pitchFamily="18" charset="0"/>
                <a:cs typeface="Times New Roman" pitchFamily="18" charset="0"/>
              </a:rPr>
              <a:t>:</a:t>
            </a:r>
            <a:r>
              <a:rPr lang="ru-RU" sz="1100" b="1" dirty="0">
                <a:solidFill>
                  <a:sysClr val="windowText" lastClr="000000"/>
                </a:solidFill>
                <a:latin typeface="Times New Roman" pitchFamily="18" charset="0"/>
                <a:cs typeface="Times New Roman" pitchFamily="18" charset="0"/>
              </a:rPr>
              <a:t> Алматы телекоммуникация </a:t>
            </a:r>
            <a:r>
              <a:rPr lang="ru-RU" sz="1100" b="1" dirty="0" err="1">
                <a:solidFill>
                  <a:sysClr val="windowText" lastClr="000000"/>
                </a:solidFill>
                <a:latin typeface="Times New Roman" pitchFamily="18" charset="0"/>
                <a:cs typeface="Times New Roman" pitchFamily="18" charset="0"/>
              </a:rPr>
              <a:t>және</a:t>
            </a:r>
            <a:r>
              <a:rPr lang="ru-RU" sz="1100" b="1" dirty="0">
                <a:solidFill>
                  <a:sysClr val="windowText" lastClr="000000"/>
                </a:solidFill>
                <a:latin typeface="Times New Roman" pitchFamily="18" charset="0"/>
                <a:cs typeface="Times New Roman" pitchFamily="18" charset="0"/>
              </a:rPr>
              <a:t> машина </a:t>
            </a:r>
            <a:r>
              <a:rPr lang="ru-RU" sz="1100" b="1" dirty="0" err="1">
                <a:solidFill>
                  <a:sysClr val="windowText" lastClr="000000"/>
                </a:solidFill>
                <a:latin typeface="Times New Roman" pitchFamily="18" charset="0"/>
                <a:cs typeface="Times New Roman" pitchFamily="18" charset="0"/>
              </a:rPr>
              <a:t>жасау</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колледжі</a:t>
            </a:r>
            <a:r>
              <a:rPr lang="ru-RU" sz="1100" b="1" dirty="0">
                <a:solidFill>
                  <a:sysClr val="windowText" lastClr="000000"/>
                </a:solidFill>
                <a:latin typeface="Times New Roman" pitchFamily="18" charset="0"/>
                <a:cs typeface="Times New Roman" pitchFamily="18" charset="0"/>
              </a:rPr>
              <a:t> </a:t>
            </a:r>
            <a:r>
              <a:rPr lang="ru-RU" sz="1100" b="1" dirty="0" smtClean="0">
                <a:solidFill>
                  <a:sysClr val="windowText" lastClr="000000"/>
                </a:solidFill>
                <a:latin typeface="Times New Roman" pitchFamily="18" charset="0"/>
                <a:cs typeface="Times New Roman" pitchFamily="18" charset="0"/>
              </a:rPr>
              <a:t>                                   </a:t>
            </a:r>
            <a:r>
              <a:rPr lang="ru-RU" sz="1200" b="1" dirty="0" smtClean="0">
                <a:solidFill>
                  <a:sysClr val="windowText" lastClr="000000"/>
                </a:solidFill>
                <a:latin typeface="Times New Roman" pitchFamily="18" charset="0"/>
                <a:cs typeface="Times New Roman" pitchFamily="18" charset="0"/>
              </a:rPr>
              <a:t>3-орын</a:t>
            </a:r>
            <a:r>
              <a:rPr lang="ru-RU" sz="1200" b="1" dirty="0">
                <a:solidFill>
                  <a:sysClr val="windowText" lastClr="000000"/>
                </a:solidFill>
                <a:latin typeface="Times New Roman" pitchFamily="18" charset="0"/>
                <a:cs typeface="Times New Roman" pitchFamily="18" charset="0"/>
              </a:rPr>
              <a:t>:</a:t>
            </a:r>
            <a:r>
              <a:rPr lang="ru-RU" sz="1100" b="1" dirty="0">
                <a:solidFill>
                  <a:sysClr val="windowText" lastClr="000000"/>
                </a:solidFill>
                <a:latin typeface="Times New Roman" pitchFamily="18" charset="0"/>
                <a:cs typeface="Times New Roman" pitchFamily="18" charset="0"/>
              </a:rPr>
              <a:t> Алматы сервис </a:t>
            </a:r>
            <a:r>
              <a:rPr lang="ru-RU" sz="1100" b="1" dirty="0" err="1">
                <a:solidFill>
                  <a:sysClr val="windowText" lastClr="000000"/>
                </a:solidFill>
                <a:latin typeface="Times New Roman" pitchFamily="18" charset="0"/>
                <a:cs typeface="Times New Roman" pitchFamily="18" charset="0"/>
              </a:rPr>
              <a:t>және</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технологиялар</a:t>
            </a:r>
            <a:r>
              <a:rPr lang="ru-RU" sz="1100" b="1" dirty="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колледжі</a:t>
            </a:r>
            <a:endParaRPr lang="ru-RU" sz="1100" b="1" dirty="0" smtClean="0">
              <a:solidFill>
                <a:sysClr val="windowText" lastClr="000000"/>
              </a:solidFill>
              <a:latin typeface="Times New Roman" pitchFamily="18" charset="0"/>
              <a:cs typeface="Times New Roman" pitchFamily="18" charset="0"/>
            </a:endParaRPr>
          </a:p>
          <a:p>
            <a:r>
              <a:rPr lang="ru-RU" sz="1100" b="1" dirty="0" smtClean="0">
                <a:solidFill>
                  <a:sysClr val="windowText" lastClr="000000"/>
                </a:solidFill>
                <a:latin typeface="Times New Roman" pitchFamily="18" charset="0"/>
                <a:cs typeface="Times New Roman" pitchFamily="18" charset="0"/>
              </a:rPr>
              <a:t> </a:t>
            </a:r>
            <a:r>
              <a:rPr lang="ru-RU" sz="1200" b="1" dirty="0">
                <a:solidFill>
                  <a:sysClr val="windowText" lastClr="000000"/>
                </a:solidFill>
                <a:latin typeface="Times New Roman" pitchFamily="18" charset="0"/>
                <a:cs typeface="Times New Roman" pitchFamily="18" charset="0"/>
              </a:rPr>
              <a:t>“</a:t>
            </a:r>
            <a:r>
              <a:rPr lang="ru-RU" sz="1200" b="1" dirty="0" err="1">
                <a:solidFill>
                  <a:sysClr val="windowText" lastClr="000000"/>
                </a:solidFill>
                <a:latin typeface="Times New Roman" pitchFamily="18" charset="0"/>
                <a:cs typeface="Times New Roman" pitchFamily="18" charset="0"/>
              </a:rPr>
              <a:t>Үздік</a:t>
            </a:r>
            <a:r>
              <a:rPr lang="ru-RU" sz="1200" b="1" dirty="0">
                <a:solidFill>
                  <a:sysClr val="windowText" lastClr="000000"/>
                </a:solidFill>
                <a:latin typeface="Times New Roman" pitchFamily="18" charset="0"/>
                <a:cs typeface="Times New Roman" pitchFamily="18" charset="0"/>
              </a:rPr>
              <a:t> </a:t>
            </a:r>
            <a:r>
              <a:rPr lang="ru-RU" sz="1200" b="1" dirty="0" err="1">
                <a:solidFill>
                  <a:sysClr val="windowText" lastClr="000000"/>
                </a:solidFill>
                <a:latin typeface="Times New Roman" pitchFamily="18" charset="0"/>
                <a:cs typeface="Times New Roman" pitchFamily="18" charset="0"/>
              </a:rPr>
              <a:t>креативті</a:t>
            </a:r>
            <a:r>
              <a:rPr lang="ru-RU" sz="1200" b="1" dirty="0">
                <a:solidFill>
                  <a:sysClr val="windowText" lastClr="000000"/>
                </a:solidFill>
                <a:latin typeface="Times New Roman" pitchFamily="18" charset="0"/>
                <a:cs typeface="Times New Roman" pitchFamily="18" charset="0"/>
              </a:rPr>
              <a:t> </a:t>
            </a:r>
            <a:r>
              <a:rPr lang="ru-RU" sz="1200" b="1" dirty="0" err="1">
                <a:solidFill>
                  <a:sysClr val="windowText" lastClr="000000"/>
                </a:solidFill>
                <a:latin typeface="Times New Roman" pitchFamily="18" charset="0"/>
                <a:cs typeface="Times New Roman" pitchFamily="18" charset="0"/>
              </a:rPr>
              <a:t>жұмыс</a:t>
            </a:r>
            <a:r>
              <a:rPr lang="ru-RU" sz="1200" b="1" dirty="0">
                <a:solidFill>
                  <a:sysClr val="windowText" lastClr="000000"/>
                </a:solidFill>
                <a:latin typeface="Times New Roman" pitchFamily="18" charset="0"/>
                <a:cs typeface="Times New Roman" pitchFamily="18" charset="0"/>
              </a:rPr>
              <a:t>” </a:t>
            </a:r>
            <a:r>
              <a:rPr lang="ru-RU" sz="1100" b="1" dirty="0">
                <a:solidFill>
                  <a:sysClr val="windowText" lastClr="000000"/>
                </a:solidFill>
                <a:latin typeface="Times New Roman" pitchFamily="18" charset="0"/>
                <a:cs typeface="Times New Roman" pitchFamily="18" charset="0"/>
              </a:rPr>
              <a:t>- Туризм </a:t>
            </a:r>
            <a:r>
              <a:rPr lang="ru-RU" sz="1100" b="1" dirty="0" err="1">
                <a:solidFill>
                  <a:sysClr val="windowText" lastClr="000000"/>
                </a:solidFill>
                <a:latin typeface="Times New Roman" pitchFamily="18" charset="0"/>
                <a:cs typeface="Times New Roman" pitchFamily="18" charset="0"/>
              </a:rPr>
              <a:t>және</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қонақжайлылық</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индустриясы</a:t>
            </a:r>
            <a:r>
              <a:rPr lang="ru-RU" sz="1100" b="1" dirty="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колледжі</a:t>
            </a:r>
            <a:r>
              <a:rPr lang="ru-RU" sz="1100" b="1" dirty="0" smtClean="0">
                <a:solidFill>
                  <a:sysClr val="windowText" lastClr="000000"/>
                </a:solidFill>
                <a:latin typeface="Times New Roman" pitchFamily="18" charset="0"/>
                <a:cs typeface="Times New Roman" pitchFamily="18" charset="0"/>
              </a:rPr>
              <a:t>           </a:t>
            </a:r>
            <a:r>
              <a:rPr lang="ru-RU" sz="1200" b="1" dirty="0" smtClean="0">
                <a:solidFill>
                  <a:sysClr val="windowText" lastClr="000000"/>
                </a:solidFill>
                <a:latin typeface="Times New Roman" pitchFamily="18" charset="0"/>
                <a:cs typeface="Times New Roman" pitchFamily="18" charset="0"/>
              </a:rPr>
              <a:t>“</a:t>
            </a:r>
            <a:r>
              <a:rPr lang="ru-RU" sz="1200" b="1" dirty="0" err="1">
                <a:solidFill>
                  <a:sysClr val="windowText" lastClr="000000"/>
                </a:solidFill>
                <a:latin typeface="Times New Roman" pitchFamily="18" charset="0"/>
                <a:cs typeface="Times New Roman" pitchFamily="18" charset="0"/>
              </a:rPr>
              <a:t>Үздік</a:t>
            </a:r>
            <a:r>
              <a:rPr lang="ru-RU" sz="1200" b="1" dirty="0">
                <a:solidFill>
                  <a:sysClr val="windowText" lastClr="000000"/>
                </a:solidFill>
                <a:latin typeface="Times New Roman" pitchFamily="18" charset="0"/>
                <a:cs typeface="Times New Roman" pitchFamily="18" charset="0"/>
              </a:rPr>
              <a:t> </a:t>
            </a:r>
            <a:r>
              <a:rPr lang="ru-RU" sz="1200" b="1" dirty="0" err="1">
                <a:solidFill>
                  <a:sysClr val="windowText" lastClr="000000"/>
                </a:solidFill>
                <a:latin typeface="Times New Roman" pitchFamily="18" charset="0"/>
                <a:cs typeface="Times New Roman" pitchFamily="18" charset="0"/>
              </a:rPr>
              <a:t>командалық</a:t>
            </a:r>
            <a:r>
              <a:rPr lang="ru-RU" sz="1200" b="1" dirty="0">
                <a:solidFill>
                  <a:sysClr val="windowText" lastClr="000000"/>
                </a:solidFill>
                <a:latin typeface="Times New Roman" pitchFamily="18" charset="0"/>
                <a:cs typeface="Times New Roman" pitchFamily="18" charset="0"/>
              </a:rPr>
              <a:t> </a:t>
            </a:r>
            <a:r>
              <a:rPr lang="ru-RU" sz="1200" b="1" dirty="0" err="1">
                <a:solidFill>
                  <a:sysClr val="windowText" lastClr="000000"/>
                </a:solidFill>
                <a:latin typeface="Times New Roman" pitchFamily="18" charset="0"/>
                <a:cs typeface="Times New Roman" pitchFamily="18" charset="0"/>
              </a:rPr>
              <a:t>жұмыс</a:t>
            </a:r>
            <a:r>
              <a:rPr lang="ru-RU" sz="1200" b="1" dirty="0">
                <a:solidFill>
                  <a:sysClr val="windowText" lastClr="000000"/>
                </a:solidFill>
                <a:latin typeface="Times New Roman" pitchFamily="18" charset="0"/>
                <a:cs typeface="Times New Roman" pitchFamily="18" charset="0"/>
              </a:rPr>
              <a:t>” </a:t>
            </a:r>
            <a:r>
              <a:rPr lang="ru-RU" sz="1100" b="1" dirty="0">
                <a:solidFill>
                  <a:sysClr val="windowText" lastClr="000000"/>
                </a:solidFill>
                <a:latin typeface="Times New Roman" pitchFamily="18" charset="0"/>
                <a:cs typeface="Times New Roman" pitchFamily="18" charset="0"/>
              </a:rPr>
              <a:t>- Алматы </a:t>
            </a:r>
            <a:r>
              <a:rPr lang="ru-RU" sz="1100" b="1" dirty="0" err="1">
                <a:solidFill>
                  <a:sysClr val="windowText" lastClr="000000"/>
                </a:solidFill>
                <a:latin typeface="Times New Roman" pitchFamily="18" charset="0"/>
                <a:cs typeface="Times New Roman" pitchFamily="18" charset="0"/>
              </a:rPr>
              <a:t>көпсалалы</a:t>
            </a:r>
            <a:r>
              <a:rPr lang="ru-RU" sz="1100" b="1" dirty="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колледжі</a:t>
            </a:r>
            <a:endParaRPr lang="ru-RU" sz="1100" b="1" dirty="0" smtClean="0">
              <a:solidFill>
                <a:sysClr val="windowText" lastClr="000000"/>
              </a:solidFill>
              <a:latin typeface="Times New Roman" pitchFamily="18" charset="0"/>
              <a:cs typeface="Times New Roman" pitchFamily="18" charset="0"/>
            </a:endParaRPr>
          </a:p>
          <a:p>
            <a:r>
              <a:rPr lang="ru-RU" sz="1100" b="1" dirty="0" smtClean="0">
                <a:solidFill>
                  <a:sysClr val="windowText" lastClr="000000"/>
                </a:solidFill>
                <a:latin typeface="Times New Roman" pitchFamily="18" charset="0"/>
                <a:cs typeface="Times New Roman" pitchFamily="18" charset="0"/>
              </a:rPr>
              <a:t> </a:t>
            </a:r>
            <a:r>
              <a:rPr lang="ru-RU" sz="1200" b="1" dirty="0">
                <a:solidFill>
                  <a:sysClr val="windowText" lastClr="000000"/>
                </a:solidFill>
                <a:latin typeface="Times New Roman" pitchFamily="18" charset="0"/>
                <a:cs typeface="Times New Roman" pitchFamily="18" charset="0"/>
              </a:rPr>
              <a:t>“</a:t>
            </a:r>
            <a:r>
              <a:rPr lang="ru-RU" sz="1200" b="1" dirty="0" err="1">
                <a:solidFill>
                  <a:sysClr val="windowText" lastClr="000000"/>
                </a:solidFill>
                <a:latin typeface="Times New Roman" pitchFamily="18" charset="0"/>
                <a:cs typeface="Times New Roman" pitchFamily="18" charset="0"/>
              </a:rPr>
              <a:t>Үздік</a:t>
            </a:r>
            <a:r>
              <a:rPr lang="ru-RU" sz="1200" b="1" dirty="0">
                <a:solidFill>
                  <a:sysClr val="windowText" lastClr="000000"/>
                </a:solidFill>
                <a:latin typeface="Times New Roman" pitchFamily="18" charset="0"/>
                <a:cs typeface="Times New Roman" pitchFamily="18" charset="0"/>
              </a:rPr>
              <a:t> </a:t>
            </a:r>
            <a:r>
              <a:rPr lang="ru-RU" sz="1200" b="1" dirty="0" err="1">
                <a:solidFill>
                  <a:sysClr val="windowText" lastClr="000000"/>
                </a:solidFill>
                <a:latin typeface="Times New Roman" pitchFamily="18" charset="0"/>
                <a:cs typeface="Times New Roman" pitchFamily="18" charset="0"/>
              </a:rPr>
              <a:t>контенттік</a:t>
            </a:r>
            <a:r>
              <a:rPr lang="ru-RU" sz="1200" b="1" dirty="0">
                <a:solidFill>
                  <a:sysClr val="windowText" lastClr="000000"/>
                </a:solidFill>
                <a:latin typeface="Times New Roman" pitchFamily="18" charset="0"/>
                <a:cs typeface="Times New Roman" pitchFamily="18" charset="0"/>
              </a:rPr>
              <a:t> </a:t>
            </a:r>
            <a:r>
              <a:rPr lang="ru-RU" sz="1200" b="1" dirty="0" err="1">
                <a:solidFill>
                  <a:sysClr val="windowText" lastClr="000000"/>
                </a:solidFill>
                <a:latin typeface="Times New Roman" pitchFamily="18" charset="0"/>
                <a:cs typeface="Times New Roman" pitchFamily="18" charset="0"/>
              </a:rPr>
              <a:t>жұмыс</a:t>
            </a:r>
            <a:r>
              <a:rPr lang="ru-RU" sz="1200" b="1" dirty="0">
                <a:solidFill>
                  <a:sysClr val="windowText" lastClr="000000"/>
                </a:solidFill>
                <a:latin typeface="Times New Roman" pitchFamily="18" charset="0"/>
                <a:cs typeface="Times New Roman" pitchFamily="18" charset="0"/>
              </a:rPr>
              <a:t>” </a:t>
            </a:r>
            <a:r>
              <a:rPr lang="ru-RU" sz="1100" b="1" dirty="0">
                <a:solidFill>
                  <a:sysClr val="windowText" lastClr="000000"/>
                </a:solidFill>
                <a:latin typeface="Times New Roman" pitchFamily="18" charset="0"/>
                <a:cs typeface="Times New Roman" pitchFamily="18" charset="0"/>
              </a:rPr>
              <a:t>- </a:t>
            </a:r>
            <a:r>
              <a:rPr lang="en-US" sz="1100" b="1" dirty="0">
                <a:solidFill>
                  <a:sysClr val="windowText" lastClr="000000"/>
                </a:solidFill>
                <a:latin typeface="Times New Roman" pitchFamily="18" charset="0"/>
                <a:cs typeface="Times New Roman" pitchFamily="18" charset="0"/>
              </a:rPr>
              <a:t>Almaty </a:t>
            </a:r>
            <a:r>
              <a:rPr lang="en-US" sz="1100" b="1" dirty="0" err="1">
                <a:solidFill>
                  <a:sysClr val="windowText" lastClr="000000"/>
                </a:solidFill>
                <a:latin typeface="Times New Roman" pitchFamily="18" charset="0"/>
                <a:cs typeface="Times New Roman" pitchFamily="18" charset="0"/>
              </a:rPr>
              <a:t>polytecnic</a:t>
            </a:r>
            <a:r>
              <a:rPr lang="en-US" sz="1100" b="1" dirty="0">
                <a:solidFill>
                  <a:sysClr val="windowText" lastClr="000000"/>
                </a:solidFill>
                <a:latin typeface="Times New Roman" pitchFamily="18" charset="0"/>
                <a:cs typeface="Times New Roman" pitchFamily="18" charset="0"/>
              </a:rPr>
              <a:t> college    </a:t>
            </a:r>
            <a:endParaRPr lang="kk-KZ" sz="1100" b="1" dirty="0" smtClean="0">
              <a:solidFill>
                <a:sysClr val="windowText" lastClr="000000"/>
              </a:solidFill>
              <a:latin typeface="Times New Roman" pitchFamily="18" charset="0"/>
              <a:cs typeface="Times New Roman" pitchFamily="18" charset="0"/>
            </a:endParaRPr>
          </a:p>
          <a:p>
            <a:r>
              <a:rPr lang="ru-RU" sz="1100" b="1" dirty="0" smtClean="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Бейнероликтерде</a:t>
            </a:r>
            <a:r>
              <a:rPr lang="ru-RU" sz="1100" b="1" dirty="0" smtClean="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түрлі</a:t>
            </a:r>
            <a:r>
              <a:rPr lang="ru-RU" sz="1100" b="1" dirty="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саланың</a:t>
            </a:r>
            <a:r>
              <a:rPr lang="ru-RU" sz="1100" b="1" dirty="0" smtClean="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жұмысшы</a:t>
            </a:r>
            <a:r>
              <a:rPr lang="ru-RU" sz="1100" b="1" dirty="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мамандарымен</a:t>
            </a:r>
            <a:r>
              <a:rPr lang="ru-RU" sz="1100" b="1" dirty="0" smtClean="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таныстырып</a:t>
            </a:r>
            <a:r>
              <a:rPr lang="ru-RU" sz="1100" b="1" dirty="0" smtClean="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олардың</a:t>
            </a:r>
            <a:r>
              <a:rPr lang="ru-RU" sz="1100" b="1" dirty="0" smtClean="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еңбек</a:t>
            </a:r>
            <a:r>
              <a:rPr lang="ru-RU" sz="1100" b="1" dirty="0" smtClean="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жолындағы</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ұстаздарының</a:t>
            </a:r>
            <a:r>
              <a:rPr lang="ru-RU" sz="1100" b="1" dirty="0">
                <a:solidFill>
                  <a:sysClr val="windowText" lastClr="000000"/>
                </a:solidFill>
                <a:latin typeface="Times New Roman" pitchFamily="18" charset="0"/>
                <a:cs typeface="Times New Roman" pitchFamily="18" charset="0"/>
              </a:rPr>
              <a:t> </a:t>
            </a:r>
            <a:r>
              <a:rPr lang="ru-RU" sz="1100" b="1" dirty="0" err="1">
                <a:solidFill>
                  <a:sysClr val="windowText" lastClr="000000"/>
                </a:solidFill>
                <a:latin typeface="Times New Roman" pitchFamily="18" charset="0"/>
                <a:cs typeface="Times New Roman" pitchFamily="18" charset="0"/>
              </a:rPr>
              <a:t>рөлін</a:t>
            </a:r>
            <a:r>
              <a:rPr lang="ru-RU" sz="1100" b="1" dirty="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ақыл-кеңестерін</a:t>
            </a:r>
            <a:r>
              <a:rPr lang="ru-RU" sz="1100" b="1" dirty="0" smtClean="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ің</a:t>
            </a:r>
            <a:r>
              <a:rPr lang="ru-RU" sz="1100" b="1" dirty="0" smtClean="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маңыздылығын</a:t>
            </a:r>
            <a:r>
              <a:rPr lang="ru-RU" sz="1100" b="1" dirty="0" smtClean="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аша</a:t>
            </a:r>
            <a:r>
              <a:rPr lang="ru-RU" sz="1100" b="1" dirty="0" smtClean="0">
                <a:solidFill>
                  <a:sysClr val="windowText" lastClr="000000"/>
                </a:solidFill>
                <a:latin typeface="Times New Roman" pitchFamily="18" charset="0"/>
                <a:cs typeface="Times New Roman" pitchFamily="18" charset="0"/>
              </a:rPr>
              <a:t> </a:t>
            </a:r>
            <a:r>
              <a:rPr lang="ru-RU" sz="1100" b="1" dirty="0" err="1" smtClean="0">
                <a:solidFill>
                  <a:sysClr val="windowText" lastClr="000000"/>
                </a:solidFill>
                <a:latin typeface="Times New Roman" pitchFamily="18" charset="0"/>
                <a:cs typeface="Times New Roman" pitchFamily="18" charset="0"/>
              </a:rPr>
              <a:t>білді</a:t>
            </a:r>
            <a:r>
              <a:rPr lang="ru-RU" sz="1100" b="1" dirty="0">
                <a:solidFill>
                  <a:sysClr val="windowText" lastClr="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736523969"/>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452415" y="6057986"/>
            <a:ext cx="4626429" cy="734699"/>
          </a:xfrm>
          <a:solidFill>
            <a:schemeClr val="accent6">
              <a:lumMod val="20000"/>
              <a:lumOff val="80000"/>
            </a:schemeClr>
          </a:solidFill>
        </p:spPr>
        <p:txBody>
          <a:bodyPr>
            <a:normAutofit fontScale="25000" lnSpcReduction="20000"/>
          </a:bodyPr>
          <a:lstStyle/>
          <a:p>
            <a:pPr>
              <a:lnSpc>
                <a:spcPct val="120000"/>
              </a:lnSpc>
            </a:pPr>
            <a:r>
              <a:rPr lang="kk-KZ" sz="5600" dirty="0" smtClean="0">
                <a:latin typeface="Times New Roman" pitchFamily="18" charset="0"/>
                <a:cs typeface="Times New Roman" pitchFamily="18" charset="0"/>
              </a:rPr>
              <a:t>Тарих пәні оқытушысы </a:t>
            </a:r>
            <a:r>
              <a:rPr lang="kk-KZ" sz="5600" b="1" dirty="0" smtClean="0">
                <a:latin typeface="Times New Roman" pitchFamily="18" charset="0"/>
                <a:cs typeface="Times New Roman" pitchFamily="18" charset="0"/>
              </a:rPr>
              <a:t>Дауренханова Ж.Ж.</a:t>
            </a:r>
            <a:r>
              <a:rPr lang="kk-KZ" sz="5600" dirty="0" smtClean="0">
                <a:latin typeface="Times New Roman" pitchFamily="18" charset="0"/>
                <a:cs typeface="Times New Roman" pitchFamily="18" charset="0"/>
              </a:rPr>
              <a:t>- </a:t>
            </a:r>
            <a:r>
              <a:rPr lang="kk-KZ" sz="5600" b="1" dirty="0" smtClean="0">
                <a:latin typeface="Times New Roman" pitchFamily="18" charset="0"/>
                <a:cs typeface="Times New Roman" pitchFamily="18" charset="0"/>
              </a:rPr>
              <a:t>2 орын</a:t>
            </a:r>
            <a:r>
              <a:rPr lang="kk-KZ" sz="5600" dirty="0" smtClean="0">
                <a:latin typeface="Times New Roman" pitchFamily="18" charset="0"/>
                <a:cs typeface="Times New Roman" pitchFamily="18" charset="0"/>
              </a:rPr>
              <a:t>; Арнайы пәндер оқытушысы- </a:t>
            </a:r>
            <a:r>
              <a:rPr lang="kk-KZ" sz="5600" b="1" dirty="0" smtClean="0">
                <a:latin typeface="Times New Roman" pitchFamily="18" charset="0"/>
                <a:cs typeface="Times New Roman" pitchFamily="18" charset="0"/>
              </a:rPr>
              <a:t>Бегазова М.Ж. «Кәсіби шебер»  педагог</a:t>
            </a:r>
            <a:r>
              <a:rPr lang="kk-KZ" sz="5600" dirty="0" smtClean="0">
                <a:latin typeface="Times New Roman" pitchFamily="18" charset="0"/>
                <a:cs typeface="Times New Roman" pitchFamily="18" charset="0"/>
              </a:rPr>
              <a:t>   номинация игерлері</a:t>
            </a:r>
            <a:r>
              <a:rPr lang="kk-KZ" sz="5600" dirty="0" smtClean="0"/>
              <a:t>                    </a:t>
            </a:r>
          </a:p>
          <a:p>
            <a:endParaRPr lang="ru-RU" dirty="0"/>
          </a:p>
        </p:txBody>
      </p:sp>
      <p:sp>
        <p:nvSpPr>
          <p:cNvPr id="4" name="Прямоугольник 3"/>
          <p:cNvSpPr/>
          <p:nvPr/>
        </p:nvSpPr>
        <p:spPr>
          <a:xfrm>
            <a:off x="1240971" y="3699"/>
            <a:ext cx="10768693" cy="769441"/>
          </a:xfrm>
          <a:prstGeom prst="rect">
            <a:avLst/>
          </a:prstGeom>
          <a:solidFill>
            <a:srgbClr val="0070C0"/>
          </a:solidFill>
        </p:spPr>
        <p:txBody>
          <a:bodyPr wrap="square">
            <a:spAutoFit/>
          </a:bodyPr>
          <a:lstStyle/>
          <a:p>
            <a:pPr algn="ctr"/>
            <a:r>
              <a:rPr lang="kk-KZ" sz="2400" b="1" dirty="0">
                <a:solidFill>
                  <a:schemeClr val="bg1"/>
                </a:solidFill>
                <a:latin typeface="Times New Roman" pitchFamily="18" charset="0"/>
                <a:cs typeface="Times New Roman" pitchFamily="18" charset="0"/>
              </a:rPr>
              <a:t>2025 жыл 27-28 ақпан </a:t>
            </a:r>
            <a:r>
              <a:rPr lang="kk-KZ" b="1" dirty="0" smtClean="0">
                <a:solidFill>
                  <a:schemeClr val="bg1"/>
                </a:solidFill>
              </a:rPr>
              <a:t>- </a:t>
            </a:r>
            <a:r>
              <a:rPr lang="kk-KZ" sz="2000" b="1" dirty="0" smtClean="0">
                <a:solidFill>
                  <a:schemeClr val="bg1"/>
                </a:solidFill>
              </a:rPr>
              <a:t>«</a:t>
            </a:r>
            <a:r>
              <a:rPr lang="kk-KZ" sz="2000" b="1" dirty="0">
                <a:solidFill>
                  <a:schemeClr val="bg1"/>
                </a:solidFill>
              </a:rPr>
              <a:t>Білім беру» саласы бойынша ТКОБК білім беру ұйымдары педагогтері арасында РЕСПУБЛИКАЛЫҚ КӘСІБИ ШЕБЕРЛІК КОНКУРСЫ </a:t>
            </a:r>
          </a:p>
        </p:txBody>
      </p:sp>
      <p:pic>
        <p:nvPicPr>
          <p:cNvPr id="5" name="Рисунок 4" descr="D:\Desktop\РЕСП Конкурс ПЕДШЕБЕРЛІК\WhatsApp Image 2025-02-28 at 19.22.36 (1).jpeg"/>
          <p:cNvPicPr/>
          <p:nvPr/>
        </p:nvPicPr>
        <p:blipFill rotWithShape="1">
          <a:blip r:embed="rId2">
            <a:extLst>
              <a:ext uri="{28A0092B-C50C-407E-A947-70E740481C1C}">
                <a14:useLocalDpi xmlns:a14="http://schemas.microsoft.com/office/drawing/2010/main" val="0"/>
              </a:ext>
            </a:extLst>
          </a:blip>
          <a:srcRect b="10567"/>
          <a:stretch/>
        </p:blipFill>
        <p:spPr bwMode="auto">
          <a:xfrm>
            <a:off x="212271" y="947056"/>
            <a:ext cx="3301026" cy="4972225"/>
          </a:xfrm>
          <a:prstGeom prst="rect">
            <a:avLst/>
          </a:prstGeom>
          <a:noFill/>
          <a:ln>
            <a:noFill/>
          </a:ln>
        </p:spPr>
      </p:pic>
      <p:sp>
        <p:nvSpPr>
          <p:cNvPr id="6" name="Прямоугольник 5"/>
          <p:cNvSpPr/>
          <p:nvPr/>
        </p:nvSpPr>
        <p:spPr>
          <a:xfrm>
            <a:off x="82529" y="5919281"/>
            <a:ext cx="3844492" cy="769441"/>
          </a:xfrm>
          <a:prstGeom prst="rect">
            <a:avLst/>
          </a:prstGeom>
          <a:solidFill>
            <a:schemeClr val="accent6">
              <a:lumMod val="20000"/>
              <a:lumOff val="80000"/>
            </a:schemeClr>
          </a:solidFill>
        </p:spPr>
        <p:txBody>
          <a:bodyPr wrap="square">
            <a:spAutoFit/>
          </a:bodyPr>
          <a:lstStyle/>
          <a:p>
            <a:r>
              <a:rPr lang="kk-KZ" sz="1100" dirty="0" smtClean="0">
                <a:latin typeface="Times New Roman" pitchFamily="18" charset="0"/>
                <a:cs typeface="Times New Roman" pitchFamily="18" charset="0"/>
              </a:rPr>
              <a:t>Конкурсқа қатысушылар және конкурс </a:t>
            </a:r>
            <a:r>
              <a:rPr lang="kk-KZ" sz="1100" dirty="0">
                <a:latin typeface="Times New Roman" pitchFamily="18" charset="0"/>
                <a:cs typeface="Times New Roman" pitchFamily="18" charset="0"/>
              </a:rPr>
              <a:t>сарапшысы –арнайы пәндер </a:t>
            </a:r>
            <a:r>
              <a:rPr lang="kk-KZ" sz="1100" dirty="0" smtClean="0">
                <a:latin typeface="Times New Roman" pitchFamily="18" charset="0"/>
                <a:cs typeface="Times New Roman" pitchFamily="18" charset="0"/>
              </a:rPr>
              <a:t>оқытушысы, бөлім </a:t>
            </a:r>
            <a:r>
              <a:rPr lang="kk-KZ" sz="1100" smtClean="0">
                <a:latin typeface="Times New Roman" pitchFamily="18" charset="0"/>
                <a:cs typeface="Times New Roman" pitchFamily="18" charset="0"/>
              </a:rPr>
              <a:t>меңгерушісі  - Садибекова </a:t>
            </a:r>
            <a:r>
              <a:rPr lang="kk-KZ" sz="1100" dirty="0">
                <a:latin typeface="Times New Roman" pitchFamily="18" charset="0"/>
                <a:cs typeface="Times New Roman" pitchFamily="18" charset="0"/>
              </a:rPr>
              <a:t>С.С.</a:t>
            </a:r>
          </a:p>
          <a:p>
            <a:r>
              <a:rPr lang="kk-KZ" sz="1100" dirty="0">
                <a:latin typeface="Times New Roman" pitchFamily="18" charset="0"/>
                <a:cs typeface="Times New Roman" pitchFamily="18" charset="0"/>
              </a:rPr>
              <a:t>Конкурсқа дайындауға жауапты арнайы пәндер оқытушысы </a:t>
            </a:r>
            <a:r>
              <a:rPr lang="kk-KZ" sz="1100" dirty="0" smtClean="0">
                <a:latin typeface="Times New Roman" pitchFamily="18" charset="0"/>
                <a:cs typeface="Times New Roman" pitchFamily="18" charset="0"/>
              </a:rPr>
              <a:t>ПЦК </a:t>
            </a:r>
            <a:r>
              <a:rPr lang="kk-KZ" sz="1100" dirty="0">
                <a:latin typeface="Times New Roman" pitchFamily="18" charset="0"/>
                <a:cs typeface="Times New Roman" pitchFamily="18" charset="0"/>
              </a:rPr>
              <a:t>меңгерушісі –Алимпияева З.С.</a:t>
            </a:r>
          </a:p>
        </p:txBody>
      </p:sp>
      <p:pic>
        <p:nvPicPr>
          <p:cNvPr id="7" name="Рисунок 6" descr="D:\Desktop\РЕСП Конкурс ПЕДШЕБЕРЛІК\WhatsApp Image 2025-02-28 at 17.57.21.jpeg"/>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14531" t="30086" r="13278"/>
          <a:stretch/>
        </p:blipFill>
        <p:spPr bwMode="auto">
          <a:xfrm>
            <a:off x="3829050" y="859034"/>
            <a:ext cx="3118758" cy="2334987"/>
          </a:xfrm>
          <a:prstGeom prst="rect">
            <a:avLst/>
          </a:prstGeom>
          <a:noFill/>
          <a:ln>
            <a:noFill/>
          </a:ln>
          <a:extLst>
            <a:ext uri="{53640926-AAD7-44D8-BBD7-CCE9431645EC}">
              <a14:shadowObscured xmlns:a14="http://schemas.microsoft.com/office/drawing/2010/main"/>
            </a:ext>
          </a:extLst>
        </p:spPr>
      </p:pic>
      <p:pic>
        <p:nvPicPr>
          <p:cNvPr id="8" name="Рисунок 7"/>
          <p:cNvPicPr/>
          <p:nvPr/>
        </p:nvPicPr>
        <p:blipFill rotWithShape="1">
          <a:blip r:embed="rId5"/>
          <a:srcRect l="28205" t="28491" r="29006" b="29059"/>
          <a:stretch/>
        </p:blipFill>
        <p:spPr bwMode="auto">
          <a:xfrm>
            <a:off x="7119258" y="875750"/>
            <a:ext cx="4890406" cy="2416629"/>
          </a:xfrm>
          <a:prstGeom prst="rect">
            <a:avLst/>
          </a:prstGeom>
          <a:ln>
            <a:noFill/>
          </a:ln>
          <a:extLst>
            <a:ext uri="{53640926-AAD7-44D8-BBD7-CCE9431645EC}">
              <a14:shadowObscured xmlns:a14="http://schemas.microsoft.com/office/drawing/2010/main"/>
            </a:ext>
          </a:extLst>
        </p:spPr>
      </p:pic>
      <p:pic>
        <p:nvPicPr>
          <p:cNvPr id="9" name="Рисунок 8" descr="D:\Desktop\РЕСП Конкурс ПЕДШЕБЕРЛІК\WhatsApp Image 2025-02-28 at 18.14.27 (1).jpeg"/>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7534" t="33905" r="8466" b="20649"/>
          <a:stretch/>
        </p:blipFill>
        <p:spPr bwMode="auto">
          <a:xfrm>
            <a:off x="3927021" y="3292379"/>
            <a:ext cx="3456214" cy="3396343"/>
          </a:xfrm>
          <a:prstGeom prst="rect">
            <a:avLst/>
          </a:prstGeom>
          <a:noFill/>
          <a:ln>
            <a:noFill/>
          </a:ln>
          <a:extLst>
            <a:ext uri="{53640926-AAD7-44D8-BBD7-CCE9431645EC}">
              <a14:shadowObscured xmlns:a14="http://schemas.microsoft.com/office/drawing/2010/main"/>
            </a:ext>
          </a:extLst>
        </p:spPr>
      </p:pic>
      <p:pic>
        <p:nvPicPr>
          <p:cNvPr id="10" name="Рисунок 9"/>
          <p:cNvPicPr/>
          <p:nvPr/>
        </p:nvPicPr>
        <p:blipFill rotWithShape="1">
          <a:blip r:embed="rId8"/>
          <a:srcRect l="32532" t="13675" r="33654" b="4842"/>
          <a:stretch/>
        </p:blipFill>
        <p:spPr bwMode="auto">
          <a:xfrm rot="484219">
            <a:off x="10021632" y="3498102"/>
            <a:ext cx="1908192" cy="2395150"/>
          </a:xfrm>
          <a:prstGeom prst="rect">
            <a:avLst/>
          </a:prstGeom>
          <a:ln>
            <a:noFill/>
          </a:ln>
          <a:extLst>
            <a:ext uri="{53640926-AAD7-44D8-BBD7-CCE9431645EC}">
              <a14:shadowObscured xmlns:a14="http://schemas.microsoft.com/office/drawing/2010/main"/>
            </a:ext>
          </a:extLst>
        </p:spPr>
      </p:pic>
      <p:pic>
        <p:nvPicPr>
          <p:cNvPr id="11" name="Рисунок 10"/>
          <p:cNvPicPr/>
          <p:nvPr/>
        </p:nvPicPr>
        <p:blipFill rotWithShape="1">
          <a:blip r:embed="rId9"/>
          <a:srcRect l="34615" t="23647" r="36218" b="3988"/>
          <a:stretch/>
        </p:blipFill>
        <p:spPr bwMode="auto">
          <a:xfrm rot="20880494">
            <a:off x="7896983" y="3486002"/>
            <a:ext cx="1733550" cy="2419350"/>
          </a:xfrm>
          <a:prstGeom prst="rect">
            <a:avLst/>
          </a:prstGeom>
          <a:ln>
            <a:noFill/>
          </a:ln>
          <a:extLst>
            <a:ext uri="{53640926-AAD7-44D8-BBD7-CCE9431645EC}">
              <a14:shadowObscured xmlns:a14="http://schemas.microsoft.com/office/drawing/2010/main"/>
            </a:ext>
          </a:extLst>
        </p:spPr>
      </p:pic>
      <p:pic>
        <p:nvPicPr>
          <p:cNvPr id="12" name="Рисунок 11" descr="C:\Users\Асем Батырхановна\Downloads\WhatsApp Image 2025-01-23 at 18.07.46.jpeg"/>
          <p:cNvPicPr/>
          <p:nvPr/>
        </p:nvPicPr>
        <p:blipFill rotWithShape="1">
          <a:blip r:embed="rId10" cstate="print">
            <a:extLst>
              <a:ext uri="{28A0092B-C50C-407E-A947-70E740481C1C}">
                <a14:useLocalDpi xmlns:a14="http://schemas.microsoft.com/office/drawing/2010/main" val="0"/>
              </a:ext>
            </a:extLst>
          </a:blip>
          <a:srcRect l="655" t="4292" r="8765" b="6438"/>
          <a:stretch/>
        </p:blipFill>
        <p:spPr bwMode="auto">
          <a:xfrm>
            <a:off x="33543" y="3699"/>
            <a:ext cx="1284114" cy="1412112"/>
          </a:xfrm>
          <a:prstGeom prst="rect">
            <a:avLst/>
          </a:prstGeom>
          <a:noFill/>
          <a:ln w="9525">
            <a:solidFill>
              <a:schemeClr val="tx1"/>
            </a:solidFill>
          </a:ln>
        </p:spPr>
      </p:pic>
    </p:spTree>
    <p:extLst>
      <p:ext uri="{BB962C8B-B14F-4D97-AF65-F5344CB8AC3E}">
        <p14:creationId xmlns:p14="http://schemas.microsoft.com/office/powerpoint/2010/main" val="1983069262"/>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2617" y="653142"/>
            <a:ext cx="3744859" cy="59474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1"/>
          <p:cNvSpPr>
            <a:spLocks noGrp="1"/>
          </p:cNvSpPr>
          <p:nvPr>
            <p:ph type="title"/>
          </p:nvPr>
        </p:nvSpPr>
        <p:spPr>
          <a:xfrm>
            <a:off x="2280976" y="104645"/>
            <a:ext cx="7654480" cy="369443"/>
          </a:xfrm>
          <a:solidFill>
            <a:srgbClr val="0070C0"/>
          </a:solidFill>
        </p:spPr>
        <p:txBody>
          <a:bodyPr>
            <a:normAutofit fontScale="90000"/>
          </a:bodyPr>
          <a:lstStyle/>
          <a:p>
            <a:r>
              <a:rPr lang="kk-KZ" sz="3100" b="1" dirty="0" smtClean="0">
                <a:solidFill>
                  <a:schemeClr val="bg1"/>
                </a:solidFill>
                <a:latin typeface="Times New Roman" panose="02020603050405020304" pitchFamily="18" charset="0"/>
                <a:cs typeface="Times New Roman" panose="02020603050405020304" pitchFamily="18" charset="0"/>
              </a:rPr>
              <a:t>«</a:t>
            </a:r>
            <a:r>
              <a:rPr lang="kk-KZ" sz="2700" b="1" dirty="0">
                <a:solidFill>
                  <a:schemeClr val="bg1"/>
                </a:solidFill>
                <a:latin typeface="Times New Roman" panose="02020603050405020304" pitchFamily="18" charset="0"/>
                <a:cs typeface="Times New Roman" panose="02020603050405020304" pitchFamily="18" charset="0"/>
              </a:rPr>
              <a:t>COURSERA» білім беру </a:t>
            </a:r>
            <a:r>
              <a:rPr lang="kk-KZ" sz="2700" b="1" dirty="0" smtClean="0">
                <a:solidFill>
                  <a:schemeClr val="bg1"/>
                </a:solidFill>
                <a:latin typeface="Times New Roman" panose="02020603050405020304" pitchFamily="18" charset="0"/>
                <a:cs typeface="Times New Roman" panose="02020603050405020304" pitchFamily="18" charset="0"/>
              </a:rPr>
              <a:t>платформасы</a:t>
            </a:r>
            <a:endParaRPr lang="ru-RU" sz="4000" dirty="0">
              <a:solidFill>
                <a:schemeClr val="bg1"/>
              </a:solidFill>
            </a:endParaRPr>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3" r="10695"/>
          <a:stretch/>
        </p:blipFill>
        <p:spPr bwMode="auto">
          <a:xfrm>
            <a:off x="4150608" y="653142"/>
            <a:ext cx="4212009" cy="14854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6200" t="53217" r="10845"/>
          <a:stretch/>
        </p:blipFill>
        <p:spPr bwMode="auto">
          <a:xfrm>
            <a:off x="62020" y="670993"/>
            <a:ext cx="3999172" cy="10886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268942" y="1991761"/>
            <a:ext cx="3820194" cy="3662541"/>
          </a:xfrm>
          <a:prstGeom prst="rect">
            <a:avLst/>
          </a:prstGeom>
        </p:spPr>
        <p:txBody>
          <a:bodyPr wrap="square">
            <a:spAutoFit/>
          </a:bodyPr>
          <a:lstStyle/>
          <a:p>
            <a:r>
              <a:rPr lang="kk-KZ" sz="1400" dirty="0">
                <a:latin typeface="Times New Roman" pitchFamily="18" charset="0"/>
                <a:cs typeface="Times New Roman" pitchFamily="18" charset="0"/>
              </a:rPr>
              <a:t>Coursera білім беру платформасында 01.09.2024ж бастап </a:t>
            </a:r>
            <a:r>
              <a:rPr lang="kk-KZ" sz="1400" dirty="0" smtClean="0">
                <a:latin typeface="Times New Roman" pitchFamily="18" charset="0"/>
                <a:cs typeface="Times New Roman" pitchFamily="18" charset="0"/>
              </a:rPr>
              <a:t> барлығы 131 </a:t>
            </a:r>
            <a:r>
              <a:rPr lang="kk-KZ" sz="1400" dirty="0">
                <a:latin typeface="Times New Roman" pitchFamily="18" charset="0"/>
                <a:cs typeface="Times New Roman" pitchFamily="18" charset="0"/>
              </a:rPr>
              <a:t>қатысушы </a:t>
            </a:r>
            <a:r>
              <a:rPr lang="kk-KZ" sz="1400" dirty="0" smtClean="0">
                <a:latin typeface="Times New Roman" pitchFamily="18" charset="0"/>
                <a:cs typeface="Times New Roman" pitchFamily="18" charset="0"/>
              </a:rPr>
              <a:t>оқыды </a:t>
            </a:r>
            <a:r>
              <a:rPr lang="kk-KZ" sz="1600" dirty="0" smtClean="0">
                <a:latin typeface="Times New Roman" pitchFamily="18" charset="0"/>
                <a:cs typeface="Times New Roman" pitchFamily="18" charset="0"/>
              </a:rPr>
              <a:t>(</a:t>
            </a:r>
            <a:r>
              <a:rPr lang="kk-KZ" sz="1400" dirty="0" smtClean="0">
                <a:latin typeface="Times New Roman" pitchFamily="18" charset="0"/>
                <a:cs typeface="Times New Roman" pitchFamily="18" charset="0"/>
              </a:rPr>
              <a:t>86  </a:t>
            </a:r>
            <a:r>
              <a:rPr lang="kk-KZ" sz="1400" dirty="0">
                <a:latin typeface="Times New Roman" pitchFamily="18" charset="0"/>
                <a:cs typeface="Times New Roman" pitchFamily="18" charset="0"/>
              </a:rPr>
              <a:t>оқытушы, 45 </a:t>
            </a:r>
            <a:r>
              <a:rPr lang="kk-KZ" sz="1400" dirty="0" smtClean="0">
                <a:latin typeface="Times New Roman" pitchFamily="18" charset="0"/>
                <a:cs typeface="Times New Roman" pitchFamily="18" charset="0"/>
              </a:rPr>
              <a:t>студент</a:t>
            </a:r>
            <a:r>
              <a:rPr lang="kk-KZ" sz="1600" dirty="0" smtClean="0">
                <a:latin typeface="Times New Roman" pitchFamily="18" charset="0"/>
                <a:cs typeface="Times New Roman" pitchFamily="18" charset="0"/>
              </a:rPr>
              <a:t>). </a:t>
            </a:r>
          </a:p>
          <a:p>
            <a:r>
              <a:rPr lang="kk-KZ" sz="1400" b="1" dirty="0" smtClean="0">
                <a:latin typeface="Times New Roman" pitchFamily="18" charset="0"/>
                <a:cs typeface="Times New Roman" pitchFamily="18" charset="0"/>
              </a:rPr>
              <a:t>Негізгі </a:t>
            </a:r>
            <a:r>
              <a:rPr lang="kk-KZ" sz="1400" b="1" dirty="0">
                <a:latin typeface="Times New Roman" pitchFamily="18" charset="0"/>
                <a:cs typeface="Times New Roman" pitchFamily="18" charset="0"/>
              </a:rPr>
              <a:t>оқылған бағыттары:</a:t>
            </a:r>
            <a:endParaRPr lang="ru-RU" sz="1600" dirty="0">
              <a:latin typeface="Times New Roman" pitchFamily="18" charset="0"/>
              <a:cs typeface="Times New Roman" pitchFamily="18" charset="0"/>
            </a:endParaRPr>
          </a:p>
          <a:p>
            <a:r>
              <a:rPr lang="kk-KZ" sz="1400" dirty="0">
                <a:latin typeface="Times New Roman" pitchFamily="18" charset="0"/>
                <a:cs typeface="Times New Roman" pitchFamily="18" charset="0"/>
              </a:rPr>
              <a:t>1.Математика және статистика</a:t>
            </a:r>
            <a:endParaRPr lang="ru-RU" sz="1400" dirty="0">
              <a:latin typeface="Times New Roman" pitchFamily="18" charset="0"/>
              <a:cs typeface="Times New Roman" pitchFamily="18" charset="0"/>
            </a:endParaRPr>
          </a:p>
          <a:p>
            <a:r>
              <a:rPr lang="kk-KZ" sz="1400" dirty="0">
                <a:latin typeface="Times New Roman" pitchFamily="18" charset="0"/>
                <a:cs typeface="Times New Roman" pitchFamily="18" charset="0"/>
              </a:rPr>
              <a:t>2.Педагогика және психология</a:t>
            </a:r>
            <a:endParaRPr lang="ru-RU" sz="1400" dirty="0">
              <a:latin typeface="Times New Roman" pitchFamily="18" charset="0"/>
              <a:cs typeface="Times New Roman" pitchFamily="18" charset="0"/>
            </a:endParaRPr>
          </a:p>
          <a:p>
            <a:r>
              <a:rPr lang="kk-KZ" sz="1400" dirty="0">
                <a:latin typeface="Times New Roman" pitchFamily="18" charset="0"/>
                <a:cs typeface="Times New Roman" pitchFamily="18" charset="0"/>
              </a:rPr>
              <a:t>2. </a:t>
            </a:r>
            <a:r>
              <a:rPr lang="en-US" sz="1400" dirty="0">
                <a:latin typeface="Times New Roman" pitchFamily="18" charset="0"/>
                <a:cs typeface="Times New Roman" pitchFamily="18" charset="0"/>
              </a:rPr>
              <a:t>IT </a:t>
            </a:r>
            <a:r>
              <a:rPr lang="kk-KZ" sz="1400" dirty="0">
                <a:latin typeface="Times New Roman" pitchFamily="18" charset="0"/>
                <a:cs typeface="Times New Roman" pitchFamily="18" charset="0"/>
              </a:rPr>
              <a:t>технологиялар</a:t>
            </a:r>
            <a:endParaRPr lang="ru-RU" sz="1400" dirty="0">
              <a:latin typeface="Times New Roman" pitchFamily="18" charset="0"/>
              <a:cs typeface="Times New Roman" pitchFamily="18" charset="0"/>
            </a:endParaRPr>
          </a:p>
          <a:p>
            <a:r>
              <a:rPr lang="kk-KZ" sz="1400" dirty="0">
                <a:latin typeface="Times New Roman" pitchFamily="18" charset="0"/>
                <a:cs typeface="Times New Roman" pitchFamily="18" charset="0"/>
              </a:rPr>
              <a:t>3.Жасанды интеллект</a:t>
            </a:r>
            <a:endParaRPr lang="ru-RU" sz="1400" dirty="0">
              <a:latin typeface="Times New Roman" pitchFamily="18" charset="0"/>
              <a:cs typeface="Times New Roman" pitchFamily="18" charset="0"/>
            </a:endParaRPr>
          </a:p>
          <a:p>
            <a:r>
              <a:rPr lang="kk-KZ" sz="1400" dirty="0">
                <a:latin typeface="Times New Roman" pitchFamily="18" charset="0"/>
                <a:cs typeface="Times New Roman" pitchFamily="18" charset="0"/>
              </a:rPr>
              <a:t>3.Ағылшын тілі </a:t>
            </a:r>
            <a:endParaRPr lang="ru-RU" sz="1400" dirty="0">
              <a:latin typeface="Times New Roman" pitchFamily="18" charset="0"/>
              <a:cs typeface="Times New Roman" pitchFamily="18" charset="0"/>
            </a:endParaRPr>
          </a:p>
          <a:p>
            <a:r>
              <a:rPr lang="kk-KZ" sz="1400" dirty="0">
                <a:latin typeface="Times New Roman" pitchFamily="18" charset="0"/>
                <a:cs typeface="Times New Roman" pitchFamily="18" charset="0"/>
              </a:rPr>
              <a:t>4.Менеджмент</a:t>
            </a:r>
            <a:endParaRPr lang="ru-RU" sz="1400" dirty="0">
              <a:latin typeface="Times New Roman" pitchFamily="18" charset="0"/>
              <a:cs typeface="Times New Roman" pitchFamily="18" charset="0"/>
            </a:endParaRPr>
          </a:p>
          <a:p>
            <a:r>
              <a:rPr lang="kk-KZ" sz="1400" dirty="0">
                <a:latin typeface="Times New Roman" pitchFamily="18" charset="0"/>
                <a:cs typeface="Times New Roman" pitchFamily="18" charset="0"/>
              </a:rPr>
              <a:t>5. Кәсіпкерлік </a:t>
            </a:r>
            <a:endParaRPr lang="ru-RU" sz="1400" dirty="0">
              <a:latin typeface="Times New Roman" pitchFamily="18" charset="0"/>
              <a:cs typeface="Times New Roman" pitchFamily="18" charset="0"/>
            </a:endParaRPr>
          </a:p>
          <a:p>
            <a:r>
              <a:rPr lang="kk-KZ" sz="1400" dirty="0">
                <a:latin typeface="Times New Roman" pitchFamily="18" charset="0"/>
                <a:cs typeface="Times New Roman" pitchFamily="18" charset="0"/>
              </a:rPr>
              <a:t>6.</a:t>
            </a:r>
            <a:r>
              <a:rPr lang="en-US" sz="1400" dirty="0">
                <a:latin typeface="Times New Roman" pitchFamily="18" charset="0"/>
                <a:cs typeface="Times New Roman" pitchFamily="18" charset="0"/>
              </a:rPr>
              <a:t>Soft Skills</a:t>
            </a:r>
            <a:endParaRPr lang="ru-RU"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7</a:t>
            </a:r>
            <a:r>
              <a:rPr lang="kk-KZ" sz="1400" dirty="0">
                <a:latin typeface="Times New Roman" pitchFamily="18" charset="0"/>
                <a:cs typeface="Times New Roman" pitchFamily="18" charset="0"/>
              </a:rPr>
              <a:t>. Логика және Сын тұрғысынан </a:t>
            </a:r>
            <a:r>
              <a:rPr lang="kk-KZ" sz="1400" dirty="0" smtClean="0">
                <a:latin typeface="Times New Roman" pitchFamily="18" charset="0"/>
                <a:cs typeface="Times New Roman" pitchFamily="18" charset="0"/>
              </a:rPr>
              <a:t>ойла</a:t>
            </a:r>
            <a:r>
              <a:rPr lang="kk-KZ" sz="1600" dirty="0" smtClean="0">
                <a:latin typeface="Times New Roman" pitchFamily="18" charset="0"/>
                <a:cs typeface="Times New Roman" pitchFamily="18" charset="0"/>
              </a:rPr>
              <a:t>у</a:t>
            </a:r>
          </a:p>
          <a:p>
            <a:endParaRPr lang="kk-KZ" sz="1600" dirty="0">
              <a:latin typeface="Times New Roman" pitchFamily="18" charset="0"/>
              <a:cs typeface="Times New Roman" pitchFamily="18" charset="0"/>
            </a:endParaRPr>
          </a:p>
          <a:p>
            <a:r>
              <a:rPr lang="kk-KZ" sz="1400" i="1" dirty="0" smtClean="0">
                <a:latin typeface="Times New Roman" pitchFamily="18" charset="0"/>
                <a:cs typeface="Times New Roman" pitchFamily="18" charset="0"/>
              </a:rPr>
              <a:t>Оқытушылардың арасында ең көбі 70-ке  жуық, ең азы 6  сертификат алғандары бар</a:t>
            </a:r>
            <a:r>
              <a:rPr lang="kk-KZ" sz="160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p:txBody>
      </p:sp>
      <p:sp>
        <p:nvSpPr>
          <p:cNvPr id="12" name="Прямоугольник 11"/>
          <p:cNvSpPr/>
          <p:nvPr/>
        </p:nvSpPr>
        <p:spPr>
          <a:xfrm>
            <a:off x="4089136" y="2591926"/>
            <a:ext cx="4078992" cy="3477875"/>
          </a:xfrm>
          <a:prstGeom prst="rect">
            <a:avLst/>
          </a:prstGeom>
        </p:spPr>
        <p:txBody>
          <a:bodyPr wrap="square">
            <a:spAutoFit/>
          </a:bodyPr>
          <a:lstStyle/>
          <a:p>
            <a:r>
              <a:rPr lang="kk-KZ" sz="1400" b="1" dirty="0">
                <a:solidFill>
                  <a:srgbClr val="FF0000"/>
                </a:solidFill>
                <a:latin typeface="Times New Roman" pitchFamily="18" charset="0"/>
                <a:cs typeface="Times New Roman" pitchFamily="18" charset="0"/>
              </a:rPr>
              <a:t>Курстың нәтижесі:</a:t>
            </a:r>
            <a:endParaRPr lang="ru-RU" sz="1400" dirty="0">
              <a:solidFill>
                <a:srgbClr val="FF0000"/>
              </a:solidFill>
              <a:latin typeface="Times New Roman" pitchFamily="18" charset="0"/>
              <a:cs typeface="Times New Roman" pitchFamily="18" charset="0"/>
            </a:endParaRPr>
          </a:p>
          <a:p>
            <a:pPr lvl="0"/>
            <a:r>
              <a:rPr lang="kk-KZ" sz="1200" b="1" dirty="0">
                <a:latin typeface="Times New Roman" pitchFamily="18" charset="0"/>
                <a:cs typeface="Times New Roman" pitchFamily="18" charset="0"/>
              </a:rPr>
              <a:t>Қол жетімділік:</a:t>
            </a:r>
            <a:r>
              <a:rPr lang="kk-KZ" sz="1200" dirty="0">
                <a:latin typeface="Times New Roman" pitchFamily="18" charset="0"/>
                <a:cs typeface="Times New Roman" pitchFamily="18" charset="0"/>
              </a:rPr>
              <a:t> бұл платформа әлемнің түкпір-түкпірінен 150 миллионнан астам оқушыны біріктіреді, сондай-ақ Стэнфорд, Йелль, Калтех, Беркли сияқты әлемдегі ең беделді университеттердің әртүрлі пәндерін қамтитын 12 мыңнан астам оқу курстарынан өтуге мүмкіндік береді.</a:t>
            </a:r>
            <a:r>
              <a:rPr lang="kk-KZ" sz="1200" b="1" dirty="0">
                <a:latin typeface="Times New Roman" pitchFamily="18" charset="0"/>
                <a:cs typeface="Times New Roman" pitchFamily="18" charset="0"/>
              </a:rPr>
              <a:t> </a:t>
            </a:r>
            <a:endParaRPr lang="ru-RU" sz="1200" dirty="0">
              <a:latin typeface="Times New Roman" pitchFamily="18" charset="0"/>
              <a:cs typeface="Times New Roman" pitchFamily="18" charset="0"/>
            </a:endParaRPr>
          </a:p>
          <a:p>
            <a:pPr lvl="0"/>
            <a:r>
              <a:rPr lang="kk-KZ" sz="1400" b="1" dirty="0">
                <a:latin typeface="Times New Roman" pitchFamily="18" charset="0"/>
                <a:cs typeface="Times New Roman" pitchFamily="18" charset="0"/>
              </a:rPr>
              <a:t>Халықаралық байланыс</a:t>
            </a:r>
            <a:r>
              <a:rPr lang="kk-KZ" sz="1200" dirty="0">
                <a:latin typeface="Times New Roman" pitchFamily="18" charset="0"/>
                <a:cs typeface="Times New Roman" pitchFamily="18" charset="0"/>
              </a:rPr>
              <a:t>: Coursera-да халықаралық деңгейде, әлемнің түкпір-түкпірінен оқушылар мен мұғалімдермен байланыс орнатуға мүмкіндік болды. Бұл оқытушылар мен студенттерге  түрлі мәдениеттер мен көзқарастармен танысуға, халықаралық деңгейде білім алуға мүмкіндік берді.</a:t>
            </a:r>
            <a:endParaRPr lang="ru-RU" sz="1200" dirty="0">
              <a:latin typeface="Times New Roman" pitchFamily="18" charset="0"/>
              <a:cs typeface="Times New Roman" pitchFamily="18" charset="0"/>
            </a:endParaRPr>
          </a:p>
          <a:p>
            <a:r>
              <a:rPr lang="kk-KZ" sz="1200" dirty="0">
                <a:latin typeface="Times New Roman" pitchFamily="18" charset="0"/>
                <a:cs typeface="Times New Roman" pitchFamily="18" charset="0"/>
              </a:rPr>
              <a:t>Курс барысында оқытушылардың басым көпшілігі педагогика және психология, көшбасшылық, жеке даму, IT технологиялар, ағылшын тілі, бизнес және кәсіпкерлік, тарих және құқықтану бағыттарында оқыды. Оқытушылар курстан алған теориялық және практикалық білімдерді өз сабақтарында тиімді қолдануда</a:t>
            </a:r>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157935724"/>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Ерден Сайын\Desktop\2023-2024\ГРАМОТА\ОҚЫТУШЫ ГРАМОТА 2024\ГРАМОТА КӘСІБИ ШЕБЕРЛІК ЖАҢАБЕКОВА Ж.2024.jpeg"/>
          <p:cNvPicPr/>
          <p:nvPr/>
        </p:nvPicPr>
        <p:blipFill rotWithShape="1">
          <a:blip r:embed="rId2" cstate="print"/>
          <a:srcRect l="5609" t="-4184" r="-14050" b="-7469"/>
          <a:stretch/>
        </p:blipFill>
        <p:spPr bwMode="auto">
          <a:xfrm>
            <a:off x="416379" y="178255"/>
            <a:ext cx="1713001" cy="2196872"/>
          </a:xfrm>
          <a:prstGeom prst="rect">
            <a:avLst/>
          </a:prstGeom>
          <a:noFill/>
          <a:ln w="9525">
            <a:noFill/>
            <a:miter lim="800000"/>
            <a:headEnd/>
            <a:tailEnd/>
          </a:ln>
        </p:spPr>
      </p:pic>
      <p:sp>
        <p:nvSpPr>
          <p:cNvPr id="5" name="Прямоугольник 4"/>
          <p:cNvSpPr/>
          <p:nvPr/>
        </p:nvSpPr>
        <p:spPr>
          <a:xfrm>
            <a:off x="327796" y="2441121"/>
            <a:ext cx="1744435" cy="2031325"/>
          </a:xfrm>
          <a:prstGeom prst="rect">
            <a:avLst/>
          </a:prstGeom>
          <a:solidFill>
            <a:schemeClr val="bg1"/>
          </a:solidFill>
        </p:spPr>
        <p:txBody>
          <a:bodyPr wrap="square">
            <a:spAutoFit/>
          </a:bodyPr>
          <a:lstStyle/>
          <a:p>
            <a:r>
              <a:rPr lang="kk-KZ" sz="1400" dirty="0">
                <a:solidFill>
                  <a:sysClr val="windowText" lastClr="000000"/>
                </a:solidFill>
                <a:latin typeface="Times New Roman" pitchFamily="18" charset="0"/>
                <a:cs typeface="Times New Roman" pitchFamily="18" charset="0"/>
              </a:rPr>
              <a:t>Жаңабекова </a:t>
            </a:r>
            <a:r>
              <a:rPr lang="kk-KZ" sz="1400" dirty="0" smtClean="0">
                <a:solidFill>
                  <a:sysClr val="windowText" lastClr="000000"/>
                </a:solidFill>
                <a:latin typeface="Times New Roman" pitchFamily="18" charset="0"/>
                <a:cs typeface="Times New Roman" pitchFamily="18" charset="0"/>
              </a:rPr>
              <a:t>Ж. Ж., </a:t>
            </a:r>
            <a:r>
              <a:rPr lang="kk-KZ" sz="1400" dirty="0">
                <a:solidFill>
                  <a:sysClr val="windowText" lastClr="000000"/>
                </a:solidFill>
                <a:latin typeface="Times New Roman" pitchFamily="18" charset="0"/>
                <a:cs typeface="Times New Roman" pitchFamily="18" charset="0"/>
              </a:rPr>
              <a:t>ҚР ОАМ </a:t>
            </a:r>
            <a:r>
              <a:rPr lang="kk-KZ" sz="1400" dirty="0" smtClean="0">
                <a:solidFill>
                  <a:sysClr val="windowText" lastClr="000000"/>
                </a:solidFill>
                <a:latin typeface="Times New Roman" pitchFamily="18" charset="0"/>
                <a:cs typeface="Times New Roman" pitchFamily="18" charset="0"/>
              </a:rPr>
              <a:t>Грамотасы, ТКББ кәсіби </a:t>
            </a:r>
            <a:r>
              <a:rPr lang="kk-KZ" sz="1400" dirty="0">
                <a:solidFill>
                  <a:sysClr val="windowText" lastClr="000000"/>
                </a:solidFill>
                <a:latin typeface="Times New Roman" pitchFamily="18" charset="0"/>
                <a:cs typeface="Times New Roman" pitchFamily="18" charset="0"/>
              </a:rPr>
              <a:t>шеберліктің республикалық конкурсында «Тапқыр педагог» иеленгені үшін, 2024ж.</a:t>
            </a:r>
            <a:endParaRPr lang="ru-RU" sz="1400" dirty="0">
              <a:solidFill>
                <a:sysClr val="windowText" lastClr="000000"/>
              </a:solidFill>
              <a:latin typeface="Times New Roman" pitchFamily="18" charset="0"/>
              <a:cs typeface="Times New Roman" pitchFamily="18" charset="0"/>
            </a:endParaRPr>
          </a:p>
        </p:txBody>
      </p:sp>
      <p:pic>
        <p:nvPicPr>
          <p:cNvPr id="7" name="Рисунок 6" descr="C:\Users\Ерден Сайын\Desktop\1 ДИПЛОМ КҮНТУБАЙ А.jpeg"/>
          <p:cNvPicPr/>
          <p:nvPr/>
        </p:nvPicPr>
        <p:blipFill rotWithShape="1">
          <a:blip r:embed="rId3" cstate="print"/>
          <a:srcRect l="8196" t="3695" r="3805" b="4968"/>
          <a:stretch/>
        </p:blipFill>
        <p:spPr bwMode="auto">
          <a:xfrm>
            <a:off x="2182448" y="178255"/>
            <a:ext cx="1836964" cy="2426152"/>
          </a:xfrm>
          <a:prstGeom prst="rect">
            <a:avLst/>
          </a:prstGeom>
          <a:noFill/>
          <a:ln w="9525">
            <a:noFill/>
            <a:miter lim="800000"/>
            <a:headEnd/>
            <a:tailEnd/>
          </a:ln>
        </p:spPr>
      </p:pic>
      <p:sp>
        <p:nvSpPr>
          <p:cNvPr id="9" name="Прямоугольник 8"/>
          <p:cNvSpPr/>
          <p:nvPr/>
        </p:nvSpPr>
        <p:spPr>
          <a:xfrm>
            <a:off x="2172653" y="2675521"/>
            <a:ext cx="3581400" cy="1015663"/>
          </a:xfrm>
          <a:prstGeom prst="rect">
            <a:avLst/>
          </a:prstGeom>
        </p:spPr>
        <p:txBody>
          <a:bodyPr wrap="square">
            <a:spAutoFit/>
          </a:bodyPr>
          <a:lstStyle/>
          <a:p>
            <a:r>
              <a:rPr lang="kk-KZ" sz="1200" dirty="0">
                <a:latin typeface="Times New Roman" pitchFamily="18" charset="0"/>
                <a:cs typeface="Times New Roman" pitchFamily="18" charset="0"/>
              </a:rPr>
              <a:t>Күнтубай Арайлым Абзалқызы, 1 ДӘРЕЖЕЛІ ДИПЛОМ,  </a:t>
            </a:r>
            <a:endParaRPr lang="ru-RU" sz="1200" dirty="0">
              <a:latin typeface="Times New Roman" pitchFamily="18" charset="0"/>
              <a:cs typeface="Times New Roman" pitchFamily="18" charset="0"/>
            </a:endParaRPr>
          </a:p>
          <a:p>
            <a:r>
              <a:rPr lang="kk-KZ" sz="1200" dirty="0">
                <a:latin typeface="Times New Roman" pitchFamily="18" charset="0"/>
                <a:cs typeface="Times New Roman" pitchFamily="18" charset="0"/>
              </a:rPr>
              <a:t>"Педагогтің кәсіби -білім алушының жетістігі" ТжКББ ұйымдары педагогтерінің арасындағы 2 қалалық байқау, Алматы, 2024ж.; </a:t>
            </a:r>
            <a:endParaRPr lang="ru-RU" sz="1200" dirty="0">
              <a:latin typeface="Times New Roman" pitchFamily="18" charset="0"/>
              <a:cs typeface="Times New Roman" pitchFamily="18" charset="0"/>
            </a:endParaRPr>
          </a:p>
        </p:txBody>
      </p:sp>
      <p:pic>
        <p:nvPicPr>
          <p:cNvPr id="10" name="Рисунок 9" descr="C:\Users\Ерден Сайын\Desktop\1 ДИПЛОМ КҮНТУБАЙ А.jpeg.jpeg"/>
          <p:cNvPicPr/>
          <p:nvPr/>
        </p:nvPicPr>
        <p:blipFill>
          <a:blip r:embed="rId4" cstate="print"/>
          <a:srcRect/>
          <a:stretch>
            <a:fillRect/>
          </a:stretch>
        </p:blipFill>
        <p:spPr bwMode="auto">
          <a:xfrm rot="5400000">
            <a:off x="4312971" y="29069"/>
            <a:ext cx="1563088" cy="1861460"/>
          </a:xfrm>
          <a:prstGeom prst="rect">
            <a:avLst/>
          </a:prstGeom>
          <a:noFill/>
          <a:ln w="9525">
            <a:noFill/>
            <a:miter lim="800000"/>
            <a:headEnd/>
            <a:tailEnd/>
          </a:ln>
        </p:spPr>
      </p:pic>
      <p:pic>
        <p:nvPicPr>
          <p:cNvPr id="11" name="Рисунок 10" descr="C:\Users\Ерден Сайын\Desktop\Нурсейтова К Ал5ыс хат 2024.jpeg"/>
          <p:cNvPicPr/>
          <p:nvPr/>
        </p:nvPicPr>
        <p:blipFill>
          <a:blip r:embed="rId5" cstate="print"/>
          <a:srcRect/>
          <a:stretch>
            <a:fillRect/>
          </a:stretch>
        </p:blipFill>
        <p:spPr bwMode="auto">
          <a:xfrm>
            <a:off x="6400816" y="296466"/>
            <a:ext cx="1594395" cy="2189729"/>
          </a:xfrm>
          <a:prstGeom prst="rect">
            <a:avLst/>
          </a:prstGeom>
          <a:noFill/>
          <a:ln w="6350">
            <a:solidFill>
              <a:schemeClr val="tx1"/>
            </a:solidFill>
            <a:miter lim="800000"/>
            <a:headEnd/>
            <a:tailEnd/>
          </a:ln>
        </p:spPr>
      </p:pic>
      <p:sp>
        <p:nvSpPr>
          <p:cNvPr id="13" name="Прямоугольник 12"/>
          <p:cNvSpPr/>
          <p:nvPr/>
        </p:nvSpPr>
        <p:spPr>
          <a:xfrm>
            <a:off x="6400816" y="2869954"/>
            <a:ext cx="1529048" cy="2062103"/>
          </a:xfrm>
          <a:prstGeom prst="rect">
            <a:avLst/>
          </a:prstGeom>
        </p:spPr>
        <p:txBody>
          <a:bodyPr wrap="square">
            <a:spAutoFit/>
          </a:bodyPr>
          <a:lstStyle/>
          <a:p>
            <a:r>
              <a:rPr lang="kk-KZ" sz="1600" dirty="0"/>
              <a:t>Нурсеитова К.Т. Алғыс хат, Пушкин шығармаларын мәнерлеп оқуға студент қатыстырғаны үшін</a:t>
            </a:r>
            <a:endParaRPr lang="ru-RU" sz="1600" dirty="0"/>
          </a:p>
        </p:txBody>
      </p:sp>
      <p:pic>
        <p:nvPicPr>
          <p:cNvPr id="14" name="Рисунок 13" descr="C:\Users\Ерден Сайын\Desktop\ДИПЛОМ 1 ОРЫН 2024.jpeg"/>
          <p:cNvPicPr/>
          <p:nvPr/>
        </p:nvPicPr>
        <p:blipFill>
          <a:blip r:embed="rId6" cstate="print"/>
          <a:srcRect/>
          <a:stretch>
            <a:fillRect/>
          </a:stretch>
        </p:blipFill>
        <p:spPr bwMode="auto">
          <a:xfrm>
            <a:off x="8353619" y="178255"/>
            <a:ext cx="1574049" cy="1926176"/>
          </a:xfrm>
          <a:prstGeom prst="rect">
            <a:avLst/>
          </a:prstGeom>
          <a:noFill/>
          <a:ln w="9525">
            <a:noFill/>
            <a:miter lim="800000"/>
            <a:headEnd/>
            <a:tailEnd/>
          </a:ln>
        </p:spPr>
      </p:pic>
      <p:sp>
        <p:nvSpPr>
          <p:cNvPr id="15" name="Прямоугольник 14"/>
          <p:cNvSpPr/>
          <p:nvPr/>
        </p:nvSpPr>
        <p:spPr>
          <a:xfrm>
            <a:off x="8462356" y="2204297"/>
            <a:ext cx="3419475" cy="800219"/>
          </a:xfrm>
          <a:prstGeom prst="rect">
            <a:avLst/>
          </a:prstGeom>
        </p:spPr>
        <p:txBody>
          <a:bodyPr wrap="square">
            <a:spAutoFit/>
          </a:bodyPr>
          <a:lstStyle/>
          <a:p>
            <a:r>
              <a:rPr lang="kk-KZ" sz="1400" dirty="0" smtClean="0"/>
              <a:t>Диплом </a:t>
            </a:r>
            <a:r>
              <a:rPr lang="kk-KZ" sz="1400" dirty="0"/>
              <a:t>1 орын, «Өз жұлдызыңды жақ» Әскери патриоттық әндер байқауы</a:t>
            </a:r>
            <a:endParaRPr lang="ru-RU" sz="1400" dirty="0"/>
          </a:p>
          <a:p>
            <a:r>
              <a:rPr lang="kk-KZ" sz="1400" dirty="0"/>
              <a:t>Жетекшісі Лаханов Қ.Т</a:t>
            </a:r>
            <a:r>
              <a:rPr lang="kk-KZ" dirty="0"/>
              <a:t>.</a:t>
            </a:r>
            <a:endParaRPr lang="ru-RU" dirty="0"/>
          </a:p>
        </p:txBody>
      </p:sp>
      <p:pic>
        <p:nvPicPr>
          <p:cNvPr id="16" name="Рисунок 15" descr="C:\Users\Ерден Сайын\Desktop\Үздік педагог Құрмет грамота Мухамеджанова У қазан 2024.jpeg"/>
          <p:cNvPicPr/>
          <p:nvPr/>
        </p:nvPicPr>
        <p:blipFill rotWithShape="1">
          <a:blip r:embed="rId7" cstate="print"/>
          <a:srcRect l="9101" t="2103" b="2897"/>
          <a:stretch/>
        </p:blipFill>
        <p:spPr bwMode="auto">
          <a:xfrm>
            <a:off x="8353619" y="3183352"/>
            <a:ext cx="2254179" cy="3034145"/>
          </a:xfrm>
          <a:prstGeom prst="rect">
            <a:avLst/>
          </a:prstGeom>
          <a:noFill/>
          <a:ln w="9525">
            <a:noFill/>
            <a:miter lim="800000"/>
            <a:headEnd/>
            <a:tailEnd/>
          </a:ln>
        </p:spPr>
      </p:pic>
      <p:pic>
        <p:nvPicPr>
          <p:cNvPr id="17" name="Рисунок 16" descr="C:\Users\Ерден Сайын\Desktop\Абдихан А 3 орын Педоқу 2024.jpg"/>
          <p:cNvPicPr/>
          <p:nvPr/>
        </p:nvPicPr>
        <p:blipFill>
          <a:blip r:embed="rId8" cstate="print"/>
          <a:srcRect/>
          <a:stretch>
            <a:fillRect/>
          </a:stretch>
        </p:blipFill>
        <p:spPr bwMode="auto">
          <a:xfrm rot="16200000">
            <a:off x="549811" y="4422971"/>
            <a:ext cx="1446138" cy="2351019"/>
          </a:xfrm>
          <a:prstGeom prst="rect">
            <a:avLst/>
          </a:prstGeom>
          <a:noFill/>
          <a:ln w="9525">
            <a:solidFill>
              <a:schemeClr val="accent1"/>
            </a:solidFill>
            <a:miter lim="800000"/>
            <a:headEnd/>
            <a:tailEnd/>
          </a:ln>
        </p:spPr>
      </p:pic>
      <p:sp>
        <p:nvSpPr>
          <p:cNvPr id="18" name="Прямоугольник 17"/>
          <p:cNvSpPr/>
          <p:nvPr/>
        </p:nvSpPr>
        <p:spPr>
          <a:xfrm>
            <a:off x="2297514" y="4128696"/>
            <a:ext cx="3166094" cy="954107"/>
          </a:xfrm>
          <a:prstGeom prst="rect">
            <a:avLst/>
          </a:prstGeom>
        </p:spPr>
        <p:txBody>
          <a:bodyPr wrap="square">
            <a:spAutoFit/>
          </a:bodyPr>
          <a:lstStyle/>
          <a:p>
            <a:r>
              <a:rPr lang="kk-KZ" sz="1400" dirty="0"/>
              <a:t>Диплом “Білім сапасын жетілдіру: үздік тәжірибелер” тақырыбындағы қалалық педагогикалық оқулар, Гран-при Ауелова М.М.; 3 орын Әбдіхан А.П.</a:t>
            </a:r>
            <a:endParaRPr lang="ru-RU" sz="1400" dirty="0"/>
          </a:p>
        </p:txBody>
      </p:sp>
      <p:pic>
        <p:nvPicPr>
          <p:cNvPr id="19" name="Рисунок 18" descr="C:\Users\Ерден Сайын\Desktop\2023-2024\ГРАМОТА\ОҚЫТУШЫ ГРАМОТА 2024\ОҚЫТУШЫ ГРАМОТА 2024 январь-декабрь\Диплом ҚАЛАЛЫҚ ГРАН-ПРИ АУЕЛОВА М 2024.jpg"/>
          <p:cNvPicPr/>
          <p:nvPr/>
        </p:nvPicPr>
        <p:blipFill>
          <a:blip r:embed="rId9" cstate="print"/>
          <a:srcRect/>
          <a:stretch>
            <a:fillRect/>
          </a:stretch>
        </p:blipFill>
        <p:spPr bwMode="auto">
          <a:xfrm>
            <a:off x="4684258" y="5082803"/>
            <a:ext cx="2373380" cy="1567686"/>
          </a:xfrm>
          <a:prstGeom prst="rect">
            <a:avLst/>
          </a:prstGeom>
          <a:noFill/>
          <a:ln w="9525">
            <a:noFill/>
            <a:miter lim="800000"/>
            <a:headEnd/>
            <a:tailEnd/>
          </a:ln>
        </p:spPr>
      </p:pic>
    </p:spTree>
    <p:extLst>
      <p:ext uri="{BB962C8B-B14F-4D97-AF65-F5344CB8AC3E}">
        <p14:creationId xmlns:p14="http://schemas.microsoft.com/office/powerpoint/2010/main" val="1353418988"/>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16466" y="152400"/>
            <a:ext cx="11133667" cy="307777"/>
          </a:xfrm>
          <a:prstGeom prst="rect">
            <a:avLst/>
          </a:prstGeom>
          <a:solidFill>
            <a:srgbClr val="0070C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5.1-мақсат: колледждің материалдық-техникалық ресурстарының мазмұнын жаңарту арқылы инновациялық қызметті жетілдіру.</a:t>
            </a:r>
            <a:endParaRPr kumimoji="0" lang="kk-KZ" sz="1800" b="1" i="0" u="none" strike="noStrike" cap="none" normalizeH="0" baseline="0" dirty="0" smtClean="0">
              <a:ln>
                <a:noFill/>
              </a:ln>
              <a:solidFill>
                <a:schemeClr val="bg1"/>
              </a:solidFill>
              <a:effectLst/>
              <a:latin typeface="Arial" pitchFamily="34" charset="0"/>
              <a:cs typeface="Arial" pitchFamily="34" charset="0"/>
            </a:endParaRPr>
          </a:p>
        </p:txBody>
      </p:sp>
      <p:sp>
        <p:nvSpPr>
          <p:cNvPr id="13" name="Прямоугольник 12"/>
          <p:cNvSpPr/>
          <p:nvPr/>
        </p:nvSpPr>
        <p:spPr>
          <a:xfrm>
            <a:off x="4009316" y="3222516"/>
            <a:ext cx="2496369" cy="307777"/>
          </a:xfrm>
          <a:prstGeom prst="rect">
            <a:avLst/>
          </a:prstGeom>
        </p:spPr>
        <p:txBody>
          <a:bodyPr wrap="square">
            <a:spAutoFit/>
          </a:bodyPr>
          <a:lstStyle/>
          <a:p>
            <a:pPr algn="ctr"/>
            <a:r>
              <a:rPr lang="kk-KZ" sz="1400" b="1" dirty="0" smtClean="0"/>
              <a:t>“ Лингофон”кабинеті</a:t>
            </a:r>
            <a:endParaRPr lang="ru-RU" sz="1400" b="1" dirty="0"/>
          </a:p>
        </p:txBody>
      </p:sp>
      <p:sp>
        <p:nvSpPr>
          <p:cNvPr id="14" name="Прямоугольник 13"/>
          <p:cNvSpPr/>
          <p:nvPr/>
        </p:nvSpPr>
        <p:spPr>
          <a:xfrm>
            <a:off x="7756072" y="3215018"/>
            <a:ext cx="4147094" cy="276999"/>
          </a:xfrm>
          <a:prstGeom prst="rect">
            <a:avLst/>
          </a:prstGeom>
        </p:spPr>
        <p:txBody>
          <a:bodyPr wrap="square">
            <a:spAutoFit/>
          </a:bodyPr>
          <a:lstStyle/>
          <a:p>
            <a:pPr algn="ctr"/>
            <a:r>
              <a:rPr lang="kk-KZ" sz="1200" dirty="0" smtClean="0">
                <a:latin typeface="Times New Roman" pitchFamily="18" charset="0"/>
                <a:cs typeface="Times New Roman" pitchFamily="18" charset="0"/>
              </a:rPr>
              <a:t>“ Информатика және оқыту  әдістемесі”кабинеті</a:t>
            </a:r>
            <a:endParaRPr lang="ru-RU" sz="1200" dirty="0">
              <a:latin typeface="Times New Roman" pitchFamily="18" charset="0"/>
              <a:cs typeface="Times New Roman" pitchFamily="18" charset="0"/>
            </a:endParaRPr>
          </a:p>
        </p:txBody>
      </p:sp>
      <p:sp>
        <p:nvSpPr>
          <p:cNvPr id="17" name="Прямоугольник 16"/>
          <p:cNvSpPr/>
          <p:nvPr/>
        </p:nvSpPr>
        <p:spPr>
          <a:xfrm>
            <a:off x="8471983" y="5900934"/>
            <a:ext cx="3431182" cy="253916"/>
          </a:xfrm>
          <a:prstGeom prst="rect">
            <a:avLst/>
          </a:prstGeom>
        </p:spPr>
        <p:txBody>
          <a:bodyPr wrap="square">
            <a:spAutoFit/>
          </a:bodyPr>
          <a:lstStyle/>
          <a:p>
            <a:pPr algn="ctr"/>
            <a:r>
              <a:rPr lang="kk-KZ" sz="1050" b="1" dirty="0" smtClean="0"/>
              <a:t>№2 Оқу корпусының коридоры 1 қабат  </a:t>
            </a:r>
            <a:endParaRPr lang="ru-RU" sz="1050" b="1" dirty="0"/>
          </a:p>
        </p:txBody>
      </p:sp>
      <p:sp>
        <p:nvSpPr>
          <p:cNvPr id="19" name="Прямоугольник 18"/>
          <p:cNvSpPr/>
          <p:nvPr/>
        </p:nvSpPr>
        <p:spPr>
          <a:xfrm>
            <a:off x="236898" y="6145664"/>
            <a:ext cx="11590063" cy="646331"/>
          </a:xfrm>
          <a:prstGeom prst="rect">
            <a:avLst/>
          </a:prstGeom>
          <a:solidFill>
            <a:schemeClr val="bg1"/>
          </a:solidFill>
        </p:spPr>
        <p:txBody>
          <a:bodyPr wrap="square">
            <a:spAutoFit/>
          </a:bodyPr>
          <a:lstStyle/>
          <a:p>
            <a:pPr algn="ctr"/>
            <a:r>
              <a:rPr lang="kk-KZ" sz="1200" dirty="0" smtClean="0">
                <a:latin typeface="Times New Roman" pitchFamily="18" charset="0"/>
                <a:cs typeface="Times New Roman" pitchFamily="18" charset="0"/>
              </a:rPr>
              <a:t>2024 жылы барлығы </a:t>
            </a:r>
            <a:r>
              <a:rPr lang="kk-KZ" sz="1400" b="1" dirty="0" smtClean="0">
                <a:latin typeface="Times New Roman" pitchFamily="18" charset="0"/>
                <a:cs typeface="Times New Roman" pitchFamily="18" charset="0"/>
              </a:rPr>
              <a:t>97.320.674 мың теңгеге </a:t>
            </a:r>
            <a:r>
              <a:rPr lang="kk-KZ" sz="1400" b="1" dirty="0">
                <a:latin typeface="Times New Roman" pitchFamily="18" charset="0"/>
                <a:cs typeface="Times New Roman" pitchFamily="18" charset="0"/>
              </a:rPr>
              <a:t> </a:t>
            </a:r>
            <a:r>
              <a:rPr lang="kk-KZ" sz="1200" dirty="0" smtClean="0">
                <a:latin typeface="Times New Roman" pitchFamily="18" charset="0"/>
                <a:cs typeface="Times New Roman" pitchFamily="18" charset="0"/>
              </a:rPr>
              <a:t>химия, физика, лингофон кабинеттері және оқу корпустарының коридорларына, жаңа модернизациямен жөндеу жұмыстары жүргізілді</a:t>
            </a:r>
            <a:r>
              <a:rPr lang="kk-KZ" sz="1200" dirty="0">
                <a:latin typeface="Times New Roman" pitchFamily="18" charset="0"/>
                <a:cs typeface="Times New Roman" pitchFamily="18" charset="0"/>
              </a:rPr>
              <a:t>, жатақханаға, оқу </a:t>
            </a:r>
            <a:r>
              <a:rPr lang="kk-KZ" sz="1200" dirty="0" smtClean="0">
                <a:latin typeface="Times New Roman" pitchFamily="18" charset="0"/>
                <a:cs typeface="Times New Roman" pitchFamily="18" charset="0"/>
              </a:rPr>
              <a:t>корпустарына ағымдағы жөндеу жүргізілді,  </a:t>
            </a:r>
            <a:r>
              <a:rPr lang="kk-KZ" sz="1200" dirty="0">
                <a:latin typeface="Times New Roman" pitchFamily="18" charset="0"/>
                <a:cs typeface="Times New Roman" pitchFamily="18" charset="0"/>
              </a:rPr>
              <a:t>конференция </a:t>
            </a:r>
            <a:r>
              <a:rPr lang="kk-KZ" sz="1200" dirty="0" smtClean="0">
                <a:latin typeface="Times New Roman" pitchFamily="18" charset="0"/>
                <a:cs typeface="Times New Roman" pitchFamily="18" charset="0"/>
              </a:rPr>
              <a:t>залы жүйесі қойылды, 15 компьютер мониторларымен   сатып алынды. </a:t>
            </a:r>
          </a:p>
          <a:p>
            <a:pPr algn="ctr"/>
            <a:endParaRPr lang="ru-RU" sz="1000" dirty="0"/>
          </a:p>
        </p:txBody>
      </p:sp>
      <p:pic>
        <p:nvPicPr>
          <p:cNvPr id="20" name="Рисунок 19"/>
          <p:cNvPicPr/>
          <p:nvPr/>
        </p:nvPicPr>
        <p:blipFill>
          <a:blip r:embed="rId2" cstate="print"/>
          <a:srcRect l="37680" t="32857" r="38816" b="39048"/>
          <a:stretch>
            <a:fillRect/>
          </a:stretch>
        </p:blipFill>
        <p:spPr bwMode="auto">
          <a:xfrm>
            <a:off x="135296" y="3492017"/>
            <a:ext cx="4527787" cy="2619385"/>
          </a:xfrm>
          <a:prstGeom prst="rect">
            <a:avLst/>
          </a:prstGeom>
          <a:noFill/>
          <a:ln w="9525">
            <a:noFill/>
            <a:miter lim="800000"/>
            <a:headEnd/>
            <a:tailEnd/>
          </a:ln>
        </p:spPr>
      </p:pic>
      <p:pic>
        <p:nvPicPr>
          <p:cNvPr id="22" name="Рисунок 21"/>
          <p:cNvPicPr/>
          <p:nvPr/>
        </p:nvPicPr>
        <p:blipFill rotWithShape="1">
          <a:blip r:embed="rId3" cstate="print"/>
          <a:srcRect l="45102" t="46330" r="40193" b="26692"/>
          <a:stretch/>
        </p:blipFill>
        <p:spPr bwMode="auto">
          <a:xfrm>
            <a:off x="8471984" y="3530294"/>
            <a:ext cx="3437164" cy="2393724"/>
          </a:xfrm>
          <a:prstGeom prst="rect">
            <a:avLst/>
          </a:prstGeom>
          <a:noFill/>
          <a:ln w="9525">
            <a:noFill/>
            <a:miter lim="800000"/>
            <a:headEnd/>
            <a:tailEnd/>
          </a:ln>
        </p:spPr>
      </p:pic>
      <p:pic>
        <p:nvPicPr>
          <p:cNvPr id="15" name="Рисунок 14" descr="D:\Desktop\ЕСЕП ЖОСПАР\Аударма кабинеті новый\WhatsApp Image 2025-02-28 at 13.17.50 (2).jpeg"/>
          <p:cNvPicPr/>
          <p:nvPr/>
        </p:nvPicPr>
        <p:blipFill rotWithShape="1">
          <a:blip r:embed="rId4" cstate="print">
            <a:extLst>
              <a:ext uri="{28A0092B-C50C-407E-A947-70E740481C1C}">
                <a14:useLocalDpi xmlns:a14="http://schemas.microsoft.com/office/drawing/2010/main" val="0"/>
              </a:ext>
            </a:extLst>
          </a:blip>
          <a:srcRect t="29136"/>
          <a:stretch/>
        </p:blipFill>
        <p:spPr bwMode="auto">
          <a:xfrm>
            <a:off x="207548" y="546991"/>
            <a:ext cx="3265715" cy="2617302"/>
          </a:xfrm>
          <a:prstGeom prst="rect">
            <a:avLst/>
          </a:prstGeom>
          <a:noFill/>
          <a:ln>
            <a:noFill/>
          </a:ln>
          <a:extLst>
            <a:ext uri="{53640926-AAD7-44D8-BBD7-CCE9431645EC}">
              <a14:shadowObscured xmlns:a14="http://schemas.microsoft.com/office/drawing/2010/main"/>
            </a:ext>
          </a:extLst>
        </p:spPr>
      </p:pic>
      <p:pic>
        <p:nvPicPr>
          <p:cNvPr id="21" name="Рисунок 20" descr="D:\Desktop\ЕСЕП ЖОСПАР\Аударма кабинеті новый\WhatsApp Image 2025-02-28 at 13.20.38 (1).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6930" y="533882"/>
            <a:ext cx="4385220" cy="2566576"/>
          </a:xfrm>
          <a:prstGeom prst="rect">
            <a:avLst/>
          </a:prstGeom>
          <a:noFill/>
          <a:ln>
            <a:noFill/>
          </a:ln>
        </p:spPr>
      </p:pic>
      <p:sp>
        <p:nvSpPr>
          <p:cNvPr id="23" name="Прямоугольник 22"/>
          <p:cNvSpPr/>
          <p:nvPr/>
        </p:nvSpPr>
        <p:spPr>
          <a:xfrm>
            <a:off x="366112" y="3281549"/>
            <a:ext cx="2948588" cy="276999"/>
          </a:xfrm>
          <a:prstGeom prst="rect">
            <a:avLst/>
          </a:prstGeom>
        </p:spPr>
        <p:txBody>
          <a:bodyPr wrap="square">
            <a:spAutoFit/>
          </a:bodyPr>
          <a:lstStyle/>
          <a:p>
            <a:pPr algn="ctr"/>
            <a:r>
              <a:rPr lang="kk-KZ" sz="1200" b="1" dirty="0" smtClean="0">
                <a:latin typeface="Times New Roman" pitchFamily="18" charset="0"/>
                <a:cs typeface="Times New Roman" pitchFamily="18" charset="0"/>
              </a:rPr>
              <a:t>№1 Оқу корпусының коридоры 2 қабат  </a:t>
            </a:r>
            <a:endParaRPr lang="ru-RU" sz="1200" b="1" dirty="0">
              <a:latin typeface="Times New Roman" pitchFamily="18" charset="0"/>
              <a:cs typeface="Times New Roman" pitchFamily="18" charset="0"/>
            </a:endParaRPr>
          </a:p>
        </p:txBody>
      </p:sp>
      <p:pic>
        <p:nvPicPr>
          <p:cNvPr id="24" name="Рисунок 23"/>
          <p:cNvPicPr/>
          <p:nvPr/>
        </p:nvPicPr>
        <p:blipFill rotWithShape="1">
          <a:blip r:embed="rId6"/>
          <a:srcRect l="20228" t="16995" r="32667" b="18719"/>
          <a:stretch/>
        </p:blipFill>
        <p:spPr bwMode="auto">
          <a:xfrm>
            <a:off x="8115301" y="546991"/>
            <a:ext cx="3793846" cy="2566576"/>
          </a:xfrm>
          <a:prstGeom prst="rect">
            <a:avLst/>
          </a:prstGeom>
          <a:ln>
            <a:noFill/>
          </a:ln>
          <a:extLst>
            <a:ext uri="{53640926-AAD7-44D8-BBD7-CCE9431645EC}">
              <a14:shadowObscured xmlns:a14="http://schemas.microsoft.com/office/drawing/2010/main"/>
            </a:ext>
          </a:extLst>
        </p:spPr>
      </p:pic>
      <p:pic>
        <p:nvPicPr>
          <p:cNvPr id="16" name="Рисунок 15" descr="D:\Desktop\АЙДАНА ФОТО\WhatsApp Image 2025-03-05 at 16.08.32.jpeg"/>
          <p:cNvPicPr/>
          <p:nvPr/>
        </p:nvPicPr>
        <p:blipFill rotWithShape="1">
          <a:blip r:embed="rId7" cstate="print">
            <a:extLst>
              <a:ext uri="{28A0092B-C50C-407E-A947-70E740481C1C}">
                <a14:useLocalDpi xmlns:a14="http://schemas.microsoft.com/office/drawing/2010/main" val="0"/>
              </a:ext>
            </a:extLst>
          </a:blip>
          <a:srcRect l="7801"/>
          <a:stretch/>
        </p:blipFill>
        <p:spPr bwMode="auto">
          <a:xfrm>
            <a:off x="4708292" y="3558548"/>
            <a:ext cx="3594785" cy="2424330"/>
          </a:xfrm>
          <a:prstGeom prst="rect">
            <a:avLst/>
          </a:prstGeom>
          <a:noFill/>
          <a:ln>
            <a:noFill/>
          </a:ln>
        </p:spPr>
      </p:pic>
    </p:spTree>
    <p:extLst>
      <p:ext uri="{BB962C8B-B14F-4D97-AF65-F5344CB8AC3E}">
        <p14:creationId xmlns:p14="http://schemas.microsoft.com/office/powerpoint/2010/main" val="1522930689"/>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7593841" y="2779051"/>
            <a:ext cx="1827744" cy="369332"/>
          </a:xfrm>
          <a:prstGeom prst="rect">
            <a:avLst/>
          </a:prstGeom>
        </p:spPr>
        <p:txBody>
          <a:bodyPr wrap="none">
            <a:spAutoFit/>
          </a:bodyPr>
          <a:lstStyle/>
          <a:p>
            <a:r>
              <a:rPr lang="kk-KZ" b="1" dirty="0" smtClean="0"/>
              <a:t>Химия кабинеті</a:t>
            </a:r>
            <a:endParaRPr lang="ru-RU" b="1" dirty="0"/>
          </a:p>
        </p:txBody>
      </p:sp>
      <p:sp>
        <p:nvSpPr>
          <p:cNvPr id="12" name="Прямоугольник 11"/>
          <p:cNvSpPr/>
          <p:nvPr/>
        </p:nvSpPr>
        <p:spPr>
          <a:xfrm>
            <a:off x="2850632" y="5896002"/>
            <a:ext cx="1946367" cy="369332"/>
          </a:xfrm>
          <a:prstGeom prst="rect">
            <a:avLst/>
          </a:prstGeom>
        </p:spPr>
        <p:txBody>
          <a:bodyPr wrap="none">
            <a:spAutoFit/>
          </a:bodyPr>
          <a:lstStyle/>
          <a:p>
            <a:r>
              <a:rPr lang="kk-KZ" b="1" dirty="0" smtClean="0"/>
              <a:t>Физика кабинеті</a:t>
            </a:r>
            <a:endParaRPr lang="ru-RU" b="1" dirty="0"/>
          </a:p>
        </p:txBody>
      </p:sp>
      <p:sp>
        <p:nvSpPr>
          <p:cNvPr id="15" name="Прямоугольник 14"/>
          <p:cNvSpPr/>
          <p:nvPr/>
        </p:nvSpPr>
        <p:spPr>
          <a:xfrm>
            <a:off x="289605" y="2670935"/>
            <a:ext cx="4171950" cy="461665"/>
          </a:xfrm>
          <a:prstGeom prst="rect">
            <a:avLst/>
          </a:prstGeom>
          <a:solidFill>
            <a:schemeClr val="bg1"/>
          </a:solidFill>
        </p:spPr>
        <p:txBody>
          <a:bodyPr wrap="square">
            <a:spAutoFit/>
          </a:bodyPr>
          <a:lstStyle/>
          <a:p>
            <a:pPr algn="ctr"/>
            <a:r>
              <a:rPr lang="kk-KZ" sz="1200" b="1" dirty="0" smtClean="0">
                <a:latin typeface="Times New Roman" pitchFamily="18" charset="0"/>
                <a:cs typeface="Times New Roman" pitchFamily="18" charset="0"/>
              </a:rPr>
              <a:t>Киім шешетін және студенттердің демалыс орындары орын</a:t>
            </a:r>
            <a:endParaRPr lang="ru-RU" sz="1200" b="1" dirty="0">
              <a:latin typeface="Times New Roman" pitchFamily="18" charset="0"/>
              <a:cs typeface="Times New Roman" pitchFamily="18" charset="0"/>
            </a:endParaRPr>
          </a:p>
        </p:txBody>
      </p:sp>
      <p:pic>
        <p:nvPicPr>
          <p:cNvPr id="5" name="Рисунок 4" descr="D:\Desktop\АЙДАНА ФОТО\WhatsApp Image 2025-03-05 at 15.39.26.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765" y="197755"/>
            <a:ext cx="4224790" cy="2331357"/>
          </a:xfrm>
          <a:prstGeom prst="rect">
            <a:avLst/>
          </a:prstGeom>
          <a:noFill/>
          <a:ln>
            <a:noFill/>
          </a:ln>
        </p:spPr>
      </p:pic>
      <p:pic>
        <p:nvPicPr>
          <p:cNvPr id="6" name="Рисунок 5" descr="D:\Desktop\АЙДАНА ФОТО\WhatsApp Image 2025-03-05 at 15.51.07.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7119" y="197755"/>
            <a:ext cx="3894366" cy="2545861"/>
          </a:xfrm>
          <a:prstGeom prst="rect">
            <a:avLst/>
          </a:prstGeom>
          <a:noFill/>
          <a:ln>
            <a:noFill/>
          </a:ln>
        </p:spPr>
      </p:pic>
      <p:pic>
        <p:nvPicPr>
          <p:cNvPr id="7" name="Рисунок 6" descr="D:\Desktop\АЙДАНА ФОТО\WhatsApp Image 2025-03-05 at 15.56.19.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79" y="3260580"/>
            <a:ext cx="3363685" cy="2642253"/>
          </a:xfrm>
          <a:prstGeom prst="rect">
            <a:avLst/>
          </a:prstGeom>
          <a:noFill/>
          <a:ln>
            <a:noFill/>
          </a:ln>
        </p:spPr>
      </p:pic>
      <p:pic>
        <p:nvPicPr>
          <p:cNvPr id="8" name="Рисунок 7" descr="D:\Desktop\АЙДАНА ФОТО\WhatsApp Image 2025-03-05 at 15.57.35.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6971" y="3246917"/>
            <a:ext cx="4421124" cy="2649085"/>
          </a:xfrm>
          <a:prstGeom prst="rect">
            <a:avLst/>
          </a:prstGeom>
          <a:noFill/>
          <a:ln>
            <a:noFill/>
          </a:ln>
        </p:spPr>
      </p:pic>
      <p:pic>
        <p:nvPicPr>
          <p:cNvPr id="10" name="Рисунок 9" descr="D:\Desktop\АЙДАНА ФОТО\WhatsApp Image 2025-03-05 at 16.09.50.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9987" y="3246917"/>
            <a:ext cx="4033156" cy="2566054"/>
          </a:xfrm>
          <a:prstGeom prst="rect">
            <a:avLst/>
          </a:prstGeom>
          <a:noFill/>
          <a:ln>
            <a:noFill/>
          </a:ln>
        </p:spPr>
      </p:pic>
      <p:sp>
        <p:nvSpPr>
          <p:cNvPr id="13" name="Прямоугольник 12"/>
          <p:cNvSpPr/>
          <p:nvPr/>
        </p:nvSpPr>
        <p:spPr>
          <a:xfrm>
            <a:off x="8249782" y="5902833"/>
            <a:ext cx="2180405" cy="369332"/>
          </a:xfrm>
          <a:prstGeom prst="rect">
            <a:avLst/>
          </a:prstGeom>
        </p:spPr>
        <p:txBody>
          <a:bodyPr wrap="none">
            <a:spAutoFit/>
          </a:bodyPr>
          <a:lstStyle/>
          <a:p>
            <a:r>
              <a:rPr lang="kk-KZ" b="1" dirty="0" smtClean="0"/>
              <a:t>Биология  кабинеті</a:t>
            </a:r>
            <a:endParaRPr lang="ru-RU" b="1" dirty="0"/>
          </a:p>
        </p:txBody>
      </p:sp>
      <p:pic>
        <p:nvPicPr>
          <p:cNvPr id="14" name="Рисунок 13" descr="D:\Desktop\АЙДАНА ФОТО\WhatsApp Image 2025-03-05 at 15.49.3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5940" y="197756"/>
            <a:ext cx="3248493" cy="2589044"/>
          </a:xfrm>
          <a:prstGeom prst="rect">
            <a:avLst/>
          </a:prstGeom>
          <a:noFill/>
          <a:ln>
            <a:noFill/>
          </a:ln>
        </p:spPr>
      </p:pic>
    </p:spTree>
    <p:extLst>
      <p:ext uri="{BB962C8B-B14F-4D97-AF65-F5344CB8AC3E}">
        <p14:creationId xmlns:p14="http://schemas.microsoft.com/office/powerpoint/2010/main" val="1233829217"/>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0800000" flipV="1">
            <a:off x="499532" y="186266"/>
            <a:ext cx="10938934" cy="321733"/>
          </a:xfrm>
        </p:spPr>
        <p:txBody>
          <a:bodyPr>
            <a:normAutofit fontScale="90000"/>
          </a:bodyPr>
          <a:lstStyle/>
          <a:p>
            <a:r>
              <a:rPr lang="kk-KZ" sz="2700" b="1" dirty="0" smtClean="0">
                <a:latin typeface="Times New Roman" pitchFamily="18" charset="0"/>
                <a:cs typeface="Times New Roman" pitchFamily="18" charset="0"/>
              </a:rPr>
              <a:t/>
            </a:r>
            <a:br>
              <a:rPr lang="kk-KZ" sz="2700" b="1" dirty="0" smtClean="0">
                <a:latin typeface="Times New Roman" pitchFamily="18" charset="0"/>
                <a:cs typeface="Times New Roman" pitchFamily="18" charset="0"/>
              </a:rPr>
            </a:br>
            <a:r>
              <a:rPr lang="kk-KZ" sz="2700" b="1" dirty="0" smtClean="0">
                <a:latin typeface="Times New Roman" pitchFamily="18" charset="0"/>
                <a:cs typeface="Times New Roman" pitchFamily="18" charset="0"/>
              </a:rPr>
              <a:t/>
            </a:r>
            <a:br>
              <a:rPr lang="kk-KZ" sz="2700" b="1" dirty="0" smtClean="0">
                <a:latin typeface="Times New Roman" pitchFamily="18" charset="0"/>
                <a:cs typeface="Times New Roman" pitchFamily="18" charset="0"/>
              </a:rPr>
            </a:br>
            <a:r>
              <a:rPr lang="kk-KZ" sz="2700" b="1" dirty="0" smtClean="0">
                <a:latin typeface="Times New Roman" pitchFamily="18" charset="0"/>
                <a:cs typeface="Times New Roman" pitchFamily="18" charset="0"/>
              </a:rPr>
              <a:t/>
            </a:r>
            <a:br>
              <a:rPr lang="kk-KZ" sz="2700" b="1" dirty="0" smtClean="0">
                <a:latin typeface="Times New Roman" pitchFamily="18" charset="0"/>
                <a:cs typeface="Times New Roman" pitchFamily="18" charset="0"/>
              </a:rPr>
            </a:br>
            <a:r>
              <a:rPr lang="kk-KZ" sz="1800" b="1" dirty="0" smtClean="0">
                <a:solidFill>
                  <a:srgbClr val="FF0000"/>
                </a:solidFill>
                <a:latin typeface="Times New Roman" pitchFamily="18" charset="0"/>
                <a:cs typeface="Times New Roman" pitchFamily="18" charset="0"/>
              </a:rPr>
              <a:t>2024-2025 оқу жылында ұйымдастырылатын қалалық, республикалық, халықаралық  іс –шаралар жоспары</a:t>
            </a:r>
            <a:r>
              <a:rPr lang="kk-KZ" b="1" dirty="0" smtClean="0">
                <a:latin typeface="Times New Roman" pitchFamily="18" charset="0"/>
                <a:cs typeface="Times New Roman" pitchFamily="18" charset="0"/>
              </a:rPr>
              <a:t/>
            </a:r>
            <a:br>
              <a:rPr lang="kk-KZ" b="1" dirty="0" smtClean="0">
                <a:latin typeface="Times New Roman" pitchFamily="18" charset="0"/>
                <a:cs typeface="Times New Roman" pitchFamily="18" charset="0"/>
              </a:rPr>
            </a:br>
            <a:r>
              <a:rPr lang="ru-RU" dirty="0" smtClean="0"/>
              <a:t/>
            </a:r>
            <a:br>
              <a:rPr lang="ru-RU" dirty="0" smtClean="0"/>
            </a:br>
            <a:endParaRPr lang="ru-RU" dirty="0"/>
          </a:p>
        </p:txBody>
      </p:sp>
      <p:graphicFrame>
        <p:nvGraphicFramePr>
          <p:cNvPr id="4" name="Таблица 3"/>
          <p:cNvGraphicFramePr>
            <a:graphicFrameLocks noGrp="1"/>
          </p:cNvGraphicFramePr>
          <p:nvPr/>
        </p:nvGraphicFramePr>
        <p:xfrm>
          <a:off x="338666" y="668866"/>
          <a:ext cx="11675533" cy="5988735"/>
        </p:xfrm>
        <a:graphic>
          <a:graphicData uri="http://schemas.openxmlformats.org/drawingml/2006/table">
            <a:tbl>
              <a:tblPr/>
              <a:tblGrid>
                <a:gridCol w="319991"/>
                <a:gridCol w="5095528"/>
                <a:gridCol w="1522480"/>
                <a:gridCol w="930438"/>
                <a:gridCol w="3807096"/>
              </a:tblGrid>
              <a:tr h="167855">
                <a:tc>
                  <a:txBody>
                    <a:bodyPr/>
                    <a:lstStyle/>
                    <a:p>
                      <a:pPr algn="ctr">
                        <a:lnSpc>
                          <a:spcPct val="115000"/>
                        </a:lnSpc>
                        <a:spcAft>
                          <a:spcPts val="0"/>
                        </a:spcAft>
                      </a:pPr>
                      <a:r>
                        <a:rPr lang="en-US" sz="800" b="1" dirty="0">
                          <a:latin typeface="Times New Roman"/>
                          <a:ea typeface="Times New Roman"/>
                          <a:cs typeface="Times New Roman"/>
                        </a:rPr>
                        <a:t>№</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latin typeface="Times New Roman"/>
                          <a:ea typeface="Times New Roman"/>
                          <a:cs typeface="Times New Roman"/>
                        </a:rPr>
                        <a:t>ІС – ШАРАЛАРДЫҢ ТАҚЫРЫБЫ </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latin typeface="Times New Roman"/>
                          <a:ea typeface="Times New Roman"/>
                          <a:cs typeface="Times New Roman"/>
                        </a:rPr>
                        <a:t>ІС-ШАРАНЫҢ НЫСАНЫ</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latin typeface="Times New Roman"/>
                          <a:ea typeface="Times New Roman"/>
                          <a:cs typeface="Times New Roman"/>
                        </a:rPr>
                        <a:t>МЕРЗІМІ</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latin typeface="Times New Roman"/>
                          <a:ea typeface="Times New Roman"/>
                          <a:cs typeface="Times New Roman"/>
                        </a:rPr>
                        <a:t>ЖАУАПТЫЛАР МЕН ҚАТЫСУШЫЛАР</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546">
                <a:tc>
                  <a:txBody>
                    <a:bodyPr/>
                    <a:lstStyle/>
                    <a:p>
                      <a:pPr algn="ctr">
                        <a:lnSpc>
                          <a:spcPct val="115000"/>
                        </a:lnSpc>
                        <a:spcAft>
                          <a:spcPts val="0"/>
                        </a:spcAft>
                      </a:pPr>
                      <a:r>
                        <a:rPr lang="kk-KZ" sz="800" b="1" dirty="0">
                          <a:latin typeface="Times New Roman"/>
                          <a:ea typeface="Times New Roman"/>
                          <a:cs typeface="Times New Roman"/>
                        </a:rPr>
                        <a:t>1</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50" b="1" dirty="0">
                          <a:latin typeface="Times New Roman"/>
                          <a:ea typeface="Times New Roman"/>
                          <a:cs typeface="Times New Roman"/>
                        </a:rPr>
                        <a:t>Та</a:t>
                      </a:r>
                      <a:r>
                        <a:rPr lang="kk-KZ" sz="1050" b="1" dirty="0">
                          <a:latin typeface="Times New Roman"/>
                          <a:ea typeface="Times New Roman"/>
                          <a:cs typeface="Times New Roman"/>
                        </a:rPr>
                        <a:t>қырыбы</a:t>
                      </a:r>
                      <a:r>
                        <a:rPr lang="en-US" sz="1050" b="1" dirty="0">
                          <a:latin typeface="Times New Roman"/>
                          <a:ea typeface="Times New Roman"/>
                          <a:cs typeface="Times New Roman"/>
                        </a:rPr>
                        <a:t>:</a:t>
                      </a:r>
                      <a:r>
                        <a:rPr lang="en-US" sz="1050" dirty="0">
                          <a:latin typeface="Times New Roman"/>
                          <a:ea typeface="Times New Roman"/>
                          <a:cs typeface="Times New Roman"/>
                        </a:rPr>
                        <a:t> I am a “Bookworm” (</a:t>
                      </a:r>
                      <a:r>
                        <a:rPr lang="kk-KZ" sz="1050" dirty="0">
                          <a:latin typeface="Times New Roman"/>
                          <a:ea typeface="Times New Roman"/>
                          <a:cs typeface="Times New Roman"/>
                        </a:rPr>
                        <a:t>Мен кітапқа құштармын</a:t>
                      </a:r>
                      <a:r>
                        <a:rPr lang="en-US" sz="1050" dirty="0" smtClean="0">
                          <a:latin typeface="Times New Roman"/>
                          <a:ea typeface="Times New Roman"/>
                          <a:cs typeface="Times New Roman"/>
                        </a:rPr>
                        <a:t>)</a:t>
                      </a:r>
                      <a:endParaRPr lang="ru-RU" sz="1000" dirty="0" smtClean="0">
                        <a:latin typeface="Calibri"/>
                        <a:ea typeface="Times New Roman"/>
                        <a:cs typeface="Times New Roman"/>
                      </a:endParaRPr>
                    </a:p>
                    <a:p>
                      <a:pPr>
                        <a:lnSpc>
                          <a:spcPct val="115000"/>
                        </a:lnSpc>
                        <a:spcAft>
                          <a:spcPts val="0"/>
                        </a:spcAft>
                      </a:pPr>
                      <a:r>
                        <a:rPr lang="kk-KZ" sz="1050" b="1" dirty="0" smtClean="0">
                          <a:latin typeface="Times New Roman"/>
                          <a:ea typeface="Times New Roman"/>
                          <a:cs typeface="Times New Roman"/>
                        </a:rPr>
                        <a:t>Мақсаты</a:t>
                      </a:r>
                      <a:r>
                        <a:rPr lang="kk-KZ" sz="1050" b="1" dirty="0">
                          <a:latin typeface="Times New Roman"/>
                          <a:ea typeface="Times New Roman"/>
                          <a:cs typeface="Times New Roman"/>
                        </a:rPr>
                        <a:t>: </a:t>
                      </a:r>
                      <a:r>
                        <a:rPr lang="kk-KZ" sz="1050" dirty="0">
                          <a:latin typeface="Times New Roman"/>
                          <a:ea typeface="Times New Roman"/>
                          <a:cs typeface="Times New Roman"/>
                        </a:rPr>
                        <a:t>колледж студенттерінің жұмыс оқу бағдарламасымазмұны деңгейіндегі </a:t>
                      </a:r>
                      <a:r>
                        <a:rPr lang="kk-KZ" sz="1050" dirty="0" smtClean="0">
                          <a:latin typeface="Times New Roman"/>
                          <a:ea typeface="Times New Roman"/>
                          <a:cs typeface="Times New Roman"/>
                        </a:rPr>
                        <a:t>шетел </a:t>
                      </a:r>
                      <a:r>
                        <a:rPr lang="kk-KZ" sz="1050" dirty="0">
                          <a:latin typeface="Times New Roman"/>
                          <a:ea typeface="Times New Roman"/>
                          <a:cs typeface="Times New Roman"/>
                        </a:rPr>
                        <a:t>әдебиеті  шығармалары бойынша білім деңгейлерін тексеру</a:t>
                      </a:r>
                      <a:endParaRPr lang="ru-RU" sz="10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dirty="0">
                          <a:latin typeface="Times New Roman"/>
                          <a:ea typeface="Times New Roman"/>
                          <a:cs typeface="Times New Roman"/>
                        </a:rPr>
                        <a:t> </a:t>
                      </a:r>
                      <a:r>
                        <a:rPr lang="kk-KZ" sz="900" dirty="0">
                          <a:latin typeface="Times New Roman"/>
                          <a:ea typeface="Times New Roman"/>
                          <a:cs typeface="Times New Roman"/>
                        </a:rPr>
                        <a:t>«Оқуға құштар колледж» жобасы аясында шетел әдебиеті шығармаларының  академиялық тыңдалымы</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latin typeface="Times New Roman"/>
                          <a:ea typeface="Times New Roman"/>
                          <a:cs typeface="Times New Roman"/>
                        </a:rPr>
                        <a:t>29 қараша</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900" b="1" dirty="0">
                          <a:latin typeface="Times New Roman"/>
                          <a:ea typeface="Times New Roman"/>
                          <a:cs typeface="Times New Roman"/>
                        </a:rPr>
                        <a:t>Жауаптылар: «</a:t>
                      </a:r>
                      <a:r>
                        <a:rPr lang="kk-KZ" sz="900" dirty="0">
                          <a:latin typeface="Times New Roman"/>
                          <a:ea typeface="Times New Roman"/>
                          <a:cs typeface="Times New Roman"/>
                        </a:rPr>
                        <a:t>Шетел тілдері және оқыту әдістемесі» ПЦК </a:t>
                      </a:r>
                      <a:endParaRPr lang="kk-KZ" sz="900" dirty="0" smtClean="0">
                        <a:latin typeface="Times New Roman"/>
                        <a:ea typeface="Times New Roman"/>
                        <a:cs typeface="Times New Roman"/>
                      </a:endParaRPr>
                    </a:p>
                    <a:p>
                      <a:pPr algn="l">
                        <a:lnSpc>
                          <a:spcPct val="115000"/>
                        </a:lnSpc>
                        <a:spcAft>
                          <a:spcPts val="0"/>
                        </a:spcAft>
                      </a:pPr>
                      <a:r>
                        <a:rPr lang="kk-KZ" sz="900" dirty="0" smtClean="0">
                          <a:latin typeface="Times New Roman"/>
                          <a:ea typeface="Times New Roman"/>
                          <a:cs typeface="Times New Roman"/>
                        </a:rPr>
                        <a:t>Алимпияева З.С.</a:t>
                      </a:r>
                      <a:r>
                        <a:rPr lang="ru-RU" sz="900" baseline="0" dirty="0" smtClean="0">
                          <a:latin typeface="Calibri"/>
                          <a:ea typeface="Times New Roman"/>
                          <a:cs typeface="Times New Roman"/>
                        </a:rPr>
                        <a:t> </a:t>
                      </a:r>
                      <a:r>
                        <a:rPr lang="kk-KZ" sz="900" b="1" dirty="0" smtClean="0">
                          <a:latin typeface="Times New Roman"/>
                          <a:ea typeface="Times New Roman"/>
                          <a:cs typeface="Times New Roman"/>
                        </a:rPr>
                        <a:t>Қатысушылар</a:t>
                      </a:r>
                      <a:r>
                        <a:rPr lang="kk-KZ" sz="900" b="1" dirty="0">
                          <a:latin typeface="Times New Roman"/>
                          <a:ea typeface="Times New Roman"/>
                          <a:cs typeface="Times New Roman"/>
                        </a:rPr>
                        <a:t>: </a:t>
                      </a:r>
                      <a:r>
                        <a:rPr lang="kk-KZ" sz="900" b="1" dirty="0" smtClean="0">
                          <a:latin typeface="Times New Roman"/>
                          <a:ea typeface="Times New Roman"/>
                          <a:cs typeface="Times New Roman"/>
                        </a:rPr>
                        <a:t> </a:t>
                      </a:r>
                      <a:r>
                        <a:rPr lang="kk-KZ" sz="900" dirty="0">
                          <a:latin typeface="Times New Roman"/>
                          <a:ea typeface="Times New Roman"/>
                          <a:cs typeface="Times New Roman"/>
                        </a:rPr>
                        <a:t>«Шетел тілі мұғалімі»</a:t>
                      </a:r>
                      <a:r>
                        <a:rPr lang="kk-KZ" sz="900" b="1" dirty="0">
                          <a:latin typeface="Times New Roman"/>
                          <a:ea typeface="Times New Roman"/>
                          <a:cs typeface="Times New Roman"/>
                        </a:rPr>
                        <a:t>  </a:t>
                      </a:r>
                      <a:r>
                        <a:rPr lang="kk-KZ" sz="900" dirty="0">
                          <a:latin typeface="Times New Roman"/>
                          <a:ea typeface="Times New Roman"/>
                          <a:cs typeface="Times New Roman"/>
                        </a:rPr>
                        <a:t>біліктілігінің </a:t>
                      </a:r>
                      <a:endParaRPr lang="ru-RU" sz="900" dirty="0">
                        <a:latin typeface="Calibri"/>
                        <a:ea typeface="Calibri"/>
                        <a:cs typeface="Times New Roman"/>
                      </a:endParaRPr>
                    </a:p>
                    <a:p>
                      <a:pPr algn="l">
                        <a:lnSpc>
                          <a:spcPct val="115000"/>
                        </a:lnSpc>
                        <a:spcAft>
                          <a:spcPts val="0"/>
                        </a:spcAft>
                      </a:pPr>
                      <a:r>
                        <a:rPr lang="kk-KZ" sz="900" dirty="0">
                          <a:latin typeface="Times New Roman"/>
                          <a:ea typeface="Times New Roman"/>
                          <a:cs typeface="Times New Roman"/>
                        </a:rPr>
                        <a:t>3-4 курс студенттері, Алматы қаласы педколледждерінің шетел тілі мамандығы студенттері мен оқытушылары</a:t>
                      </a:r>
                      <a:r>
                        <a:rPr lang="kk-KZ" sz="900" b="1" dirty="0">
                          <a:latin typeface="Times New Roman"/>
                          <a:ea typeface="Times New Roman"/>
                          <a:cs typeface="Times New Roman"/>
                        </a:rPr>
                        <a:t> </a:t>
                      </a:r>
                      <a:endParaRPr lang="ru-RU" sz="9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3786">
                <a:tc>
                  <a:txBody>
                    <a:bodyPr/>
                    <a:lstStyle/>
                    <a:p>
                      <a:pPr algn="ctr">
                        <a:lnSpc>
                          <a:spcPct val="115000"/>
                        </a:lnSpc>
                        <a:spcAft>
                          <a:spcPts val="0"/>
                        </a:spcAft>
                      </a:pPr>
                      <a:r>
                        <a:rPr lang="kk-KZ" sz="1000">
                          <a:latin typeface="Times New Roman"/>
                          <a:ea typeface="Times New Roman"/>
                          <a:cs typeface="Times New Roman"/>
                        </a:rPr>
                        <a:t>2</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50" b="1" dirty="0">
                          <a:latin typeface="Times New Roman"/>
                          <a:ea typeface="Times New Roman"/>
                          <a:cs typeface="Times New Roman"/>
                        </a:rPr>
                        <a:t>Тақырыбы</a:t>
                      </a:r>
                      <a:r>
                        <a:rPr lang="kk-KZ" sz="1050" dirty="0">
                          <a:latin typeface="Times New Roman"/>
                          <a:ea typeface="Times New Roman"/>
                          <a:cs typeface="Times New Roman"/>
                        </a:rPr>
                        <a:t>:</a:t>
                      </a:r>
                      <a:endParaRPr lang="ru-RU" sz="1000" dirty="0">
                        <a:latin typeface="Calibri"/>
                        <a:ea typeface="Calibri"/>
                        <a:cs typeface="Times New Roman"/>
                      </a:endParaRPr>
                    </a:p>
                    <a:p>
                      <a:pPr>
                        <a:lnSpc>
                          <a:spcPct val="115000"/>
                        </a:lnSpc>
                        <a:spcAft>
                          <a:spcPts val="0"/>
                        </a:spcAft>
                      </a:pPr>
                      <a:r>
                        <a:rPr lang="kk-KZ" sz="1050" dirty="0">
                          <a:latin typeface="Times New Roman"/>
                          <a:ea typeface="Times New Roman"/>
                          <a:cs typeface="Times New Roman"/>
                        </a:rPr>
                        <a:t> «Қаламды шын беріліп алдым берік...» </a:t>
                      </a:r>
                      <a:endParaRPr lang="ru-RU" sz="10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900" dirty="0">
                          <a:latin typeface="Times New Roman"/>
                          <a:ea typeface="Times New Roman"/>
                          <a:cs typeface="Times New Roman"/>
                        </a:rPr>
                        <a:t>С.Торайғыровтың 130 жылдығына арналған қалалық көркемсөз оқулары</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a:latin typeface="Times New Roman"/>
                          <a:ea typeface="Times New Roman"/>
                          <a:cs typeface="Times New Roman"/>
                        </a:rPr>
                        <a:t>қараша</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900" b="1" dirty="0">
                          <a:latin typeface="Times New Roman"/>
                          <a:ea typeface="Times New Roman"/>
                          <a:cs typeface="Times New Roman"/>
                        </a:rPr>
                        <a:t>Жауаптылар:</a:t>
                      </a:r>
                      <a:r>
                        <a:rPr lang="kk-KZ" sz="900" dirty="0">
                          <a:latin typeface="Times New Roman"/>
                          <a:ea typeface="Times New Roman"/>
                          <a:cs typeface="Times New Roman"/>
                        </a:rPr>
                        <a:t> Байтекева А.А.,</a:t>
                      </a:r>
                      <a:endParaRPr lang="ru-RU" sz="800" dirty="0">
                        <a:latin typeface="Calibri"/>
                        <a:ea typeface="Calibri"/>
                        <a:cs typeface="Times New Roman"/>
                      </a:endParaRPr>
                    </a:p>
                    <a:p>
                      <a:pPr>
                        <a:lnSpc>
                          <a:spcPct val="115000"/>
                        </a:lnSpc>
                        <a:spcAft>
                          <a:spcPts val="0"/>
                        </a:spcAft>
                      </a:pPr>
                      <a:r>
                        <a:rPr lang="kk-KZ" sz="900" dirty="0">
                          <a:latin typeface="Times New Roman"/>
                          <a:ea typeface="Times New Roman"/>
                          <a:cs typeface="Times New Roman"/>
                        </a:rPr>
                        <a:t> «Қазақ тілі мен әдебиеті және оқыту әдістемелері» ПЦК  оқытушылары, </a:t>
                      </a:r>
                      <a:endParaRPr lang="ru-RU" sz="800" dirty="0">
                        <a:latin typeface="Calibri"/>
                        <a:ea typeface="Calibri"/>
                        <a:cs typeface="Times New Roman"/>
                      </a:endParaRPr>
                    </a:p>
                    <a:p>
                      <a:pPr>
                        <a:lnSpc>
                          <a:spcPct val="115000"/>
                        </a:lnSpc>
                        <a:spcAft>
                          <a:spcPts val="0"/>
                        </a:spcAft>
                      </a:pPr>
                      <a:r>
                        <a:rPr lang="kk-KZ" sz="900" b="1" dirty="0">
                          <a:latin typeface="Times New Roman"/>
                          <a:ea typeface="Times New Roman"/>
                          <a:cs typeface="Times New Roman"/>
                        </a:rPr>
                        <a:t>Қатысушылар: </a:t>
                      </a:r>
                      <a:r>
                        <a:rPr lang="kk-KZ" sz="900" dirty="0">
                          <a:latin typeface="Times New Roman"/>
                          <a:ea typeface="Times New Roman"/>
                          <a:cs typeface="Times New Roman"/>
                        </a:rPr>
                        <a:t>Алматы қаласы колледждерінің оқытушылары және білім алушылары</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575">
                <a:tc>
                  <a:txBody>
                    <a:bodyPr/>
                    <a:lstStyle/>
                    <a:p>
                      <a:pPr algn="ctr">
                        <a:lnSpc>
                          <a:spcPct val="115000"/>
                        </a:lnSpc>
                        <a:spcAft>
                          <a:spcPts val="0"/>
                        </a:spcAft>
                      </a:pPr>
                      <a:r>
                        <a:rPr lang="kk-KZ" sz="1000">
                          <a:latin typeface="Times New Roman"/>
                          <a:ea typeface="Times New Roman"/>
                          <a:cs typeface="Times New Roman"/>
                        </a:rPr>
                        <a:t>3</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kk-KZ" sz="1100" b="1" dirty="0" smtClean="0">
                          <a:latin typeface="Times New Roman"/>
                          <a:ea typeface="Times New Roman"/>
                          <a:cs typeface="Times New Roman"/>
                        </a:rPr>
                        <a:t>Тақырыбы</a:t>
                      </a:r>
                      <a:r>
                        <a:rPr lang="kk-KZ" sz="1100" dirty="0" smtClean="0">
                          <a:latin typeface="Times New Roman"/>
                          <a:ea typeface="Times New Roman"/>
                          <a:cs typeface="Times New Roman"/>
                        </a:rPr>
                        <a:t>:</a:t>
                      </a:r>
                      <a:endParaRPr lang="ru-RU" sz="1050" dirty="0" smtClean="0">
                        <a:latin typeface="Calibri"/>
                        <a:ea typeface="Calibri"/>
                        <a:cs typeface="Times New Roman"/>
                      </a:endParaRPr>
                    </a:p>
                    <a:p>
                      <a:pPr>
                        <a:lnSpc>
                          <a:spcPct val="115000"/>
                        </a:lnSpc>
                        <a:spcAft>
                          <a:spcPts val="0"/>
                        </a:spcAft>
                      </a:pPr>
                      <a:r>
                        <a:rPr lang="kk-KZ" sz="1100" dirty="0" smtClean="0">
                          <a:latin typeface="Times New Roman"/>
                          <a:ea typeface="Times New Roman"/>
                          <a:cs typeface="Times New Roman"/>
                        </a:rPr>
                        <a:t>“Геймификация </a:t>
                      </a:r>
                      <a:r>
                        <a:rPr lang="kk-KZ" sz="1100" dirty="0">
                          <a:latin typeface="Times New Roman"/>
                          <a:ea typeface="Times New Roman"/>
                          <a:cs typeface="Times New Roman"/>
                        </a:rPr>
                        <a:t>студенттерді сабаққа қызықтыру және ынталандыру </a:t>
                      </a:r>
                      <a:r>
                        <a:rPr lang="kk-KZ" sz="1100" dirty="0" smtClean="0">
                          <a:latin typeface="Times New Roman"/>
                          <a:ea typeface="Times New Roman"/>
                          <a:cs typeface="Times New Roman"/>
                        </a:rPr>
                        <a:t>құралы”</a:t>
                      </a:r>
                    </a:p>
                    <a:p>
                      <a:pPr>
                        <a:lnSpc>
                          <a:spcPct val="115000"/>
                        </a:lnSpc>
                        <a:spcAft>
                          <a:spcPts val="0"/>
                        </a:spcAft>
                      </a:pPr>
                      <a:r>
                        <a:rPr lang="kk-KZ" sz="1000" dirty="0" smtClean="0">
                          <a:solidFill>
                            <a:srgbClr val="FF0000"/>
                          </a:solidFill>
                          <a:latin typeface="Times New Roman"/>
                          <a:ea typeface="Times New Roman"/>
                          <a:cs typeface="Times New Roman"/>
                        </a:rPr>
                        <a:t>(</a:t>
                      </a:r>
                      <a:r>
                        <a:rPr lang="kk-KZ" sz="1050" dirty="0" smtClean="0">
                          <a:solidFill>
                            <a:srgbClr val="FF0000"/>
                          </a:solidFill>
                          <a:latin typeface="Times New Roman"/>
                          <a:ea typeface="Times New Roman"/>
                          <a:cs typeface="Times New Roman"/>
                        </a:rPr>
                        <a:t>Қалалық әдістемелік кабинетттің жоспарына енгізілді)</a:t>
                      </a:r>
                      <a:endParaRPr lang="ru-RU" sz="1050" dirty="0">
                        <a:solidFill>
                          <a:srgbClr val="FF0000"/>
                        </a:solidFill>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900" dirty="0">
                          <a:latin typeface="Times New Roman"/>
                          <a:ea typeface="Times New Roman"/>
                          <a:cs typeface="Times New Roman"/>
                        </a:rPr>
                        <a:t>Әдістемелік </a:t>
                      </a:r>
                      <a:r>
                        <a:rPr lang="kk-KZ" sz="900" dirty="0" smtClean="0">
                          <a:latin typeface="Times New Roman"/>
                          <a:ea typeface="Times New Roman"/>
                          <a:cs typeface="Times New Roman"/>
                        </a:rPr>
                        <a:t>коучинг</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dirty="0">
                          <a:latin typeface="Times New Roman"/>
                          <a:ea typeface="Times New Roman"/>
                          <a:cs typeface="Times New Roman"/>
                        </a:rPr>
                        <a:t>наурыз</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900" b="1" dirty="0">
                          <a:latin typeface="Times New Roman"/>
                          <a:ea typeface="Times New Roman"/>
                          <a:cs typeface="Times New Roman"/>
                        </a:rPr>
                        <a:t>Жауаптылар:</a:t>
                      </a:r>
                      <a:r>
                        <a:rPr lang="kk-KZ" sz="900" dirty="0">
                          <a:latin typeface="Times New Roman"/>
                          <a:ea typeface="Times New Roman"/>
                          <a:cs typeface="Times New Roman"/>
                        </a:rPr>
                        <a:t> Алимжанова А.Б.;</a:t>
                      </a:r>
                      <a:r>
                        <a:rPr lang="kk-KZ" sz="1000" dirty="0">
                          <a:latin typeface="Times New Roman"/>
                          <a:ea typeface="Times New Roman"/>
                          <a:cs typeface="Times New Roman"/>
                        </a:rPr>
                        <a:t>№1</a:t>
                      </a:r>
                      <a:r>
                        <a:rPr lang="kk-KZ" sz="900" dirty="0">
                          <a:latin typeface="Times New Roman"/>
                          <a:ea typeface="Times New Roman"/>
                          <a:cs typeface="Times New Roman"/>
                        </a:rPr>
                        <a:t> АҚМГПК-нің оқытушылары</a:t>
                      </a:r>
                      <a:endParaRPr lang="ru-RU" sz="800" dirty="0">
                        <a:latin typeface="Calibri"/>
                        <a:ea typeface="Calibri"/>
                        <a:cs typeface="Times New Roman"/>
                      </a:endParaRPr>
                    </a:p>
                    <a:p>
                      <a:pPr>
                        <a:lnSpc>
                          <a:spcPct val="115000"/>
                        </a:lnSpc>
                        <a:spcAft>
                          <a:spcPts val="0"/>
                        </a:spcAft>
                      </a:pPr>
                      <a:r>
                        <a:rPr lang="kk-KZ" sz="900" dirty="0">
                          <a:latin typeface="Times New Roman"/>
                          <a:ea typeface="Times New Roman"/>
                          <a:cs typeface="Times New Roman"/>
                        </a:rPr>
                        <a:t>Қатысушылар Алматы қаласы педагогикалық колледж оқытушылары</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3332">
                <a:tc>
                  <a:txBody>
                    <a:bodyPr/>
                    <a:lstStyle/>
                    <a:p>
                      <a:pPr algn="ctr">
                        <a:lnSpc>
                          <a:spcPct val="115000"/>
                        </a:lnSpc>
                        <a:spcAft>
                          <a:spcPts val="0"/>
                        </a:spcAft>
                      </a:pPr>
                      <a:r>
                        <a:rPr lang="kk-KZ" sz="1000">
                          <a:latin typeface="Times New Roman"/>
                          <a:ea typeface="Times New Roman"/>
                          <a:cs typeface="Times New Roman"/>
                        </a:rPr>
                        <a:t>4</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50" b="1" dirty="0">
                          <a:latin typeface="Times New Roman"/>
                          <a:ea typeface="Times New Roman"/>
                          <a:cs typeface="Times New Roman"/>
                        </a:rPr>
                        <a:t>Тақырыбы</a:t>
                      </a:r>
                      <a:r>
                        <a:rPr lang="kk-KZ" sz="1050" dirty="0">
                          <a:latin typeface="Times New Roman"/>
                          <a:ea typeface="Times New Roman"/>
                          <a:cs typeface="Times New Roman"/>
                        </a:rPr>
                        <a:t>:»</a:t>
                      </a:r>
                      <a:endParaRPr lang="ru-RU" sz="1000" dirty="0">
                        <a:latin typeface="Calibri"/>
                        <a:ea typeface="Calibri"/>
                        <a:cs typeface="Times New Roman"/>
                      </a:endParaRPr>
                    </a:p>
                    <a:p>
                      <a:pPr>
                        <a:lnSpc>
                          <a:spcPct val="115000"/>
                        </a:lnSpc>
                        <a:spcAft>
                          <a:spcPts val="0"/>
                        </a:spcAft>
                      </a:pPr>
                      <a:r>
                        <a:rPr lang="kk-KZ" sz="1050" dirty="0">
                          <a:latin typeface="Times New Roman"/>
                          <a:ea typeface="Times New Roman"/>
                          <a:cs typeface="Times New Roman"/>
                        </a:rPr>
                        <a:t> «Оралхан Бөкейдің прозалық  әлемі» </a:t>
                      </a:r>
                      <a:endParaRPr lang="ru-RU" sz="10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900" dirty="0">
                          <a:latin typeface="Times New Roman"/>
                          <a:ea typeface="Times New Roman"/>
                          <a:cs typeface="Times New Roman"/>
                        </a:rPr>
                        <a:t>О.Бөкейдің 80 жылдық мерей тойына арналған кеш.</a:t>
                      </a:r>
                      <a:endParaRPr lang="ru-RU" sz="800" dirty="0">
                        <a:latin typeface="Calibri"/>
                        <a:ea typeface="Calibri"/>
                        <a:cs typeface="Times New Roman"/>
                      </a:endParaRPr>
                    </a:p>
                    <a:p>
                      <a:pPr>
                        <a:lnSpc>
                          <a:spcPct val="115000"/>
                        </a:lnSpc>
                        <a:spcAft>
                          <a:spcPts val="0"/>
                        </a:spcAft>
                      </a:pPr>
                      <a:r>
                        <a:rPr lang="kk-KZ" sz="1000" dirty="0">
                          <a:latin typeface="Times New Roman"/>
                          <a:ea typeface="Times New Roman"/>
                          <a:cs typeface="Times New Roman"/>
                        </a:rPr>
                        <a:t>27.03.2024 ж</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a:latin typeface="Times New Roman"/>
                          <a:ea typeface="Times New Roman"/>
                          <a:cs typeface="Times New Roman"/>
                        </a:rPr>
                        <a:t>наурыз</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900" b="1" dirty="0">
                          <a:latin typeface="Times New Roman"/>
                          <a:ea typeface="Times New Roman"/>
                          <a:cs typeface="Times New Roman"/>
                        </a:rPr>
                        <a:t>Жауаптылар:</a:t>
                      </a:r>
                      <a:r>
                        <a:rPr lang="kk-KZ" sz="900" dirty="0">
                          <a:latin typeface="Times New Roman"/>
                          <a:ea typeface="Times New Roman"/>
                          <a:cs typeface="Times New Roman"/>
                        </a:rPr>
                        <a:t> </a:t>
                      </a:r>
                      <a:r>
                        <a:rPr lang="kk-KZ" sz="1000" dirty="0">
                          <a:latin typeface="Times New Roman"/>
                          <a:ea typeface="Times New Roman"/>
                          <a:cs typeface="Times New Roman"/>
                        </a:rPr>
                        <a:t>№1</a:t>
                      </a:r>
                      <a:r>
                        <a:rPr lang="kk-KZ" sz="900" dirty="0">
                          <a:latin typeface="Times New Roman"/>
                          <a:ea typeface="Times New Roman"/>
                          <a:cs typeface="Times New Roman"/>
                        </a:rPr>
                        <a:t> АҚМГПК-нің «Қаақ тілі мен әдебиеті және оқыту әдістемелері» ПЦК  оқытушылары</a:t>
                      </a:r>
                      <a:r>
                        <a:rPr lang="kk-KZ" sz="900" b="1" dirty="0">
                          <a:latin typeface="Times New Roman"/>
                          <a:ea typeface="Times New Roman"/>
                          <a:cs typeface="Times New Roman"/>
                        </a:rPr>
                        <a:t> </a:t>
                      </a:r>
                      <a:endParaRPr lang="ru-RU" sz="800" dirty="0">
                        <a:latin typeface="Calibri"/>
                        <a:ea typeface="Calibri"/>
                        <a:cs typeface="Times New Roman"/>
                      </a:endParaRPr>
                    </a:p>
                    <a:p>
                      <a:pPr>
                        <a:lnSpc>
                          <a:spcPct val="115000"/>
                        </a:lnSpc>
                        <a:spcAft>
                          <a:spcPts val="0"/>
                        </a:spcAft>
                      </a:pPr>
                      <a:r>
                        <a:rPr lang="kk-KZ" sz="900" b="1" dirty="0">
                          <a:latin typeface="Times New Roman"/>
                          <a:ea typeface="Times New Roman"/>
                          <a:cs typeface="Times New Roman"/>
                        </a:rPr>
                        <a:t>Қатысушылар:</a:t>
                      </a:r>
                      <a:r>
                        <a:rPr lang="kk-KZ" sz="900" dirty="0">
                          <a:latin typeface="Times New Roman"/>
                          <a:ea typeface="Times New Roman"/>
                          <a:cs typeface="Times New Roman"/>
                        </a:rPr>
                        <a:t> Алматы қаласы колледждерінің  оқытушылары мен студенттері</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4521">
                <a:tc>
                  <a:txBody>
                    <a:bodyPr/>
                    <a:lstStyle/>
                    <a:p>
                      <a:pPr algn="ctr">
                        <a:lnSpc>
                          <a:spcPct val="115000"/>
                        </a:lnSpc>
                        <a:spcAft>
                          <a:spcPts val="0"/>
                        </a:spcAft>
                      </a:pPr>
                      <a:r>
                        <a:rPr lang="kk-KZ" sz="1000">
                          <a:latin typeface="Times New Roman"/>
                          <a:ea typeface="Times New Roman"/>
                          <a:cs typeface="Times New Roman"/>
                        </a:rPr>
                        <a:t>5</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50" dirty="0" smtClean="0">
                          <a:latin typeface="Times New Roman"/>
                          <a:ea typeface="Times New Roman"/>
                          <a:cs typeface="Times New Roman"/>
                        </a:rPr>
                        <a:t> </a:t>
                      </a:r>
                      <a:r>
                        <a:rPr lang="kk-KZ" sz="1050" b="1" dirty="0" smtClean="0">
                          <a:latin typeface="Times New Roman"/>
                          <a:ea typeface="Times New Roman"/>
                          <a:cs typeface="Times New Roman"/>
                        </a:rPr>
                        <a:t>Тақырыбы</a:t>
                      </a:r>
                      <a:r>
                        <a:rPr lang="kk-KZ" sz="1050" dirty="0" smtClean="0">
                          <a:latin typeface="Times New Roman"/>
                          <a:ea typeface="Times New Roman"/>
                          <a:cs typeface="Times New Roman"/>
                        </a:rPr>
                        <a:t>: “Демоемтихан </a:t>
                      </a:r>
                      <a:r>
                        <a:rPr lang="kk-KZ" sz="1050" dirty="0">
                          <a:latin typeface="Times New Roman"/>
                          <a:ea typeface="Times New Roman"/>
                          <a:cs typeface="Times New Roman"/>
                        </a:rPr>
                        <a:t>- еңбек нарығындағы түлектер үшін бейімделудің жаңа </a:t>
                      </a:r>
                      <a:r>
                        <a:rPr lang="kk-KZ" sz="1050" dirty="0" smtClean="0">
                          <a:latin typeface="Times New Roman"/>
                          <a:ea typeface="Times New Roman"/>
                          <a:cs typeface="Times New Roman"/>
                        </a:rPr>
                        <a:t>түрі”</a:t>
                      </a:r>
                      <a:endParaRPr lang="ru-RU" sz="105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a:latin typeface="Times New Roman"/>
                          <a:ea typeface="Times New Roman"/>
                          <a:cs typeface="Times New Roman"/>
                        </a:rPr>
                        <a:t>Дөңгелек үстел</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a:latin typeface="Times New Roman"/>
                          <a:ea typeface="Times New Roman"/>
                          <a:cs typeface="Times New Roman"/>
                        </a:rPr>
                        <a:t>ақпан</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900" b="1" dirty="0">
                          <a:latin typeface="Times New Roman"/>
                          <a:ea typeface="Times New Roman"/>
                          <a:cs typeface="Times New Roman"/>
                        </a:rPr>
                        <a:t>Жауаптылар:</a:t>
                      </a:r>
                      <a:r>
                        <a:rPr lang="kk-KZ" sz="900" dirty="0">
                          <a:latin typeface="Times New Roman"/>
                          <a:ea typeface="Times New Roman"/>
                          <a:cs typeface="Times New Roman"/>
                        </a:rPr>
                        <a:t> Асубаева Г.С.;</a:t>
                      </a:r>
                      <a:r>
                        <a:rPr lang="kk-KZ" sz="1000" dirty="0">
                          <a:latin typeface="Times New Roman"/>
                          <a:ea typeface="Times New Roman"/>
                          <a:cs typeface="Times New Roman"/>
                        </a:rPr>
                        <a:t>№1</a:t>
                      </a:r>
                      <a:r>
                        <a:rPr lang="kk-KZ" sz="900" dirty="0">
                          <a:latin typeface="Times New Roman"/>
                          <a:ea typeface="Times New Roman"/>
                          <a:cs typeface="Times New Roman"/>
                        </a:rPr>
                        <a:t> АҚМГПК-нің оқытушылары</a:t>
                      </a:r>
                      <a:endParaRPr lang="ru-RU" sz="800" dirty="0">
                        <a:latin typeface="Calibri"/>
                        <a:ea typeface="Calibri"/>
                        <a:cs typeface="Times New Roman"/>
                      </a:endParaRPr>
                    </a:p>
                    <a:p>
                      <a:pPr>
                        <a:lnSpc>
                          <a:spcPct val="115000"/>
                        </a:lnSpc>
                        <a:spcAft>
                          <a:spcPts val="0"/>
                        </a:spcAft>
                      </a:pPr>
                      <a:r>
                        <a:rPr lang="kk-KZ" sz="900" dirty="0">
                          <a:latin typeface="Times New Roman"/>
                          <a:ea typeface="Times New Roman"/>
                          <a:cs typeface="Times New Roman"/>
                        </a:rPr>
                        <a:t>Қатысушылар Алматы қаласы педагогикалық колледж оқытушылары, жұмыс беруші әріптестер</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3332">
                <a:tc>
                  <a:txBody>
                    <a:bodyPr/>
                    <a:lstStyle/>
                    <a:p>
                      <a:pPr algn="ctr">
                        <a:lnSpc>
                          <a:spcPct val="115000"/>
                        </a:lnSpc>
                        <a:spcAft>
                          <a:spcPts val="0"/>
                        </a:spcAft>
                      </a:pPr>
                      <a:r>
                        <a:rPr lang="kk-KZ" sz="1000">
                          <a:latin typeface="Times New Roman"/>
                          <a:ea typeface="Times New Roman"/>
                          <a:cs typeface="Times New Roman"/>
                        </a:rPr>
                        <a:t>6</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50" b="1" dirty="0">
                          <a:solidFill>
                            <a:srgbClr val="000000"/>
                          </a:solidFill>
                          <a:latin typeface="Times New Roman"/>
                          <a:ea typeface="Times New Roman"/>
                          <a:cs typeface="Times New Roman"/>
                        </a:rPr>
                        <a:t>Тақырыбы</a:t>
                      </a:r>
                      <a:r>
                        <a:rPr lang="kk-KZ" sz="1050" dirty="0">
                          <a:solidFill>
                            <a:srgbClr val="000000"/>
                          </a:solidFill>
                          <a:latin typeface="Times New Roman"/>
                          <a:ea typeface="Times New Roman"/>
                          <a:cs typeface="Times New Roman"/>
                        </a:rPr>
                        <a:t>:</a:t>
                      </a:r>
                      <a:r>
                        <a:rPr lang="kk-KZ" sz="1100" dirty="0">
                          <a:latin typeface="Times New Roman"/>
                          <a:ea typeface="Times New Roman"/>
                          <a:cs typeface="Times New Roman"/>
                        </a:rPr>
                        <a:t>Қазақша күрес </a:t>
                      </a:r>
                      <a:endParaRPr lang="ru-RU" sz="10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dirty="0">
                          <a:latin typeface="Times New Roman"/>
                          <a:ea typeface="Times New Roman"/>
                          <a:cs typeface="Times New Roman"/>
                        </a:rPr>
                        <a:t>Қалалық спорт жарысы</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a:latin typeface="Times New Roman"/>
                          <a:ea typeface="Times New Roman"/>
                          <a:cs typeface="Times New Roman"/>
                        </a:rPr>
                        <a:t>18 - сәуір </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900" b="1" dirty="0">
                          <a:latin typeface="Times New Roman"/>
                          <a:ea typeface="Times New Roman"/>
                          <a:cs typeface="Times New Roman"/>
                        </a:rPr>
                        <a:t>Жауаптылар:</a:t>
                      </a:r>
                      <a:r>
                        <a:rPr lang="kk-KZ" sz="900" dirty="0">
                          <a:latin typeface="Times New Roman"/>
                          <a:ea typeface="Times New Roman"/>
                          <a:cs typeface="Times New Roman"/>
                        </a:rPr>
                        <a:t> </a:t>
                      </a:r>
                      <a:r>
                        <a:rPr lang="kk-KZ" sz="1000" dirty="0">
                          <a:latin typeface="Times New Roman"/>
                          <a:ea typeface="Times New Roman"/>
                          <a:cs typeface="Times New Roman"/>
                        </a:rPr>
                        <a:t>№1</a:t>
                      </a:r>
                      <a:r>
                        <a:rPr lang="kk-KZ" sz="900" dirty="0">
                          <a:latin typeface="Times New Roman"/>
                          <a:ea typeface="Times New Roman"/>
                          <a:cs typeface="Times New Roman"/>
                        </a:rPr>
                        <a:t> АҚМГПК-нің «Дене тәрбиесі және АӘТД пәндері» ПЦК оқытушылары</a:t>
                      </a:r>
                      <a:r>
                        <a:rPr lang="kk-KZ" sz="900" b="1" dirty="0">
                          <a:latin typeface="Times New Roman"/>
                          <a:ea typeface="Times New Roman"/>
                          <a:cs typeface="Times New Roman"/>
                        </a:rPr>
                        <a:t> </a:t>
                      </a:r>
                      <a:endParaRPr lang="ru-RU" sz="800" dirty="0">
                        <a:latin typeface="Calibri"/>
                        <a:ea typeface="Calibri"/>
                        <a:cs typeface="Times New Roman"/>
                      </a:endParaRPr>
                    </a:p>
                    <a:p>
                      <a:pPr>
                        <a:lnSpc>
                          <a:spcPct val="115000"/>
                        </a:lnSpc>
                        <a:spcAft>
                          <a:spcPts val="0"/>
                        </a:spcAft>
                      </a:pPr>
                      <a:r>
                        <a:rPr lang="kk-KZ" sz="900" b="1" dirty="0">
                          <a:latin typeface="Times New Roman"/>
                          <a:ea typeface="Times New Roman"/>
                          <a:cs typeface="Times New Roman"/>
                        </a:rPr>
                        <a:t>Қатысушылар: </a:t>
                      </a:r>
                      <a:r>
                        <a:rPr lang="kk-KZ" sz="900" dirty="0">
                          <a:latin typeface="Times New Roman"/>
                          <a:ea typeface="Times New Roman"/>
                          <a:cs typeface="Times New Roman"/>
                        </a:rPr>
                        <a:t>Алматы қаласы колледждерінің  студенттері мен оқытушылары</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487">
                <a:tc>
                  <a:txBody>
                    <a:bodyPr/>
                    <a:lstStyle/>
                    <a:p>
                      <a:pPr algn="ctr">
                        <a:lnSpc>
                          <a:spcPct val="115000"/>
                        </a:lnSpc>
                        <a:spcAft>
                          <a:spcPts val="0"/>
                        </a:spcAft>
                      </a:pPr>
                      <a:r>
                        <a:rPr lang="kk-KZ" sz="1000">
                          <a:latin typeface="Times New Roman"/>
                          <a:ea typeface="Times New Roman"/>
                          <a:cs typeface="Times New Roman"/>
                        </a:rPr>
                        <a:t>7</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50" b="0" dirty="0">
                          <a:solidFill>
                            <a:srgbClr val="000000"/>
                          </a:solidFill>
                          <a:latin typeface="Times New Roman"/>
                          <a:ea typeface="Times New Roman"/>
                          <a:cs typeface="Times New Roman"/>
                        </a:rPr>
                        <a:t> </a:t>
                      </a:r>
                      <a:r>
                        <a:rPr lang="kk-KZ" sz="1050" b="0" dirty="0" smtClean="0">
                          <a:solidFill>
                            <a:srgbClr val="FF0000"/>
                          </a:solidFill>
                          <a:latin typeface="Times New Roman"/>
                          <a:ea typeface="Times New Roman"/>
                          <a:cs typeface="Times New Roman"/>
                        </a:rPr>
                        <a:t>«Педагогтар  династиясы»</a:t>
                      </a:r>
                      <a:endParaRPr lang="ru-RU" sz="1000" b="0" dirty="0">
                        <a:solidFill>
                          <a:srgbClr val="FF0000"/>
                        </a:solidFill>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b="0" dirty="0" smtClean="0">
                          <a:latin typeface="Times New Roman" pitchFamily="18" charset="0"/>
                          <a:ea typeface="Calibri"/>
                          <a:cs typeface="Times New Roman" pitchFamily="18" charset="0"/>
                        </a:rPr>
                        <a:t>Байқау</a:t>
                      </a:r>
                      <a:endParaRPr lang="ru-RU" sz="1000" b="0" dirty="0">
                        <a:latin typeface="Times New Roman" pitchFamily="18" charset="0"/>
                        <a:ea typeface="Calibri"/>
                        <a:cs typeface="Times New Roman" pitchFamily="18" charset="0"/>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dirty="0">
                          <a:latin typeface="Times New Roman"/>
                          <a:ea typeface="Times New Roman"/>
                          <a:cs typeface="Times New Roman"/>
                        </a:rPr>
                        <a:t>маусым</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900" b="1" dirty="0">
                          <a:latin typeface="Times New Roman"/>
                          <a:ea typeface="Times New Roman"/>
                          <a:cs typeface="Times New Roman"/>
                        </a:rPr>
                        <a:t>Жауаптылар:</a:t>
                      </a:r>
                      <a:r>
                        <a:rPr lang="kk-KZ" sz="900" dirty="0">
                          <a:latin typeface="Times New Roman"/>
                          <a:ea typeface="Times New Roman"/>
                          <a:cs typeface="Times New Roman"/>
                        </a:rPr>
                        <a:t> Асубаева Г.С.;</a:t>
                      </a:r>
                      <a:r>
                        <a:rPr lang="kk-KZ" sz="1000" dirty="0">
                          <a:latin typeface="Times New Roman"/>
                          <a:ea typeface="Times New Roman"/>
                          <a:cs typeface="Times New Roman"/>
                        </a:rPr>
                        <a:t>№1</a:t>
                      </a:r>
                      <a:r>
                        <a:rPr lang="kk-KZ" sz="900" dirty="0">
                          <a:latin typeface="Times New Roman"/>
                          <a:ea typeface="Times New Roman"/>
                          <a:cs typeface="Times New Roman"/>
                        </a:rPr>
                        <a:t> АҚМГПК-нің оқытушылары</a:t>
                      </a:r>
                      <a:endParaRPr lang="ru-RU" sz="800" dirty="0">
                        <a:latin typeface="Calibri"/>
                        <a:ea typeface="Calibri"/>
                        <a:cs typeface="Times New Roman"/>
                      </a:endParaRPr>
                    </a:p>
                    <a:p>
                      <a:pPr>
                        <a:lnSpc>
                          <a:spcPct val="115000"/>
                        </a:lnSpc>
                        <a:spcAft>
                          <a:spcPts val="0"/>
                        </a:spcAft>
                      </a:pPr>
                      <a:r>
                        <a:rPr lang="kk-KZ" sz="900" dirty="0">
                          <a:latin typeface="Times New Roman"/>
                          <a:ea typeface="Times New Roman"/>
                          <a:cs typeface="Times New Roman"/>
                        </a:rPr>
                        <a:t>Қатысушылар Алматы қаласы педагогикалық колледж оқытушылары</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227">
                <a:tc rowSpan="2">
                  <a:txBody>
                    <a:bodyPr/>
                    <a:lstStyle/>
                    <a:p>
                      <a:pPr algn="ctr">
                        <a:lnSpc>
                          <a:spcPct val="115000"/>
                        </a:lnSpc>
                        <a:spcAft>
                          <a:spcPts val="0"/>
                        </a:spcAft>
                      </a:pPr>
                      <a:r>
                        <a:rPr lang="kk-KZ" sz="1000">
                          <a:latin typeface="Times New Roman"/>
                          <a:ea typeface="Times New Roman"/>
                          <a:cs typeface="Times New Roman"/>
                        </a:rPr>
                        <a:t>8</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50" dirty="0">
                          <a:latin typeface="Times New Roman"/>
                          <a:ea typeface="Times New Roman"/>
                          <a:cs typeface="Times New Roman"/>
                        </a:rPr>
                        <a:t>«Мектепке дейінгі тәрбие мен оқыту» бағыты бойынша:</a:t>
                      </a:r>
                      <a:endParaRPr lang="ru-RU" sz="1000" dirty="0">
                        <a:latin typeface="Calibri"/>
                        <a:ea typeface="Calibri"/>
                        <a:cs typeface="Times New Roman"/>
                      </a:endParaRPr>
                    </a:p>
                    <a:p>
                      <a:pPr>
                        <a:lnSpc>
                          <a:spcPct val="115000"/>
                        </a:lnSpc>
                        <a:spcAft>
                          <a:spcPts val="0"/>
                        </a:spcAft>
                      </a:pPr>
                      <a:r>
                        <a:rPr lang="kk-KZ" sz="1050" dirty="0">
                          <a:latin typeface="Times New Roman"/>
                          <a:ea typeface="Times New Roman"/>
                          <a:cs typeface="Times New Roman"/>
                        </a:rPr>
                        <a:t> «Мария </a:t>
                      </a:r>
                      <a:r>
                        <a:rPr lang="kk-KZ" sz="1050" dirty="0" smtClean="0">
                          <a:latin typeface="Times New Roman"/>
                          <a:ea typeface="Times New Roman"/>
                          <a:cs typeface="Times New Roman"/>
                        </a:rPr>
                        <a:t> Монтесори  педагогикасы </a:t>
                      </a:r>
                      <a:r>
                        <a:rPr lang="kk-KZ" sz="1050" dirty="0">
                          <a:latin typeface="Times New Roman"/>
                          <a:ea typeface="Times New Roman"/>
                          <a:cs typeface="Times New Roman"/>
                        </a:rPr>
                        <a:t>мен жүйесі»  </a:t>
                      </a:r>
                      <a:endParaRPr lang="ru-RU" sz="10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r>
                        <a:rPr lang="kk-KZ" sz="900" dirty="0">
                          <a:latin typeface="Times New Roman"/>
                          <a:ea typeface="Times New Roman"/>
                          <a:cs typeface="Times New Roman"/>
                        </a:rPr>
                        <a:t>Халықаралық тағылымдамадан өту</a:t>
                      </a:r>
                      <a:endParaRPr lang="ru-RU" sz="8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r>
                        <a:rPr lang="kk-KZ" sz="900">
                          <a:latin typeface="Times New Roman"/>
                          <a:ea typeface="Times New Roman"/>
                          <a:cs typeface="Times New Roman"/>
                        </a:rPr>
                        <a:t>Қазан –қараша,</a:t>
                      </a:r>
                      <a:endParaRPr lang="ru-RU" sz="800">
                        <a:latin typeface="Calibri"/>
                        <a:ea typeface="Calibri"/>
                        <a:cs typeface="Times New Roman"/>
                      </a:endParaRPr>
                    </a:p>
                    <a:p>
                      <a:pPr>
                        <a:lnSpc>
                          <a:spcPct val="115000"/>
                        </a:lnSpc>
                        <a:spcAft>
                          <a:spcPts val="0"/>
                        </a:spcAft>
                      </a:pPr>
                      <a:r>
                        <a:rPr lang="kk-KZ" sz="900">
                          <a:latin typeface="Times New Roman"/>
                          <a:ea typeface="Times New Roman"/>
                          <a:cs typeface="Times New Roman"/>
                        </a:rPr>
                        <a:t>2024</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r>
                        <a:rPr lang="kk-KZ" sz="900" b="0" dirty="0">
                          <a:latin typeface="Times New Roman"/>
                          <a:ea typeface="Times New Roman"/>
                          <a:cs typeface="Times New Roman"/>
                        </a:rPr>
                        <a:t>10 арнайы пән оқытушысы</a:t>
                      </a:r>
                      <a:endParaRPr lang="ru-RU" sz="800" b="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155">
                <a:tc vMerge="1">
                  <a:txBody>
                    <a:bodyPr/>
                    <a:lstStyle/>
                    <a:p>
                      <a:endParaRPr lang="ru-RU"/>
                    </a:p>
                  </a:txBody>
                  <a:tcPr/>
                </a:tc>
                <a:tc>
                  <a:txBody>
                    <a:bodyPr/>
                    <a:lstStyle/>
                    <a:p>
                      <a:pPr>
                        <a:lnSpc>
                          <a:spcPct val="115000"/>
                        </a:lnSpc>
                        <a:spcAft>
                          <a:spcPts val="0"/>
                        </a:spcAft>
                      </a:pPr>
                      <a:r>
                        <a:rPr lang="kk-KZ" sz="1050" dirty="0">
                          <a:latin typeface="Times New Roman"/>
                          <a:ea typeface="Times New Roman"/>
                          <a:cs typeface="Times New Roman"/>
                        </a:rPr>
                        <a:t>«Бастауыш білім беру педагогикасы мен әдістемесі» бағыты бойынша:</a:t>
                      </a:r>
                      <a:endParaRPr lang="ru-RU" sz="1000" dirty="0">
                        <a:latin typeface="Calibri"/>
                        <a:ea typeface="Calibri"/>
                        <a:cs typeface="Times New Roman"/>
                      </a:endParaRPr>
                    </a:p>
                    <a:p>
                      <a:pPr>
                        <a:lnSpc>
                          <a:spcPct val="115000"/>
                        </a:lnSpc>
                        <a:spcAft>
                          <a:spcPts val="0"/>
                        </a:spcAft>
                      </a:pPr>
                      <a:r>
                        <a:rPr lang="kk-KZ" sz="1100" dirty="0">
                          <a:latin typeface="Times New Roman"/>
                          <a:ea typeface="Times New Roman"/>
                          <a:cs typeface="Times New Roman"/>
                        </a:rPr>
                        <a:t> «</a:t>
                      </a:r>
                      <a:r>
                        <a:rPr lang="kk-KZ" sz="1050" dirty="0">
                          <a:solidFill>
                            <a:srgbClr val="000000"/>
                          </a:solidFill>
                          <a:latin typeface="Times New Roman"/>
                          <a:ea typeface="Times New Roman"/>
                          <a:cs typeface="Times New Roman"/>
                        </a:rPr>
                        <a:t>STEAM-білім беру әдістемелері мен қағидаттары</a:t>
                      </a:r>
                      <a:r>
                        <a:rPr lang="kk-KZ" sz="1000" dirty="0">
                          <a:latin typeface="Times New Roman"/>
                          <a:ea typeface="Times New Roman"/>
                          <a:cs typeface="Times New Roman"/>
                        </a:rPr>
                        <a:t>»</a:t>
                      </a:r>
                      <a:endParaRPr lang="ru-RU" sz="105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r h="231104">
                <a:tc>
                  <a:txBody>
                    <a:bodyPr/>
                    <a:lstStyle/>
                    <a:p>
                      <a:pPr algn="ctr">
                        <a:lnSpc>
                          <a:spcPct val="115000"/>
                        </a:lnSpc>
                        <a:spcAft>
                          <a:spcPts val="0"/>
                        </a:spcAft>
                      </a:pPr>
                      <a:r>
                        <a:rPr lang="kk-KZ" sz="1000">
                          <a:latin typeface="Times New Roman"/>
                          <a:ea typeface="Times New Roman"/>
                          <a:cs typeface="Times New Roman"/>
                        </a:rPr>
                        <a:t>9</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15000"/>
                        </a:lnSpc>
                        <a:spcAft>
                          <a:spcPts val="0"/>
                        </a:spcAft>
                      </a:pPr>
                      <a:r>
                        <a:rPr lang="kk-KZ" sz="1000" dirty="0">
                          <a:solidFill>
                            <a:srgbClr val="000000"/>
                          </a:solidFill>
                          <a:latin typeface="Times New Roman"/>
                          <a:ea typeface="Times New Roman"/>
                          <a:cs typeface="Times New Roman"/>
                        </a:rPr>
                        <a:t>Колледж ауласына ланшафт </a:t>
                      </a:r>
                      <a:r>
                        <a:rPr lang="kk-KZ" sz="1000">
                          <a:solidFill>
                            <a:srgbClr val="000000"/>
                          </a:solidFill>
                          <a:latin typeface="Times New Roman"/>
                          <a:ea typeface="Times New Roman"/>
                          <a:cs typeface="Times New Roman"/>
                        </a:rPr>
                        <a:t>дизайнын </a:t>
                      </a:r>
                      <a:r>
                        <a:rPr lang="kk-KZ" sz="1000" smtClean="0">
                          <a:solidFill>
                            <a:srgbClr val="000000"/>
                          </a:solidFill>
                          <a:latin typeface="Times New Roman"/>
                          <a:ea typeface="Times New Roman"/>
                          <a:cs typeface="Times New Roman"/>
                        </a:rPr>
                        <a:t>жасату, оқу кабинеттерін модернизациялауды жалғастыру</a:t>
                      </a:r>
                      <a:endParaRPr lang="ru-RU" sz="9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231104">
                <a:tc>
                  <a:txBody>
                    <a:bodyPr/>
                    <a:lstStyle/>
                    <a:p>
                      <a:pPr algn="ctr">
                        <a:lnSpc>
                          <a:spcPct val="115000"/>
                        </a:lnSpc>
                        <a:spcAft>
                          <a:spcPts val="0"/>
                        </a:spcAft>
                      </a:pPr>
                      <a:r>
                        <a:rPr lang="kk-KZ" sz="1000">
                          <a:latin typeface="Times New Roman"/>
                          <a:ea typeface="Times New Roman"/>
                          <a:cs typeface="Times New Roman"/>
                        </a:rPr>
                        <a:t>10</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15000"/>
                        </a:lnSpc>
                        <a:spcAft>
                          <a:spcPts val="0"/>
                        </a:spcAft>
                      </a:pPr>
                      <a:r>
                        <a:rPr lang="kk-KZ" sz="1000" dirty="0">
                          <a:latin typeface="Times New Roman"/>
                          <a:ea typeface="Times New Roman"/>
                          <a:cs typeface="Times New Roman"/>
                        </a:rPr>
                        <a:t>Coursera –онлайн оқыту платформасының курстарына  оқытушылар мен студенттерді қатыстыру</a:t>
                      </a:r>
                      <a:endParaRPr lang="ru-RU" sz="10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175676">
                <a:tc>
                  <a:txBody>
                    <a:bodyPr/>
                    <a:lstStyle/>
                    <a:p>
                      <a:pPr algn="ctr">
                        <a:lnSpc>
                          <a:spcPct val="115000"/>
                        </a:lnSpc>
                        <a:spcAft>
                          <a:spcPts val="0"/>
                        </a:spcAft>
                      </a:pPr>
                      <a:r>
                        <a:rPr lang="kk-KZ" sz="1000">
                          <a:latin typeface="Times New Roman"/>
                          <a:ea typeface="Times New Roman"/>
                          <a:cs typeface="Times New Roman"/>
                        </a:rPr>
                        <a:t>11</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15000"/>
                        </a:lnSpc>
                        <a:spcAft>
                          <a:spcPts val="0"/>
                        </a:spcAft>
                      </a:pPr>
                      <a:r>
                        <a:rPr lang="kk-KZ" sz="1000" dirty="0">
                          <a:latin typeface="Times New Roman"/>
                          <a:ea typeface="Times New Roman"/>
                          <a:cs typeface="Times New Roman"/>
                        </a:rPr>
                        <a:t>Оқу үдерісін автоматтандыру үшін</a:t>
                      </a:r>
                      <a:r>
                        <a:rPr lang="kk-KZ" sz="900" b="1" dirty="0">
                          <a:latin typeface="Times New Roman"/>
                          <a:ea typeface="Times New Roman"/>
                          <a:cs typeface="Times New Roman"/>
                        </a:rPr>
                        <a:t> </a:t>
                      </a:r>
                      <a:r>
                        <a:rPr lang="kk-KZ" sz="1000" dirty="0">
                          <a:latin typeface="Times New Roman"/>
                          <a:ea typeface="Times New Roman"/>
                          <a:cs typeface="Times New Roman"/>
                        </a:rPr>
                        <a:t>«</a:t>
                      </a:r>
                      <a:r>
                        <a:rPr lang="kk-KZ" sz="900" dirty="0">
                          <a:latin typeface="Times New Roman"/>
                          <a:ea typeface="Times New Roman"/>
                          <a:cs typeface="Times New Roman"/>
                        </a:rPr>
                        <a:t>SmartNation</a:t>
                      </a:r>
                      <a:r>
                        <a:rPr lang="kk-KZ" sz="1000" dirty="0">
                          <a:latin typeface="Times New Roman"/>
                          <a:ea typeface="Times New Roman"/>
                          <a:cs typeface="Times New Roman"/>
                        </a:rPr>
                        <a:t>» цифрлық платформасына бүкіл оқу процесін енгізу</a:t>
                      </a:r>
                      <a:endParaRPr lang="ru-RU" sz="9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175676">
                <a:tc>
                  <a:txBody>
                    <a:bodyPr/>
                    <a:lstStyle/>
                    <a:p>
                      <a:pPr algn="ctr">
                        <a:lnSpc>
                          <a:spcPct val="115000"/>
                        </a:lnSpc>
                        <a:spcAft>
                          <a:spcPts val="0"/>
                        </a:spcAft>
                      </a:pPr>
                      <a:r>
                        <a:rPr lang="kk-KZ" sz="1000">
                          <a:latin typeface="Times New Roman"/>
                          <a:ea typeface="Times New Roman"/>
                          <a:cs typeface="Times New Roman"/>
                        </a:rPr>
                        <a:t>12</a:t>
                      </a:r>
                      <a:endParaRPr lang="ru-RU" sz="80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15000"/>
                        </a:lnSpc>
                        <a:spcAft>
                          <a:spcPts val="0"/>
                        </a:spcAft>
                      </a:pPr>
                      <a:r>
                        <a:rPr lang="kk-KZ" sz="1000" dirty="0">
                          <a:latin typeface="Times New Roman"/>
                          <a:ea typeface="Times New Roman"/>
                          <a:cs typeface="Times New Roman"/>
                        </a:rPr>
                        <a:t>beam.kz -ЖОО мен колледждер үшін тәжірибені  автоматтандыру және жұмысқа орналастыру құралдары бар платформаға ақпарат беру</a:t>
                      </a:r>
                      <a:endParaRPr lang="ru-RU" sz="1000" dirty="0">
                        <a:latin typeface="Calibri"/>
                        <a:ea typeface="Calibri"/>
                        <a:cs typeface="Times New Roman"/>
                      </a:endParaRPr>
                    </a:p>
                  </a:txBody>
                  <a:tcPr marL="27896" marR="27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4596" y="142852"/>
            <a:ext cx="11656116" cy="28575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b="1" dirty="0" smtClean="0">
                <a:latin typeface="Times New Roman" pitchFamily="18" charset="0"/>
                <a:cs typeface="Times New Roman" pitchFamily="18" charset="0"/>
              </a:rPr>
              <a:t>ОҚЫТУШЫЛАРДЫҢ    САНДЫҚ      ЖӘНЕ    САПАЛЫҚ       ҚҰРАМЫ,  БІЛІМ БЕРУ САПАСЫ  </a:t>
            </a:r>
            <a:endParaRPr lang="ru-RU" sz="1400" b="1" dirty="0">
              <a:latin typeface="Times New Roman" pitchFamily="18" charset="0"/>
              <a:cs typeface="Times New Roman" pitchFamily="18" charset="0"/>
            </a:endParaRPr>
          </a:p>
        </p:txBody>
      </p:sp>
      <p:sp>
        <p:nvSpPr>
          <p:cNvPr id="7" name="Прямоугольник 6"/>
          <p:cNvSpPr/>
          <p:nvPr/>
        </p:nvSpPr>
        <p:spPr>
          <a:xfrm>
            <a:off x="484047" y="3868697"/>
            <a:ext cx="11436189" cy="553998"/>
          </a:xfrm>
          <a:prstGeom prst="rect">
            <a:avLst/>
          </a:prstGeom>
          <a:solidFill>
            <a:srgbClr val="0070C0"/>
          </a:solidFill>
        </p:spPr>
        <p:txBody>
          <a:bodyPr wrap="square">
            <a:spAutoFit/>
          </a:bodyPr>
          <a:lstStyle/>
          <a:p>
            <a:pPr algn="ctr"/>
            <a:r>
              <a:rPr lang="kk-KZ" sz="1400" b="1" dirty="0" smtClean="0">
                <a:solidFill>
                  <a:schemeClr val="bg1"/>
                </a:solidFill>
                <a:latin typeface="Times New Roman" pitchFamily="18" charset="0"/>
                <a:cs typeface="Times New Roman" pitchFamily="18" charset="0"/>
              </a:rPr>
              <a:t>        ҚЫЗМЕТТІҢ  АШЫҚТЫҒЫН  және ӨЗАРА ӘРЕКЕТТЕСУДІ  ҚАМТАМАСЫЗ  ЕТУ </a:t>
            </a:r>
          </a:p>
          <a:p>
            <a:pPr algn="ctr"/>
            <a:endParaRPr lang="ru-RU" sz="1600" dirty="0">
              <a:solidFill>
                <a:schemeClr val="bg1"/>
              </a:solidFill>
            </a:endParaRPr>
          </a:p>
        </p:txBody>
      </p:sp>
      <p:pic>
        <p:nvPicPr>
          <p:cNvPr id="9" name="object 10"/>
          <p:cNvPicPr/>
          <p:nvPr/>
        </p:nvPicPr>
        <p:blipFill>
          <a:blip r:embed="rId2" cstate="print"/>
          <a:stretch>
            <a:fillRect/>
          </a:stretch>
        </p:blipFill>
        <p:spPr>
          <a:xfrm>
            <a:off x="1720844" y="4725148"/>
            <a:ext cx="1612796" cy="1685369"/>
          </a:xfrm>
          <a:prstGeom prst="rect">
            <a:avLst/>
          </a:prstGeom>
        </p:spPr>
      </p:pic>
      <p:sp>
        <p:nvSpPr>
          <p:cNvPr id="10" name="TextBox 9"/>
          <p:cNvSpPr txBox="1"/>
          <p:nvPr/>
        </p:nvSpPr>
        <p:spPr>
          <a:xfrm>
            <a:off x="1818594" y="5189989"/>
            <a:ext cx="1417295" cy="692497"/>
          </a:xfrm>
          <a:prstGeom prst="rect">
            <a:avLst/>
          </a:prstGeom>
          <a:noFill/>
        </p:spPr>
        <p:txBody>
          <a:bodyPr wrap="square" rtlCol="0">
            <a:spAutoFit/>
          </a:bodyPr>
          <a:lstStyle/>
          <a:p>
            <a:pPr algn="ctr"/>
            <a:r>
              <a:rPr lang="kk-KZ" sz="1000" b="1" dirty="0" smtClean="0">
                <a:latin typeface="Arial" pitchFamily="34" charset="0"/>
                <a:cs typeface="Arial" pitchFamily="34" charset="0"/>
              </a:rPr>
              <a:t>Колледждің  сайты </a:t>
            </a:r>
            <a:r>
              <a:rPr lang="kk-KZ" sz="1000" b="1" u="sng" dirty="0" smtClean="0">
                <a:solidFill>
                  <a:srgbClr val="00B050"/>
                </a:solidFill>
                <a:latin typeface="Arial" pitchFamily="34" charset="0"/>
                <a:cs typeface="Arial" pitchFamily="34" charset="0"/>
                <a:hlinkClick r:id="rId3"/>
              </a:rPr>
              <a:t>www.ped1kazobr.kz</a:t>
            </a:r>
            <a:endParaRPr lang="kk-KZ" sz="1050" b="1" u="sng" dirty="0" smtClean="0">
              <a:solidFill>
                <a:srgbClr val="00B050"/>
              </a:solidFill>
              <a:latin typeface="Arial" pitchFamily="34" charset="0"/>
              <a:cs typeface="Arial" pitchFamily="34" charset="0"/>
            </a:endParaRPr>
          </a:p>
          <a:p>
            <a:pPr algn="ctr"/>
            <a:r>
              <a:rPr lang="kk-KZ" sz="900" b="1" dirty="0" smtClean="0">
                <a:solidFill>
                  <a:srgbClr val="FF0000"/>
                </a:solidFill>
                <a:latin typeface="Arial" pitchFamily="34" charset="0"/>
                <a:cs typeface="Arial" pitchFamily="34" charset="0"/>
              </a:rPr>
              <a:t>2010 жылдан жұмыс жасайды</a:t>
            </a:r>
            <a:r>
              <a:rPr lang="kk-KZ" sz="1000" b="1" dirty="0" smtClean="0">
                <a:solidFill>
                  <a:srgbClr val="FF0000"/>
                </a:solidFill>
                <a:latin typeface="Arial" pitchFamily="34" charset="0"/>
                <a:cs typeface="Arial" pitchFamily="34" charset="0"/>
              </a:rPr>
              <a:t> </a:t>
            </a:r>
            <a:endParaRPr lang="ru-RU" sz="700" b="1" dirty="0">
              <a:solidFill>
                <a:srgbClr val="FF0000"/>
              </a:solidFill>
              <a:latin typeface="Arial" pitchFamily="34" charset="0"/>
              <a:cs typeface="Arial" pitchFamily="34" charset="0"/>
            </a:endParaRPr>
          </a:p>
        </p:txBody>
      </p:sp>
      <p:pic>
        <p:nvPicPr>
          <p:cNvPr id="11" name="object 6"/>
          <p:cNvPicPr/>
          <p:nvPr/>
        </p:nvPicPr>
        <p:blipFill>
          <a:blip r:embed="rId4" cstate="print"/>
          <a:stretch>
            <a:fillRect/>
          </a:stretch>
        </p:blipFill>
        <p:spPr>
          <a:xfrm>
            <a:off x="186869" y="4941168"/>
            <a:ext cx="1332592" cy="1357322"/>
          </a:xfrm>
          <a:prstGeom prst="rect">
            <a:avLst/>
          </a:prstGeom>
        </p:spPr>
      </p:pic>
      <p:sp>
        <p:nvSpPr>
          <p:cNvPr id="12" name="TextBox 11"/>
          <p:cNvSpPr txBox="1"/>
          <p:nvPr/>
        </p:nvSpPr>
        <p:spPr>
          <a:xfrm>
            <a:off x="196498" y="5282322"/>
            <a:ext cx="1172934" cy="600164"/>
          </a:xfrm>
          <a:prstGeom prst="rect">
            <a:avLst/>
          </a:prstGeom>
          <a:noFill/>
        </p:spPr>
        <p:txBody>
          <a:bodyPr wrap="square" rtlCol="0">
            <a:spAutoFit/>
          </a:bodyPr>
          <a:lstStyle/>
          <a:p>
            <a:pPr algn="ctr"/>
            <a:r>
              <a:rPr lang="kk-KZ" sz="1050" b="1" dirty="0" smtClean="0">
                <a:solidFill>
                  <a:srgbClr val="FF0000"/>
                </a:solidFill>
                <a:latin typeface="Times New Roman" pitchFamily="18" charset="0"/>
                <a:cs typeface="Times New Roman" pitchFamily="18" charset="0"/>
              </a:rPr>
              <a:t>Білім беру ұйымының ашықтығ</a:t>
            </a:r>
            <a:r>
              <a:rPr lang="kk-KZ" sz="1100" b="1" dirty="0" smtClean="0">
                <a:solidFill>
                  <a:srgbClr val="FF0000"/>
                </a:solidFill>
                <a:latin typeface="Times New Roman" pitchFamily="18" charset="0"/>
                <a:cs typeface="Times New Roman" pitchFamily="18" charset="0"/>
              </a:rPr>
              <a:t>ы</a:t>
            </a:r>
            <a:endParaRPr lang="ru-RU" sz="1200" b="1" dirty="0">
              <a:solidFill>
                <a:srgbClr val="FF0000"/>
              </a:solidFill>
              <a:latin typeface="Times New Roman" pitchFamily="18" charset="0"/>
              <a:cs typeface="Times New Roman" pitchFamily="18" charset="0"/>
            </a:endParaRPr>
          </a:p>
        </p:txBody>
      </p:sp>
      <p:pic>
        <p:nvPicPr>
          <p:cNvPr id="20" name="object 10"/>
          <p:cNvPicPr/>
          <p:nvPr/>
        </p:nvPicPr>
        <p:blipFill>
          <a:blip r:embed="rId2" cstate="print"/>
          <a:stretch>
            <a:fillRect/>
          </a:stretch>
        </p:blipFill>
        <p:spPr>
          <a:xfrm>
            <a:off x="8534496" y="4725148"/>
            <a:ext cx="1686105" cy="1714512"/>
          </a:xfrm>
          <a:prstGeom prst="rect">
            <a:avLst/>
          </a:prstGeom>
        </p:spPr>
      </p:pic>
      <p:sp>
        <p:nvSpPr>
          <p:cNvPr id="21" name="Прямоугольник 20"/>
          <p:cNvSpPr/>
          <p:nvPr/>
        </p:nvSpPr>
        <p:spPr>
          <a:xfrm>
            <a:off x="8668097" y="4938525"/>
            <a:ext cx="1392869" cy="1092607"/>
          </a:xfrm>
          <a:prstGeom prst="rect">
            <a:avLst/>
          </a:prstGeom>
        </p:spPr>
        <p:txBody>
          <a:bodyPr wrap="square">
            <a:spAutoFit/>
          </a:bodyPr>
          <a:lstStyle/>
          <a:p>
            <a:pPr algn="ctr"/>
            <a:r>
              <a:rPr lang="kk-KZ" sz="1000" b="1" dirty="0" smtClean="0">
                <a:solidFill>
                  <a:srgbClr val="FF0000"/>
                </a:solidFill>
                <a:latin typeface="Arial" pitchFamily="34" charset="0"/>
                <a:cs typeface="Arial" pitchFamily="34" charset="0"/>
              </a:rPr>
              <a:t>Инстаграмм парақшасы</a:t>
            </a:r>
            <a:r>
              <a:rPr lang="kk-KZ" sz="1000" dirty="0" smtClean="0">
                <a:latin typeface="Arial" pitchFamily="34" charset="0"/>
                <a:cs typeface="Arial" pitchFamily="34" charset="0"/>
              </a:rPr>
              <a:t>:  </a:t>
            </a:r>
            <a:r>
              <a:rPr lang="kk-KZ" sz="1000" b="1" i="1" dirty="0" smtClean="0">
                <a:solidFill>
                  <a:srgbClr val="0070C0"/>
                </a:solidFill>
                <a:latin typeface="Times New Roman" pitchFamily="18" charset="0"/>
                <a:cs typeface="Times New Roman" pitchFamily="18" charset="0"/>
              </a:rPr>
              <a:t>pedcollege1</a:t>
            </a:r>
            <a:endParaRPr lang="ru-RU" sz="700" b="1" dirty="0" smtClean="0">
              <a:solidFill>
                <a:srgbClr val="0070C0"/>
              </a:solidFill>
              <a:latin typeface="Times New Roman" pitchFamily="18" charset="0"/>
              <a:cs typeface="Times New Roman" pitchFamily="18" charset="0"/>
            </a:endParaRPr>
          </a:p>
          <a:p>
            <a:pPr algn="ctr"/>
            <a:r>
              <a:rPr lang="kk-KZ" sz="1000" b="1" dirty="0" smtClean="0">
                <a:solidFill>
                  <a:srgbClr val="FF0000"/>
                </a:solidFill>
                <a:latin typeface="Arial" pitchFamily="34" charset="0"/>
                <a:cs typeface="Arial" pitchFamily="34" charset="0"/>
              </a:rPr>
              <a:t>Фейсбук:</a:t>
            </a:r>
            <a:r>
              <a:rPr lang="kk-KZ" sz="1000" dirty="0" smtClean="0">
                <a:latin typeface="Arial" pitchFamily="34" charset="0"/>
                <a:cs typeface="Arial" pitchFamily="34" charset="0"/>
              </a:rPr>
              <a:t>  </a:t>
            </a:r>
            <a:r>
              <a:rPr lang="kk-KZ" sz="900" b="1" dirty="0" smtClean="0">
                <a:solidFill>
                  <a:srgbClr val="0070C0"/>
                </a:solidFill>
                <a:latin typeface="Times New Roman" pitchFamily="18" charset="0"/>
                <a:cs typeface="Times New Roman" pitchFamily="18" charset="0"/>
              </a:rPr>
              <a:t>Pedagogikalyk </a:t>
            </a:r>
          </a:p>
          <a:p>
            <a:pPr algn="ctr"/>
            <a:r>
              <a:rPr lang="kk-KZ" sz="900" b="1" dirty="0" smtClean="0">
                <a:solidFill>
                  <a:srgbClr val="0070C0"/>
                </a:solidFill>
                <a:latin typeface="Times New Roman" pitchFamily="18" charset="0"/>
                <a:cs typeface="Times New Roman" pitchFamily="18" charset="0"/>
              </a:rPr>
              <a:t>Kolledzh</a:t>
            </a:r>
          </a:p>
          <a:p>
            <a:pPr algn="ctr"/>
            <a:r>
              <a:rPr lang="kk-KZ" sz="700" b="1" dirty="0" smtClean="0">
                <a:solidFill>
                  <a:srgbClr val="002060"/>
                </a:solidFill>
                <a:latin typeface="Arial" pitchFamily="34" charset="0"/>
                <a:cs typeface="Arial" pitchFamily="34" charset="0"/>
              </a:rPr>
              <a:t>   2018 ж жұмыс жасайды</a:t>
            </a:r>
            <a:endParaRPr lang="ru-RU" sz="800" b="1" dirty="0">
              <a:solidFill>
                <a:srgbClr val="002060"/>
              </a:solidFill>
              <a:latin typeface="Arial" pitchFamily="34" charset="0"/>
              <a:cs typeface="Arial" pitchFamily="34" charset="0"/>
            </a:endParaRPr>
          </a:p>
        </p:txBody>
      </p:sp>
      <p:sp>
        <p:nvSpPr>
          <p:cNvPr id="22" name="Прямоугольник 21"/>
          <p:cNvSpPr/>
          <p:nvPr/>
        </p:nvSpPr>
        <p:spPr>
          <a:xfrm>
            <a:off x="10580107" y="4910319"/>
            <a:ext cx="1380605" cy="738664"/>
          </a:xfrm>
          <a:prstGeom prst="rect">
            <a:avLst/>
          </a:prstGeom>
          <a:solidFill>
            <a:schemeClr val="accent6">
              <a:lumMod val="20000"/>
              <a:lumOff val="80000"/>
            </a:schemeClr>
          </a:solidFill>
          <a:ln>
            <a:solidFill>
              <a:schemeClr val="accent6">
                <a:lumMod val="75000"/>
              </a:schemeClr>
            </a:solidFill>
          </a:ln>
        </p:spPr>
        <p:txBody>
          <a:bodyPr wrap="square">
            <a:spAutoFit/>
          </a:bodyPr>
          <a:lstStyle/>
          <a:p>
            <a:pPr algn="ctr"/>
            <a:r>
              <a:rPr lang="kk-KZ" sz="1050" dirty="0" smtClean="0">
                <a:latin typeface="Times New Roman" pitchFamily="18" charset="0"/>
                <a:cs typeface="Times New Roman" pitchFamily="18" charset="0"/>
              </a:rPr>
              <a:t>Қазіргі уақытта </a:t>
            </a:r>
            <a:r>
              <a:rPr lang="kk-KZ" sz="1050" b="1" dirty="0" smtClean="0">
                <a:latin typeface="Times New Roman" pitchFamily="18" charset="0"/>
                <a:cs typeface="Times New Roman" pitchFamily="18" charset="0"/>
              </a:rPr>
              <a:t>3854 </a:t>
            </a:r>
            <a:r>
              <a:rPr lang="kk-KZ" sz="1050" dirty="0" smtClean="0">
                <a:latin typeface="Times New Roman" pitchFamily="18" charset="0"/>
                <a:cs typeface="Times New Roman" pitchFamily="18" charset="0"/>
              </a:rPr>
              <a:t>жазылушылары бар.                         </a:t>
            </a:r>
            <a:r>
              <a:rPr lang="kk-KZ" sz="1050" b="1" dirty="0" smtClean="0">
                <a:latin typeface="Times New Roman" pitchFamily="18" charset="0"/>
                <a:cs typeface="Times New Roman" pitchFamily="18" charset="0"/>
              </a:rPr>
              <a:t>962</a:t>
            </a:r>
            <a:r>
              <a:rPr lang="kk-KZ" sz="1050" dirty="0" smtClean="0">
                <a:latin typeface="Times New Roman" pitchFamily="18" charset="0"/>
                <a:cs typeface="Times New Roman" pitchFamily="18" charset="0"/>
              </a:rPr>
              <a:t> жариялым жасалған</a:t>
            </a:r>
            <a:endParaRPr lang="ru-RU" sz="1200" dirty="0">
              <a:latin typeface="Times New Roman" pitchFamily="18" charset="0"/>
              <a:cs typeface="Times New Roman" pitchFamily="18" charset="0"/>
            </a:endParaRPr>
          </a:p>
        </p:txBody>
      </p:sp>
      <p:sp>
        <p:nvSpPr>
          <p:cNvPr id="23" name="Прямоугольник 22"/>
          <p:cNvSpPr/>
          <p:nvPr/>
        </p:nvSpPr>
        <p:spPr>
          <a:xfrm>
            <a:off x="3415492" y="4633320"/>
            <a:ext cx="3109017" cy="1869743"/>
          </a:xfrm>
          <a:prstGeom prst="rect">
            <a:avLst/>
          </a:prstGeom>
          <a:solidFill>
            <a:schemeClr val="accent6">
              <a:lumMod val="20000"/>
              <a:lumOff val="80000"/>
            </a:schemeClr>
          </a:solidFill>
          <a:ln>
            <a:solidFill>
              <a:schemeClr val="accent6">
                <a:lumMod val="75000"/>
              </a:schemeClr>
            </a:solidFill>
          </a:ln>
        </p:spPr>
        <p:txBody>
          <a:bodyPr wrap="square">
            <a:spAutoFit/>
          </a:bodyPr>
          <a:lstStyle/>
          <a:p>
            <a:r>
              <a:rPr lang="kk-KZ" sz="900" b="1" dirty="0" smtClean="0">
                <a:solidFill>
                  <a:srgbClr val="FF0000"/>
                </a:solidFill>
                <a:latin typeface="Arial" pitchFamily="34" charset="0"/>
                <a:cs typeface="Arial" pitchFamily="34" charset="0"/>
              </a:rPr>
              <a:t>Сайттың бөлімдері</a:t>
            </a:r>
            <a:r>
              <a:rPr lang="kk-KZ" sz="900" b="1" dirty="0" smtClean="0">
                <a:latin typeface="Arial" pitchFamily="34" charset="0"/>
                <a:cs typeface="Arial" pitchFamily="34" charset="0"/>
              </a:rPr>
              <a:t>:</a:t>
            </a:r>
            <a:r>
              <a:rPr lang="kk-KZ" sz="900" dirty="0" smtClean="0">
                <a:latin typeface="Arial" pitchFamily="34" charset="0"/>
                <a:cs typeface="Arial" pitchFamily="34" charset="0"/>
              </a:rPr>
              <a:t> </a:t>
            </a:r>
            <a:r>
              <a:rPr lang="kk-KZ" sz="1050" dirty="0" smtClean="0">
                <a:latin typeface="Times New Roman" pitchFamily="18" charset="0"/>
                <a:cs typeface="Times New Roman" pitchFamily="18" charset="0"/>
              </a:rPr>
              <a:t>«колледж туралы», «мемлекеттік қызмет көрсету», «мемлекеттік сатып алу», «қаржылық қызметтің негізгі көрсеткіштері», «студенттер үшін», «талапкерлер үшін», «жаңалықтар», «саналы ұрпақ», «пәндік-циклдік комиссиялар», «кітапхананың веб-парағы», «колледж психологы», «вакансия», «директор блогы», «қашықтықтан оқыту», «цифрлық кітапхана», «авторлық оқулықтар», «Халықаралық тағылымдама», «2025 -Жұмысшы мамандықтар жылы»</a:t>
            </a:r>
            <a:endParaRPr lang="ru-RU" sz="1050" dirty="0">
              <a:latin typeface="Times New Roman" pitchFamily="18" charset="0"/>
              <a:cs typeface="Times New Roman" pitchFamily="18" charset="0"/>
            </a:endParaRPr>
          </a:p>
        </p:txBody>
      </p:sp>
      <p:sp>
        <p:nvSpPr>
          <p:cNvPr id="24" name="object 17"/>
          <p:cNvSpPr/>
          <p:nvPr/>
        </p:nvSpPr>
        <p:spPr>
          <a:xfrm rot="16200000">
            <a:off x="10165191" y="5193730"/>
            <a:ext cx="357190" cy="513162"/>
          </a:xfrm>
          <a:custGeom>
            <a:avLst/>
            <a:gdLst/>
            <a:ahLst/>
            <a:cxnLst/>
            <a:rect l="l" t="t" r="r" b="b"/>
            <a:pathLst>
              <a:path w="466725" h="472439">
                <a:moveTo>
                  <a:pt x="349758" y="0"/>
                </a:moveTo>
                <a:lnTo>
                  <a:pt x="116586" y="0"/>
                </a:lnTo>
                <a:lnTo>
                  <a:pt x="116586" y="239268"/>
                </a:lnTo>
                <a:lnTo>
                  <a:pt x="0" y="239268"/>
                </a:lnTo>
                <a:lnTo>
                  <a:pt x="233172" y="472439"/>
                </a:lnTo>
                <a:lnTo>
                  <a:pt x="466344" y="239268"/>
                </a:lnTo>
                <a:lnTo>
                  <a:pt x="349758" y="239268"/>
                </a:lnTo>
                <a:lnTo>
                  <a:pt x="349758" y="0"/>
                </a:lnTo>
                <a:close/>
              </a:path>
            </a:pathLst>
          </a:custGeom>
          <a:solidFill>
            <a:srgbClr val="FF0000"/>
          </a:solidFill>
        </p:spPr>
        <p:txBody>
          <a:bodyPr wrap="square" lIns="0" tIns="0" rIns="0" bIns="0" rtlCol="0"/>
          <a:lstStyle/>
          <a:p>
            <a:endParaRPr>
              <a:solidFill>
                <a:srgbClr val="FF0000"/>
              </a:solidFill>
            </a:endParaRPr>
          </a:p>
        </p:txBody>
      </p:sp>
      <p:sp>
        <p:nvSpPr>
          <p:cNvPr id="25" name="Прямоугольник 24"/>
          <p:cNvSpPr/>
          <p:nvPr/>
        </p:nvSpPr>
        <p:spPr>
          <a:xfrm>
            <a:off x="6628464" y="4715159"/>
            <a:ext cx="1906032" cy="1631216"/>
          </a:xfrm>
          <a:prstGeom prst="rect">
            <a:avLst/>
          </a:prstGeom>
          <a:solidFill>
            <a:schemeClr val="accent6">
              <a:lumMod val="20000"/>
              <a:lumOff val="80000"/>
            </a:schemeClr>
          </a:solidFill>
          <a:ln>
            <a:solidFill>
              <a:schemeClr val="accent6"/>
            </a:solidFill>
          </a:ln>
        </p:spPr>
        <p:txBody>
          <a:bodyPr wrap="square">
            <a:spAutoFit/>
          </a:bodyPr>
          <a:lstStyle/>
          <a:p>
            <a:r>
              <a:rPr lang="kk-KZ" sz="1000" dirty="0" smtClean="0">
                <a:latin typeface="Times New Roman" pitchFamily="18" charset="0"/>
                <a:cs typeface="Times New Roman" pitchFamily="18" charset="0"/>
              </a:rPr>
              <a:t>Сайттың «Виртуалды сұрақ – жауап» бөлімінде кері байланыс жүйелі жүргізілуде. КЕАҚ  «Талап», Smk.edu.kz,  Bilimland,  Kitap.kz платформаларына және колледждің  фейсбук, инстаграмм  парақшаларына, ютуб каналына тікелей сілтеме арқылы өтуге болады</a:t>
            </a:r>
            <a:endParaRPr lang="ru-RU" sz="900" dirty="0">
              <a:latin typeface="Times New Roman" pitchFamily="18" charset="0"/>
              <a:cs typeface="Times New Roman" pitchFamily="18" charset="0"/>
            </a:endParaRPr>
          </a:p>
        </p:txBody>
      </p:sp>
      <p:sp>
        <p:nvSpPr>
          <p:cNvPr id="26" name="object 17"/>
          <p:cNvSpPr/>
          <p:nvPr/>
        </p:nvSpPr>
        <p:spPr>
          <a:xfrm rot="16200000">
            <a:off x="1383418" y="5311251"/>
            <a:ext cx="357190" cy="513162"/>
          </a:xfrm>
          <a:custGeom>
            <a:avLst/>
            <a:gdLst/>
            <a:ahLst/>
            <a:cxnLst/>
            <a:rect l="l" t="t" r="r" b="b"/>
            <a:pathLst>
              <a:path w="466725" h="472439">
                <a:moveTo>
                  <a:pt x="349758" y="0"/>
                </a:moveTo>
                <a:lnTo>
                  <a:pt x="116586" y="0"/>
                </a:lnTo>
                <a:lnTo>
                  <a:pt x="116586" y="239268"/>
                </a:lnTo>
                <a:lnTo>
                  <a:pt x="0" y="239268"/>
                </a:lnTo>
                <a:lnTo>
                  <a:pt x="233172" y="472439"/>
                </a:lnTo>
                <a:lnTo>
                  <a:pt x="466344" y="239268"/>
                </a:lnTo>
                <a:lnTo>
                  <a:pt x="349758" y="239268"/>
                </a:lnTo>
                <a:lnTo>
                  <a:pt x="349758" y="0"/>
                </a:lnTo>
                <a:close/>
              </a:path>
            </a:pathLst>
          </a:custGeom>
          <a:solidFill>
            <a:srgbClr val="FF0000"/>
          </a:solidFill>
        </p:spPr>
        <p:txBody>
          <a:bodyPr wrap="square" lIns="0" tIns="0" rIns="0" bIns="0" rtlCol="0"/>
          <a:lstStyle/>
          <a:p>
            <a:endParaRPr>
              <a:solidFill>
                <a:srgbClr val="FF0000"/>
              </a:solidFill>
            </a:endParaRPr>
          </a:p>
        </p:txBody>
      </p:sp>
      <p:sp>
        <p:nvSpPr>
          <p:cNvPr id="6" name="Прямоугольник 5"/>
          <p:cNvSpPr/>
          <p:nvPr/>
        </p:nvSpPr>
        <p:spPr>
          <a:xfrm>
            <a:off x="627856" y="439834"/>
            <a:ext cx="10526458" cy="338554"/>
          </a:xfrm>
          <a:prstGeom prst="rect">
            <a:avLst/>
          </a:prstGeom>
        </p:spPr>
        <p:txBody>
          <a:bodyPr wrap="square">
            <a:spAutoFit/>
          </a:bodyPr>
          <a:lstStyle/>
          <a:p>
            <a:r>
              <a:rPr lang="kk-KZ" sz="1600" dirty="0" smtClean="0">
                <a:latin typeface="Times New Roman" pitchFamily="18" charset="0"/>
                <a:cs typeface="Times New Roman" pitchFamily="18" charset="0"/>
              </a:rPr>
              <a:t>Барлық </a:t>
            </a:r>
            <a:r>
              <a:rPr lang="kk-KZ" sz="1600" dirty="0">
                <a:latin typeface="Times New Roman" pitchFamily="18" charset="0"/>
                <a:cs typeface="Times New Roman" pitchFamily="18" charset="0"/>
              </a:rPr>
              <a:t>пән оқытушыларының білімі  біліктілік санатына сәйкес келеді. </a:t>
            </a:r>
            <a:endParaRPr lang="ru-RU" sz="1600" dirty="0">
              <a:latin typeface="Times New Roman" pitchFamily="18" charset="0"/>
              <a:cs typeface="Times New Roman" pitchFamily="18" charset="0"/>
            </a:endParaRPr>
          </a:p>
        </p:txBody>
      </p:sp>
      <p:sp>
        <p:nvSpPr>
          <p:cNvPr id="28" name="Прямоугольник 27"/>
          <p:cNvSpPr/>
          <p:nvPr/>
        </p:nvSpPr>
        <p:spPr>
          <a:xfrm>
            <a:off x="304596" y="1927938"/>
            <a:ext cx="2571767" cy="1785104"/>
          </a:xfrm>
          <a:prstGeom prst="rect">
            <a:avLst/>
          </a:prstGeom>
          <a:solidFill>
            <a:schemeClr val="accent6">
              <a:lumMod val="20000"/>
              <a:lumOff val="80000"/>
            </a:schemeClr>
          </a:solidFill>
          <a:ln>
            <a:solidFill>
              <a:schemeClr val="accent1"/>
            </a:solidFill>
          </a:ln>
        </p:spPr>
        <p:txBody>
          <a:bodyPr wrap="square">
            <a:spAutoFit/>
          </a:bodyPr>
          <a:lstStyle/>
          <a:p>
            <a:pPr lvl="0" fontAlgn="base">
              <a:spcBef>
                <a:spcPct val="0"/>
              </a:spcBef>
              <a:spcAft>
                <a:spcPct val="0"/>
              </a:spcAft>
            </a:pPr>
            <a:r>
              <a:rPr lang="kk-KZ" sz="1100" b="1" dirty="0" smtClean="0">
                <a:latin typeface="Arial" pitchFamily="34" charset="0"/>
                <a:ea typeface="Times New Roman" pitchFamily="18" charset="0"/>
                <a:cs typeface="Arial" pitchFamily="34" charset="0"/>
              </a:rPr>
              <a:t>Студенттердің білім сапасы</a:t>
            </a:r>
            <a:endParaRPr lang="ru-RU" sz="700" dirty="0" smtClean="0">
              <a:latin typeface="Arial" pitchFamily="34" charset="0"/>
              <a:cs typeface="Arial" pitchFamily="34" charset="0"/>
            </a:endParaRPr>
          </a:p>
          <a:p>
            <a:pPr lvl="0" eaLnBrk="0" fontAlgn="base" hangingPunct="0">
              <a:spcBef>
                <a:spcPct val="0"/>
              </a:spcBef>
              <a:spcAft>
                <a:spcPct val="0"/>
              </a:spcAft>
            </a:pPr>
            <a:r>
              <a:rPr lang="kk-KZ" sz="1100" dirty="0" smtClean="0">
                <a:latin typeface="Arial" pitchFamily="34" charset="0"/>
                <a:ea typeface="Calibri" pitchFamily="34" charset="0"/>
                <a:cs typeface="Arial" pitchFamily="34" charset="0"/>
              </a:rPr>
              <a:t>2021-2022 оқу жылы  - 78%</a:t>
            </a:r>
            <a:endParaRPr lang="ru-RU" sz="700" dirty="0" smtClean="0">
              <a:latin typeface="Arial" pitchFamily="34" charset="0"/>
              <a:cs typeface="Arial" pitchFamily="34" charset="0"/>
            </a:endParaRPr>
          </a:p>
          <a:p>
            <a:pPr lvl="0" eaLnBrk="0" fontAlgn="base" hangingPunct="0">
              <a:spcBef>
                <a:spcPct val="0"/>
              </a:spcBef>
              <a:spcAft>
                <a:spcPct val="0"/>
              </a:spcAft>
            </a:pPr>
            <a:r>
              <a:rPr lang="kk-KZ" sz="1100" dirty="0" smtClean="0">
                <a:latin typeface="Arial" pitchFamily="34" charset="0"/>
                <a:ea typeface="Calibri" pitchFamily="34" charset="0"/>
                <a:cs typeface="Arial" pitchFamily="34" charset="0"/>
              </a:rPr>
              <a:t>2022-2023 оқу жылы  -  86%</a:t>
            </a:r>
            <a:endParaRPr lang="ru-RU" sz="700" dirty="0" smtClean="0">
              <a:latin typeface="Arial" pitchFamily="34" charset="0"/>
              <a:cs typeface="Arial" pitchFamily="34" charset="0"/>
            </a:endParaRPr>
          </a:p>
          <a:p>
            <a:pPr lvl="0" eaLnBrk="0" fontAlgn="base" hangingPunct="0">
              <a:spcBef>
                <a:spcPct val="0"/>
              </a:spcBef>
              <a:spcAft>
                <a:spcPct val="0"/>
              </a:spcAft>
            </a:pPr>
            <a:r>
              <a:rPr lang="kk-KZ" sz="1100" dirty="0" smtClean="0">
                <a:latin typeface="Arial" pitchFamily="34" charset="0"/>
                <a:ea typeface="Calibri" pitchFamily="34" charset="0"/>
                <a:cs typeface="Arial" pitchFamily="34" charset="0"/>
              </a:rPr>
              <a:t>2023-2024 оқу жылы  -  80 %</a:t>
            </a:r>
            <a:endParaRPr lang="ru-RU" sz="700" dirty="0" smtClean="0">
              <a:latin typeface="Arial" pitchFamily="34" charset="0"/>
              <a:cs typeface="Arial" pitchFamily="34" charset="0"/>
            </a:endParaRPr>
          </a:p>
          <a:p>
            <a:pPr lvl="0" eaLnBrk="0" fontAlgn="base" hangingPunct="0">
              <a:spcBef>
                <a:spcPct val="0"/>
              </a:spcBef>
              <a:spcAft>
                <a:spcPct val="0"/>
              </a:spcAft>
            </a:pPr>
            <a:r>
              <a:rPr lang="kk-KZ" sz="1100" b="1" dirty="0" smtClean="0">
                <a:solidFill>
                  <a:srgbClr val="FF0000"/>
                </a:solidFill>
                <a:latin typeface="Arial" pitchFamily="34" charset="0"/>
                <a:ea typeface="Calibri" pitchFamily="34" charset="0"/>
                <a:cs typeface="Arial" pitchFamily="34" charset="0"/>
              </a:rPr>
              <a:t>Аралық және қорытынды аттестаттау нәтижесі бойынша студенттердің білім сапасы</a:t>
            </a:r>
            <a:endParaRPr lang="ru-RU" sz="700" dirty="0" smtClean="0">
              <a:solidFill>
                <a:srgbClr val="FF0000"/>
              </a:solidFill>
              <a:latin typeface="Arial" pitchFamily="34" charset="0"/>
              <a:cs typeface="Arial" pitchFamily="34" charset="0"/>
            </a:endParaRPr>
          </a:p>
          <a:p>
            <a:pPr lvl="0" eaLnBrk="0" fontAlgn="base" hangingPunct="0">
              <a:spcBef>
                <a:spcPct val="0"/>
              </a:spcBef>
              <a:spcAft>
                <a:spcPct val="0"/>
              </a:spcAft>
            </a:pPr>
            <a:r>
              <a:rPr lang="kk-KZ" sz="1100" dirty="0" smtClean="0">
                <a:solidFill>
                  <a:srgbClr val="FF0000"/>
                </a:solidFill>
                <a:latin typeface="Arial" pitchFamily="34" charset="0"/>
                <a:ea typeface="Calibri" pitchFamily="34" charset="0"/>
                <a:cs typeface="Arial" pitchFamily="34" charset="0"/>
              </a:rPr>
              <a:t>2021-2022 оқу жылы  - 78%</a:t>
            </a:r>
            <a:endParaRPr lang="ru-RU" sz="700" dirty="0" smtClean="0">
              <a:solidFill>
                <a:srgbClr val="FF0000"/>
              </a:solidFill>
              <a:latin typeface="Arial" pitchFamily="34" charset="0"/>
              <a:cs typeface="Arial" pitchFamily="34" charset="0"/>
            </a:endParaRPr>
          </a:p>
          <a:p>
            <a:pPr lvl="0" eaLnBrk="0" fontAlgn="base" hangingPunct="0">
              <a:spcBef>
                <a:spcPct val="0"/>
              </a:spcBef>
              <a:spcAft>
                <a:spcPct val="0"/>
              </a:spcAft>
            </a:pPr>
            <a:r>
              <a:rPr lang="kk-KZ" sz="1100" dirty="0" smtClean="0">
                <a:solidFill>
                  <a:srgbClr val="FF0000"/>
                </a:solidFill>
                <a:latin typeface="Arial" pitchFamily="34" charset="0"/>
                <a:ea typeface="Calibri" pitchFamily="34" charset="0"/>
                <a:cs typeface="Arial" pitchFamily="34" charset="0"/>
              </a:rPr>
              <a:t>2022-2023 оқу жылы  - 83%</a:t>
            </a:r>
            <a:endParaRPr lang="ru-RU" sz="700" dirty="0" smtClean="0">
              <a:solidFill>
                <a:srgbClr val="FF0000"/>
              </a:solidFill>
              <a:latin typeface="Arial" pitchFamily="34" charset="0"/>
              <a:cs typeface="Arial" pitchFamily="34" charset="0"/>
            </a:endParaRPr>
          </a:p>
          <a:p>
            <a:pPr lvl="0" eaLnBrk="0" fontAlgn="base" hangingPunct="0">
              <a:spcBef>
                <a:spcPct val="0"/>
              </a:spcBef>
              <a:spcAft>
                <a:spcPct val="0"/>
              </a:spcAft>
            </a:pPr>
            <a:r>
              <a:rPr lang="kk-KZ" sz="1100" dirty="0" smtClean="0">
                <a:solidFill>
                  <a:srgbClr val="FF0000"/>
                </a:solidFill>
                <a:latin typeface="Arial" pitchFamily="34" charset="0"/>
                <a:ea typeface="Calibri" pitchFamily="34" charset="0"/>
                <a:cs typeface="Arial" pitchFamily="34" charset="0"/>
              </a:rPr>
              <a:t>2023-2024 оқу жылы  - 86%</a:t>
            </a:r>
            <a:endParaRPr lang="kk-KZ" sz="2400" dirty="0" smtClean="0">
              <a:solidFill>
                <a:srgbClr val="FF0000"/>
              </a:solidFill>
              <a:latin typeface="Arial" pitchFamily="34" charset="0"/>
              <a:cs typeface="Arial"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579781442"/>
              </p:ext>
            </p:extLst>
          </p:nvPr>
        </p:nvGraphicFramePr>
        <p:xfrm>
          <a:off x="427952" y="810142"/>
          <a:ext cx="11168303" cy="974292"/>
        </p:xfrm>
        <a:graphic>
          <a:graphicData uri="http://schemas.openxmlformats.org/drawingml/2006/table">
            <a:tbl>
              <a:tblPr firstRow="1" firstCol="1" bandRow="1">
                <a:tableStyleId>{5C22544A-7EE6-4342-B048-85BDC9FD1C3A}</a:tableStyleId>
              </a:tblPr>
              <a:tblGrid>
                <a:gridCol w="1274855"/>
                <a:gridCol w="1459413"/>
                <a:gridCol w="802951"/>
                <a:gridCol w="1521229"/>
                <a:gridCol w="972589"/>
                <a:gridCol w="1554480"/>
                <a:gridCol w="798022"/>
                <a:gridCol w="1088967"/>
                <a:gridCol w="1695797"/>
              </a:tblGrid>
              <a:tr h="575746">
                <a:tc>
                  <a:txBody>
                    <a:bodyPr/>
                    <a:lstStyle/>
                    <a:p>
                      <a:pPr algn="ctr">
                        <a:lnSpc>
                          <a:spcPct val="100000"/>
                        </a:lnSpc>
                        <a:spcAft>
                          <a:spcPts val="1000"/>
                        </a:spcAft>
                      </a:pPr>
                      <a:r>
                        <a:rPr lang="kk-KZ" sz="1100" dirty="0">
                          <a:solidFill>
                            <a:sysClr val="windowText" lastClr="000000"/>
                          </a:solidFill>
                          <a:effectLst/>
                          <a:latin typeface="Times New Roman" pitchFamily="18" charset="0"/>
                          <a:cs typeface="Times New Roman" pitchFamily="18" charset="0"/>
                        </a:rPr>
                        <a:t>Педагог қызметкерлердің саны</a:t>
                      </a:r>
                      <a:endParaRPr lang="ru-RU" sz="1100" dirty="0">
                        <a:solidFill>
                          <a:sysClr val="windowText" lastClr="000000"/>
                        </a:solidFill>
                        <a:effectLst/>
                        <a:latin typeface="Times New Roman" pitchFamily="18" charset="0"/>
                        <a:ea typeface="Calibri"/>
                        <a:cs typeface="Times New Roman" pitchFamily="18" charset="0"/>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1000"/>
                        </a:spcAft>
                      </a:pPr>
                      <a:r>
                        <a:rPr lang="kk-KZ" sz="1100" dirty="0" smtClean="0">
                          <a:solidFill>
                            <a:sysClr val="windowText" lastClr="000000"/>
                          </a:solidFill>
                          <a:effectLst/>
                          <a:latin typeface="Times New Roman" pitchFamily="18" charset="0"/>
                          <a:cs typeface="Times New Roman" pitchFamily="18" charset="0"/>
                        </a:rPr>
                        <a:t>Қосқызметтіліктегі </a:t>
                      </a:r>
                      <a:r>
                        <a:rPr lang="kk-KZ" sz="1100" dirty="0">
                          <a:solidFill>
                            <a:sysClr val="windowText" lastClr="000000"/>
                          </a:solidFill>
                          <a:effectLst/>
                          <a:latin typeface="Times New Roman" pitchFamily="18" charset="0"/>
                          <a:cs typeface="Times New Roman" pitchFamily="18" charset="0"/>
                        </a:rPr>
                        <a:t>педагогтар</a:t>
                      </a:r>
                      <a:endParaRPr lang="ru-RU" sz="1100" dirty="0">
                        <a:solidFill>
                          <a:sysClr val="windowText" lastClr="000000"/>
                        </a:solidFill>
                        <a:effectLst/>
                        <a:latin typeface="Times New Roman" pitchFamily="18" charset="0"/>
                        <a:ea typeface="Calibri"/>
                        <a:cs typeface="Times New Roman" pitchFamily="18" charset="0"/>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1000"/>
                        </a:spcAft>
                      </a:pPr>
                      <a:r>
                        <a:rPr lang="kk-KZ" sz="1100" dirty="0">
                          <a:solidFill>
                            <a:sysClr val="windowText" lastClr="000000"/>
                          </a:solidFill>
                          <a:effectLst/>
                          <a:latin typeface="Times New Roman" pitchFamily="18" charset="0"/>
                          <a:cs typeface="Times New Roman" pitchFamily="18" charset="0"/>
                        </a:rPr>
                        <a:t>Педагог  шеберлер</a:t>
                      </a:r>
                      <a:endParaRPr lang="ru-RU" sz="1100" dirty="0">
                        <a:solidFill>
                          <a:sysClr val="windowText" lastClr="000000"/>
                        </a:solidFill>
                        <a:effectLst/>
                        <a:latin typeface="Times New Roman" pitchFamily="18" charset="0"/>
                        <a:cs typeface="Times New Roman" pitchFamily="18" charset="0"/>
                      </a:endParaRPr>
                    </a:p>
                    <a:p>
                      <a:pPr>
                        <a:lnSpc>
                          <a:spcPct val="100000"/>
                        </a:lnSpc>
                        <a:spcAft>
                          <a:spcPts val="1000"/>
                        </a:spcAft>
                      </a:pPr>
                      <a:r>
                        <a:rPr lang="kk-KZ" sz="1100" dirty="0">
                          <a:solidFill>
                            <a:sysClr val="windowText" lastClr="000000"/>
                          </a:solidFill>
                          <a:effectLst/>
                          <a:latin typeface="Times New Roman" pitchFamily="18" charset="0"/>
                          <a:cs typeface="Times New Roman" pitchFamily="18" charset="0"/>
                        </a:rPr>
                        <a:t> </a:t>
                      </a:r>
                      <a:endParaRPr lang="ru-RU" sz="1100" dirty="0">
                        <a:solidFill>
                          <a:sysClr val="windowText" lastClr="000000"/>
                        </a:solidFill>
                        <a:effectLst/>
                        <a:latin typeface="Times New Roman" pitchFamily="18" charset="0"/>
                        <a:ea typeface="Calibri"/>
                        <a:cs typeface="Times New Roman" pitchFamily="18" charset="0"/>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1000"/>
                        </a:spcAft>
                      </a:pPr>
                      <a:r>
                        <a:rPr lang="kk-KZ" sz="1100" dirty="0" smtClean="0">
                          <a:solidFill>
                            <a:sysClr val="windowText" lastClr="000000"/>
                          </a:solidFill>
                          <a:effectLst/>
                          <a:latin typeface="Times New Roman" pitchFamily="18" charset="0"/>
                          <a:cs typeface="Times New Roman" pitchFamily="18" charset="0"/>
                        </a:rPr>
                        <a:t>Педагог</a:t>
                      </a:r>
                      <a:r>
                        <a:rPr lang="kk-KZ" sz="1100" baseline="0" dirty="0" smtClean="0">
                          <a:solidFill>
                            <a:sysClr val="windowText" lastClr="000000"/>
                          </a:solidFill>
                          <a:effectLst/>
                          <a:latin typeface="Times New Roman" pitchFamily="18" charset="0"/>
                          <a:cs typeface="Times New Roman" pitchFamily="18" charset="0"/>
                        </a:rPr>
                        <a:t>    з</a:t>
                      </a:r>
                      <a:r>
                        <a:rPr lang="kk-KZ" sz="1100" dirty="0" smtClean="0">
                          <a:solidFill>
                            <a:sysClr val="windowText" lastClr="000000"/>
                          </a:solidFill>
                          <a:effectLst/>
                          <a:latin typeface="Times New Roman" pitchFamily="18" charset="0"/>
                          <a:cs typeface="Times New Roman" pitchFamily="18" charset="0"/>
                        </a:rPr>
                        <a:t>ерттеушілер -</a:t>
                      </a:r>
                      <a:r>
                        <a:rPr lang="kk-KZ" sz="1100" b="0" dirty="0" smtClean="0">
                          <a:solidFill>
                            <a:sysClr val="windowText" lastClr="000000"/>
                          </a:solidFill>
                          <a:effectLst/>
                          <a:latin typeface="Times New Roman" pitchFamily="18" charset="0"/>
                          <a:cs typeface="Times New Roman" pitchFamily="18" charset="0"/>
                        </a:rPr>
                        <a:t>3</a:t>
                      </a:r>
                      <a:r>
                        <a:rPr lang="kk-KZ" sz="1100" dirty="0" smtClean="0">
                          <a:solidFill>
                            <a:sysClr val="windowText" lastClr="000000"/>
                          </a:solidFill>
                          <a:effectLst/>
                          <a:latin typeface="Times New Roman" pitchFamily="18" charset="0"/>
                          <a:cs typeface="Times New Roman" pitchFamily="18" charset="0"/>
                        </a:rPr>
                        <a:t>  </a:t>
                      </a:r>
                      <a:r>
                        <a:rPr lang="kk-KZ" sz="1100" dirty="0">
                          <a:solidFill>
                            <a:sysClr val="windowText" lastClr="000000"/>
                          </a:solidFill>
                          <a:effectLst/>
                          <a:latin typeface="Times New Roman" pitchFamily="18" charset="0"/>
                          <a:cs typeface="Times New Roman" pitchFamily="18" charset="0"/>
                        </a:rPr>
                        <a:t>Жоғарғы санатты -</a:t>
                      </a:r>
                      <a:r>
                        <a:rPr lang="kk-KZ" sz="1100" b="0" dirty="0">
                          <a:solidFill>
                            <a:sysClr val="windowText" lastClr="000000"/>
                          </a:solidFill>
                          <a:effectLst/>
                          <a:latin typeface="Times New Roman" pitchFamily="18" charset="0"/>
                          <a:cs typeface="Times New Roman" pitchFamily="18" charset="0"/>
                        </a:rPr>
                        <a:t>3</a:t>
                      </a:r>
                      <a:endParaRPr lang="ru-RU" sz="1100" b="0" dirty="0">
                        <a:solidFill>
                          <a:sysClr val="windowText" lastClr="000000"/>
                        </a:solidFill>
                        <a:effectLst/>
                        <a:latin typeface="Times New Roman" pitchFamily="18" charset="0"/>
                        <a:ea typeface="Calibri"/>
                        <a:cs typeface="Times New Roman" pitchFamily="18" charset="0"/>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kk-KZ" sz="1100" dirty="0">
                          <a:solidFill>
                            <a:sysClr val="windowText" lastClr="000000"/>
                          </a:solidFill>
                          <a:effectLst/>
                          <a:latin typeface="Times New Roman" pitchFamily="18" charset="0"/>
                          <a:cs typeface="Times New Roman" pitchFamily="18" charset="0"/>
                        </a:rPr>
                        <a:t>Педагог </a:t>
                      </a:r>
                      <a:endParaRPr lang="kk-KZ" sz="1100" dirty="0" smtClean="0">
                        <a:solidFill>
                          <a:sysClr val="windowText" lastClr="000000"/>
                        </a:solidFill>
                        <a:effectLst/>
                        <a:latin typeface="Times New Roman" pitchFamily="18" charset="0"/>
                        <a:cs typeface="Times New Roman" pitchFamily="18" charset="0"/>
                      </a:endParaRPr>
                    </a:p>
                    <a:p>
                      <a:pPr>
                        <a:lnSpc>
                          <a:spcPct val="100000"/>
                        </a:lnSpc>
                        <a:spcAft>
                          <a:spcPts val="0"/>
                        </a:spcAft>
                      </a:pPr>
                      <a:r>
                        <a:rPr lang="kk-KZ" sz="1100" dirty="0" smtClean="0">
                          <a:solidFill>
                            <a:sysClr val="windowText" lastClr="000000"/>
                          </a:solidFill>
                          <a:effectLst/>
                          <a:latin typeface="Times New Roman" pitchFamily="18" charset="0"/>
                          <a:cs typeface="Times New Roman" pitchFamily="18" charset="0"/>
                        </a:rPr>
                        <a:t>сарапшылар</a:t>
                      </a:r>
                      <a:endParaRPr lang="ru-RU" sz="1100" dirty="0">
                        <a:solidFill>
                          <a:sysClr val="windowText" lastClr="000000"/>
                        </a:solidFill>
                        <a:effectLst/>
                        <a:latin typeface="Times New Roman" pitchFamily="18" charset="0"/>
                        <a:ea typeface="Calibri"/>
                        <a:cs typeface="Times New Roman" pitchFamily="18" charset="0"/>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kk-KZ" sz="1100" dirty="0">
                          <a:solidFill>
                            <a:sysClr val="windowText" lastClr="000000"/>
                          </a:solidFill>
                          <a:effectLst/>
                          <a:latin typeface="Times New Roman" pitchFamily="18" charset="0"/>
                          <a:cs typeface="Times New Roman" pitchFamily="18" charset="0"/>
                        </a:rPr>
                        <a:t>Педагог </a:t>
                      </a:r>
                      <a:r>
                        <a:rPr lang="kk-KZ" sz="1100" dirty="0" smtClean="0">
                          <a:solidFill>
                            <a:sysClr val="windowText" lastClr="000000"/>
                          </a:solidFill>
                          <a:effectLst/>
                          <a:latin typeface="Times New Roman" pitchFamily="18" charset="0"/>
                          <a:cs typeface="Times New Roman" pitchFamily="18" charset="0"/>
                        </a:rPr>
                        <a:t>модераторлар- </a:t>
                      </a:r>
                      <a:r>
                        <a:rPr lang="kk-KZ" sz="1100" b="0" dirty="0" smtClean="0">
                          <a:solidFill>
                            <a:sysClr val="windowText" lastClr="000000"/>
                          </a:solidFill>
                          <a:effectLst/>
                          <a:latin typeface="Times New Roman" pitchFamily="18" charset="0"/>
                          <a:cs typeface="Times New Roman" pitchFamily="18" charset="0"/>
                        </a:rPr>
                        <a:t>50</a:t>
                      </a:r>
                      <a:endParaRPr lang="ru-RU" sz="1100" b="0" dirty="0">
                        <a:solidFill>
                          <a:sysClr val="windowText" lastClr="000000"/>
                        </a:solidFill>
                        <a:effectLst/>
                        <a:latin typeface="Times New Roman" pitchFamily="18" charset="0"/>
                        <a:cs typeface="Times New Roman" pitchFamily="18" charset="0"/>
                      </a:endParaRPr>
                    </a:p>
                    <a:p>
                      <a:pPr>
                        <a:lnSpc>
                          <a:spcPct val="100000"/>
                        </a:lnSpc>
                        <a:spcAft>
                          <a:spcPts val="0"/>
                        </a:spcAft>
                      </a:pPr>
                      <a:r>
                        <a:rPr lang="kk-KZ" sz="1100" dirty="0">
                          <a:solidFill>
                            <a:sysClr val="windowText" lastClr="000000"/>
                          </a:solidFill>
                          <a:effectLst/>
                          <a:latin typeface="Times New Roman" pitchFamily="18" charset="0"/>
                          <a:cs typeface="Times New Roman" pitchFamily="18" charset="0"/>
                        </a:rPr>
                        <a:t>Екінші санатты -</a:t>
                      </a:r>
                      <a:r>
                        <a:rPr lang="kk-KZ" sz="1100" b="0" dirty="0">
                          <a:solidFill>
                            <a:sysClr val="windowText" lastClr="000000"/>
                          </a:solidFill>
                          <a:effectLst/>
                          <a:latin typeface="Times New Roman" pitchFamily="18" charset="0"/>
                          <a:cs typeface="Times New Roman" pitchFamily="18" charset="0"/>
                        </a:rPr>
                        <a:t>7 </a:t>
                      </a:r>
                      <a:endParaRPr lang="ru-RU" sz="1100" b="0" dirty="0">
                        <a:solidFill>
                          <a:sysClr val="windowText" lastClr="000000"/>
                        </a:solidFill>
                        <a:effectLst/>
                        <a:latin typeface="Times New Roman" pitchFamily="18" charset="0"/>
                        <a:ea typeface="Calibri"/>
                        <a:cs typeface="Times New Roman" pitchFamily="18" charset="0"/>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kk-KZ" sz="1100" dirty="0">
                          <a:solidFill>
                            <a:sysClr val="windowText" lastClr="000000"/>
                          </a:solidFill>
                          <a:effectLst/>
                          <a:latin typeface="Times New Roman" pitchFamily="18" charset="0"/>
                          <a:cs typeface="Times New Roman" pitchFamily="18" charset="0"/>
                        </a:rPr>
                        <a:t> </a:t>
                      </a:r>
                      <a:r>
                        <a:rPr lang="kk-KZ" sz="1100" dirty="0" smtClean="0">
                          <a:solidFill>
                            <a:sysClr val="windowText" lastClr="000000"/>
                          </a:solidFill>
                          <a:effectLst/>
                          <a:latin typeface="Times New Roman" pitchFamily="18" charset="0"/>
                          <a:cs typeface="Times New Roman" pitchFamily="18" charset="0"/>
                        </a:rPr>
                        <a:t>Педагог </a:t>
                      </a:r>
                    </a:p>
                    <a:p>
                      <a:pPr>
                        <a:lnSpc>
                          <a:spcPct val="100000"/>
                        </a:lnSpc>
                        <a:spcAft>
                          <a:spcPts val="0"/>
                        </a:spcAft>
                      </a:pPr>
                      <a:r>
                        <a:rPr lang="kk-KZ" sz="1100" dirty="0" smtClean="0">
                          <a:solidFill>
                            <a:sysClr val="windowText" lastClr="000000"/>
                          </a:solidFill>
                          <a:effectLst/>
                          <a:latin typeface="Times New Roman" pitchFamily="18" charset="0"/>
                          <a:cs typeface="Times New Roman" pitchFamily="18" charset="0"/>
                        </a:rPr>
                        <a:t>санатты</a:t>
                      </a:r>
                      <a:endParaRPr lang="ru-RU" sz="1100" dirty="0">
                        <a:solidFill>
                          <a:sysClr val="windowText" lastClr="000000"/>
                        </a:solidFill>
                        <a:effectLst/>
                        <a:latin typeface="Times New Roman" pitchFamily="18" charset="0"/>
                        <a:ea typeface="Calibri"/>
                        <a:cs typeface="Times New Roman" pitchFamily="18" charset="0"/>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1000"/>
                        </a:spcAft>
                      </a:pPr>
                      <a:r>
                        <a:rPr lang="kk-KZ" sz="1100" dirty="0">
                          <a:solidFill>
                            <a:sysClr val="windowText" lastClr="000000"/>
                          </a:solidFill>
                          <a:effectLst/>
                          <a:latin typeface="Times New Roman" pitchFamily="18" charset="0"/>
                          <a:cs typeface="Times New Roman" pitchFamily="18" charset="0"/>
                        </a:rPr>
                        <a:t> </a:t>
                      </a:r>
                      <a:r>
                        <a:rPr lang="kk-KZ" sz="1100" dirty="0" smtClean="0">
                          <a:solidFill>
                            <a:sysClr val="windowText" lastClr="000000"/>
                          </a:solidFill>
                          <a:effectLst/>
                          <a:latin typeface="Times New Roman" pitchFamily="18" charset="0"/>
                          <a:cs typeface="Times New Roman" pitchFamily="18" charset="0"/>
                        </a:rPr>
                        <a:t>Санаты </a:t>
                      </a:r>
                      <a:r>
                        <a:rPr lang="kk-KZ" sz="1100" dirty="0">
                          <a:solidFill>
                            <a:sysClr val="windowText" lastClr="000000"/>
                          </a:solidFill>
                          <a:effectLst/>
                          <a:latin typeface="Times New Roman" pitchFamily="18" charset="0"/>
                          <a:cs typeface="Times New Roman" pitchFamily="18" charset="0"/>
                        </a:rPr>
                        <a:t>жоқ педагогтар</a:t>
                      </a:r>
                      <a:endParaRPr lang="ru-RU" sz="1100" dirty="0">
                        <a:solidFill>
                          <a:sysClr val="windowText" lastClr="000000"/>
                        </a:solidFill>
                        <a:effectLst/>
                        <a:latin typeface="Times New Roman" pitchFamily="18" charset="0"/>
                        <a:ea typeface="Calibri"/>
                        <a:cs typeface="Times New Roman" pitchFamily="18" charset="0"/>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1000"/>
                        </a:spcAft>
                      </a:pPr>
                      <a:r>
                        <a:rPr lang="ru-RU" sz="1100" dirty="0">
                          <a:solidFill>
                            <a:sysClr val="windowText" lastClr="000000"/>
                          </a:solidFill>
                          <a:effectLst/>
                          <a:latin typeface="Times New Roman" pitchFamily="18" charset="0"/>
                          <a:cs typeface="Times New Roman" pitchFamily="18" charset="0"/>
                        </a:rPr>
                        <a:t> </a:t>
                      </a:r>
                      <a:r>
                        <a:rPr lang="kk-KZ" sz="1100" dirty="0" smtClean="0">
                          <a:solidFill>
                            <a:sysClr val="windowText" lastClr="000000"/>
                          </a:solidFill>
                          <a:effectLst/>
                          <a:latin typeface="Times New Roman" pitchFamily="18" charset="0"/>
                          <a:cs typeface="Times New Roman" pitchFamily="18" charset="0"/>
                        </a:rPr>
                        <a:t>Сапалық </a:t>
                      </a:r>
                      <a:r>
                        <a:rPr lang="kk-KZ" sz="1100" dirty="0">
                          <a:solidFill>
                            <a:sysClr val="windowText" lastClr="000000"/>
                          </a:solidFill>
                          <a:effectLst/>
                          <a:latin typeface="Times New Roman" pitchFamily="18" charset="0"/>
                          <a:cs typeface="Times New Roman" pitchFamily="18" charset="0"/>
                        </a:rPr>
                        <a:t>көрсеткіші</a:t>
                      </a:r>
                      <a:endParaRPr lang="ru-RU" sz="1100" dirty="0">
                        <a:solidFill>
                          <a:sysClr val="windowText" lastClr="000000"/>
                        </a:solidFill>
                        <a:effectLst/>
                        <a:latin typeface="Times New Roman" pitchFamily="18" charset="0"/>
                        <a:cs typeface="Times New Roman" pitchFamily="18" charset="0"/>
                      </a:endParaRPr>
                    </a:p>
                    <a:p>
                      <a:pPr>
                        <a:lnSpc>
                          <a:spcPct val="100000"/>
                        </a:lnSpc>
                        <a:spcAft>
                          <a:spcPts val="1000"/>
                        </a:spcAft>
                      </a:pPr>
                      <a:r>
                        <a:rPr lang="en-US" sz="1100" dirty="0">
                          <a:solidFill>
                            <a:sysClr val="windowText" lastClr="000000"/>
                          </a:solidFill>
                          <a:effectLst/>
                          <a:latin typeface="Times New Roman" pitchFamily="18" charset="0"/>
                          <a:cs typeface="Times New Roman" pitchFamily="18" charset="0"/>
                        </a:rPr>
                        <a:t> </a:t>
                      </a:r>
                      <a:endParaRPr lang="ru-RU" sz="1100" dirty="0">
                        <a:solidFill>
                          <a:sysClr val="windowText" lastClr="000000"/>
                        </a:solidFill>
                        <a:effectLst/>
                        <a:latin typeface="Times New Roman" pitchFamily="18" charset="0"/>
                        <a:ea typeface="Calibri"/>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34847">
                <a:tc>
                  <a:txBody>
                    <a:bodyPr/>
                    <a:lstStyle/>
                    <a:p>
                      <a:pPr>
                        <a:lnSpc>
                          <a:spcPct val="115000"/>
                        </a:lnSpc>
                        <a:spcAft>
                          <a:spcPts val="1000"/>
                        </a:spcAft>
                      </a:pPr>
                      <a:r>
                        <a:rPr lang="kk-KZ" sz="1100" dirty="0" smtClean="0">
                          <a:solidFill>
                            <a:sysClr val="windowText" lastClr="000000"/>
                          </a:solidFill>
                          <a:effectLst/>
                        </a:rPr>
                        <a:t>           134</a:t>
                      </a:r>
                      <a:endParaRPr lang="ru-RU" sz="1100" dirty="0">
                        <a:solidFill>
                          <a:sysClr val="windowText" lastClr="000000"/>
                        </a:solidFill>
                        <a:effectLst/>
                        <a:latin typeface="Calibri"/>
                        <a:ea typeface="Calibri"/>
                        <a:cs typeface="Times New Roman"/>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1000"/>
                        </a:spcAft>
                      </a:pPr>
                      <a:r>
                        <a:rPr lang="kk-KZ" sz="1100" dirty="0">
                          <a:solidFill>
                            <a:sysClr val="windowText" lastClr="000000"/>
                          </a:solidFill>
                          <a:effectLst/>
                        </a:rPr>
                        <a:t>          </a:t>
                      </a:r>
                      <a:r>
                        <a:rPr lang="kk-KZ" sz="1100" dirty="0" smtClean="0">
                          <a:solidFill>
                            <a:sysClr val="windowText" lastClr="000000"/>
                          </a:solidFill>
                          <a:effectLst/>
                        </a:rPr>
                        <a:t> (-8)</a:t>
                      </a:r>
                      <a:endParaRPr lang="ru-RU" sz="1100" dirty="0">
                        <a:solidFill>
                          <a:sysClr val="windowText" lastClr="000000"/>
                        </a:solidFill>
                        <a:effectLst/>
                        <a:latin typeface="Calibri"/>
                        <a:ea typeface="Calibri"/>
                        <a:cs typeface="Times New Roman"/>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1000"/>
                        </a:spcAft>
                      </a:pPr>
                      <a:r>
                        <a:rPr lang="ru-RU" sz="1100">
                          <a:solidFill>
                            <a:sysClr val="windowText" lastClr="000000"/>
                          </a:solidFill>
                          <a:effectLst/>
                        </a:rPr>
                        <a:t>            0</a:t>
                      </a:r>
                      <a:endParaRPr lang="ru-RU" sz="1100">
                        <a:solidFill>
                          <a:sysClr val="windowText" lastClr="000000"/>
                        </a:solidFill>
                        <a:effectLst/>
                        <a:latin typeface="Calibri"/>
                        <a:ea typeface="Calibri"/>
                        <a:cs typeface="Times New Roman"/>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1000"/>
                        </a:spcAft>
                      </a:pPr>
                      <a:r>
                        <a:rPr lang="ru-RU" sz="1100" dirty="0">
                          <a:solidFill>
                            <a:sysClr val="windowText" lastClr="000000"/>
                          </a:solidFill>
                          <a:effectLst/>
                        </a:rPr>
                        <a:t>         </a:t>
                      </a:r>
                      <a:r>
                        <a:rPr lang="ru-RU" sz="1100" dirty="0" smtClean="0">
                          <a:solidFill>
                            <a:sysClr val="windowText" lastClr="000000"/>
                          </a:solidFill>
                          <a:effectLst/>
                        </a:rPr>
                        <a:t>       </a:t>
                      </a:r>
                      <a:r>
                        <a:rPr lang="ru-RU" sz="1100" dirty="0">
                          <a:solidFill>
                            <a:sysClr val="windowText" lastClr="000000"/>
                          </a:solidFill>
                          <a:effectLst/>
                        </a:rPr>
                        <a:t>6</a:t>
                      </a:r>
                      <a:endParaRPr lang="ru-RU" sz="1100" dirty="0">
                        <a:solidFill>
                          <a:sysClr val="windowText" lastClr="000000"/>
                        </a:solidFill>
                        <a:effectLst/>
                        <a:latin typeface="Calibri"/>
                        <a:ea typeface="Calibri"/>
                        <a:cs typeface="Times New Roman"/>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1000"/>
                        </a:spcAft>
                      </a:pPr>
                      <a:r>
                        <a:rPr lang="ru-RU" sz="1100" dirty="0">
                          <a:solidFill>
                            <a:sysClr val="windowText" lastClr="000000"/>
                          </a:solidFill>
                          <a:effectLst/>
                        </a:rPr>
                        <a:t>          16</a:t>
                      </a:r>
                      <a:endParaRPr lang="ru-RU" sz="1100" dirty="0">
                        <a:solidFill>
                          <a:sysClr val="windowText" lastClr="000000"/>
                        </a:solidFill>
                        <a:effectLst/>
                        <a:latin typeface="Calibri"/>
                        <a:ea typeface="Calibri"/>
                        <a:cs typeface="Times New Roman"/>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1000"/>
                        </a:spcAft>
                      </a:pPr>
                      <a:r>
                        <a:rPr lang="ru-RU" sz="1100" dirty="0">
                          <a:solidFill>
                            <a:sysClr val="windowText" lastClr="000000"/>
                          </a:solidFill>
                          <a:effectLst/>
                        </a:rPr>
                        <a:t> </a:t>
                      </a:r>
                      <a:r>
                        <a:rPr lang="kk-KZ" sz="1100" dirty="0">
                          <a:solidFill>
                            <a:sysClr val="windowText" lastClr="000000"/>
                          </a:solidFill>
                          <a:effectLst/>
                        </a:rPr>
                        <a:t>        57</a:t>
                      </a:r>
                      <a:endParaRPr lang="ru-RU" sz="1100" dirty="0">
                        <a:solidFill>
                          <a:sysClr val="windowText" lastClr="000000"/>
                        </a:solidFill>
                        <a:effectLst/>
                        <a:latin typeface="Calibri"/>
                        <a:ea typeface="Calibri"/>
                        <a:cs typeface="Times New Roman"/>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1000"/>
                        </a:spcAft>
                      </a:pPr>
                      <a:r>
                        <a:rPr lang="kk-KZ" sz="1100" dirty="0">
                          <a:solidFill>
                            <a:schemeClr val="tx1"/>
                          </a:solidFill>
                          <a:effectLst/>
                        </a:rPr>
                        <a:t>        </a:t>
                      </a:r>
                      <a:r>
                        <a:rPr lang="kk-KZ" sz="1100" dirty="0" smtClean="0">
                          <a:solidFill>
                            <a:schemeClr val="tx1"/>
                          </a:solidFill>
                          <a:effectLst/>
                        </a:rPr>
                        <a:t>42</a:t>
                      </a:r>
                      <a:endParaRPr lang="ru-RU" sz="1100" dirty="0">
                        <a:solidFill>
                          <a:schemeClr val="tx1"/>
                        </a:solidFill>
                        <a:effectLst/>
                        <a:latin typeface="Calibri"/>
                        <a:ea typeface="Calibri"/>
                        <a:cs typeface="Times New Roman"/>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1000"/>
                        </a:spcAft>
                      </a:pPr>
                      <a:r>
                        <a:rPr lang="kk-KZ" sz="1100" dirty="0">
                          <a:solidFill>
                            <a:schemeClr val="tx1"/>
                          </a:solidFill>
                          <a:effectLst/>
                        </a:rPr>
                        <a:t>                     </a:t>
                      </a:r>
                      <a:r>
                        <a:rPr lang="kk-KZ" sz="1100" dirty="0" smtClean="0">
                          <a:solidFill>
                            <a:schemeClr val="tx1"/>
                          </a:solidFill>
                          <a:effectLst/>
                        </a:rPr>
                        <a:t>13</a:t>
                      </a:r>
                      <a:endParaRPr lang="ru-RU" sz="1100" dirty="0">
                        <a:solidFill>
                          <a:schemeClr val="tx1"/>
                        </a:solidFill>
                        <a:effectLst/>
                        <a:latin typeface="Calibri"/>
                        <a:ea typeface="Calibri"/>
                        <a:cs typeface="Times New Roman"/>
                      </a:endParaRPr>
                    </a:p>
                  </a:txBody>
                  <a:tcPr marL="70485" marR="704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1000"/>
                        </a:spcAft>
                      </a:pPr>
                      <a:r>
                        <a:rPr lang="ru-RU" sz="1100" b="1" dirty="0" smtClean="0">
                          <a:solidFill>
                            <a:sysClr val="windowText" lastClr="000000"/>
                          </a:solidFill>
                          <a:effectLst/>
                        </a:rPr>
                        <a:t>               </a:t>
                      </a:r>
                      <a:r>
                        <a:rPr lang="ru-RU" sz="1100" b="1" dirty="0" smtClean="0">
                          <a:solidFill>
                            <a:schemeClr val="tx1"/>
                          </a:solidFill>
                          <a:effectLst/>
                        </a:rPr>
                        <a:t>16</a:t>
                      </a:r>
                      <a:r>
                        <a:rPr lang="kk-KZ" sz="1100" b="1" dirty="0" smtClean="0">
                          <a:solidFill>
                            <a:schemeClr val="tx1"/>
                          </a:solidFill>
                          <a:effectLst/>
                        </a:rPr>
                        <a:t>,4</a:t>
                      </a:r>
                      <a:r>
                        <a:rPr lang="ru-RU" sz="1100" b="1" dirty="0" smtClean="0">
                          <a:solidFill>
                            <a:schemeClr val="tx1"/>
                          </a:solidFill>
                          <a:effectLst/>
                        </a:rPr>
                        <a:t>% </a:t>
                      </a:r>
                      <a:r>
                        <a:rPr lang="en-US" sz="1100" b="1" dirty="0">
                          <a:solidFill>
                            <a:sysClr val="windowText" lastClr="000000"/>
                          </a:solidFill>
                          <a:effectLst/>
                        </a:rPr>
                        <a:t>(54)</a:t>
                      </a:r>
                      <a:r>
                        <a:rPr lang="ru-RU" sz="1100" b="1" dirty="0">
                          <a:solidFill>
                            <a:sysClr val="windowText" lastClr="000000"/>
                          </a:solidFill>
                          <a:effectLst/>
                        </a:rPr>
                        <a:t>%</a:t>
                      </a:r>
                      <a:endParaRPr lang="ru-RU" sz="1100" b="1" dirty="0">
                        <a:solidFill>
                          <a:sysClr val="windowText" lastClr="000000"/>
                        </a:solidFill>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2547049244"/>
              </p:ext>
            </p:extLst>
          </p:nvPr>
        </p:nvGraphicFramePr>
        <p:xfrm>
          <a:off x="3045412" y="1937362"/>
          <a:ext cx="8513910" cy="1813625"/>
        </p:xfrm>
        <a:graphic>
          <a:graphicData uri="http://schemas.openxmlformats.org/drawingml/2006/table">
            <a:tbl>
              <a:tblPr firstRow="1" firstCol="1" bandRow="1">
                <a:tableStyleId>{5C22544A-7EE6-4342-B048-85BDC9FD1C3A}</a:tableStyleId>
              </a:tblPr>
              <a:tblGrid>
                <a:gridCol w="1633483"/>
                <a:gridCol w="1398360"/>
                <a:gridCol w="1398360"/>
                <a:gridCol w="1286987"/>
                <a:gridCol w="1398360"/>
                <a:gridCol w="1398360"/>
              </a:tblGrid>
              <a:tr h="198327">
                <a:tc rowSpan="2">
                  <a:txBody>
                    <a:bodyPr/>
                    <a:lstStyle/>
                    <a:p>
                      <a:pPr indent="450215" algn="just">
                        <a:lnSpc>
                          <a:spcPct val="107000"/>
                        </a:lnSpc>
                        <a:spcAft>
                          <a:spcPts val="0"/>
                        </a:spcAft>
                      </a:pPr>
                      <a:r>
                        <a:rPr lang="kk-KZ" sz="1200" kern="100" dirty="0">
                          <a:solidFill>
                            <a:sysClr val="windowText" lastClr="000000"/>
                          </a:solidFill>
                          <a:effectLst/>
                          <a:latin typeface="Times New Roman" pitchFamily="18" charset="0"/>
                          <a:cs typeface="Times New Roman" pitchFamily="18" charset="0"/>
                        </a:rPr>
                        <a:t>Жас</a:t>
                      </a:r>
                      <a:endParaRPr lang="ru-RU" sz="1200" kern="100" dirty="0">
                        <a:solidFill>
                          <a:sysClr val="windowText" lastClr="000000"/>
                        </a:solidFill>
                        <a:effectLst/>
                        <a:latin typeface="Times New Roman" pitchFamily="18" charset="0"/>
                        <a:cs typeface="Times New Roman" pitchFamily="18" charset="0"/>
                      </a:endParaRPr>
                    </a:p>
                    <a:p>
                      <a:pPr indent="450215" algn="just">
                        <a:lnSpc>
                          <a:spcPct val="107000"/>
                        </a:lnSpc>
                        <a:spcAft>
                          <a:spcPts val="0"/>
                        </a:spcAft>
                      </a:pPr>
                      <a:r>
                        <a:rPr lang="kk-KZ" sz="1200" kern="100" dirty="0">
                          <a:solidFill>
                            <a:sysClr val="windowText" lastClr="000000"/>
                          </a:solidFill>
                          <a:effectLst/>
                          <a:latin typeface="Times New Roman" pitchFamily="18" charset="0"/>
                          <a:cs typeface="Times New Roman" pitchFamily="18" charset="0"/>
                        </a:rPr>
                        <a:t>мөлшері</a:t>
                      </a:r>
                      <a:endParaRPr lang="ru-RU" sz="1200" kern="100" dirty="0">
                        <a:solidFill>
                          <a:sysClr val="windowText" lastClr="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indent="450215" algn="ctr">
                        <a:lnSpc>
                          <a:spcPct val="107000"/>
                        </a:lnSpc>
                        <a:spcAft>
                          <a:spcPts val="0"/>
                        </a:spcAft>
                      </a:pPr>
                      <a:r>
                        <a:rPr lang="kk-KZ" sz="1200" kern="100" dirty="0">
                          <a:solidFill>
                            <a:sysClr val="windowText" lastClr="000000"/>
                          </a:solidFill>
                          <a:effectLst/>
                          <a:latin typeface="Times New Roman" pitchFamily="18" charset="0"/>
                          <a:cs typeface="Times New Roman" pitchFamily="18" charset="0"/>
                        </a:rPr>
                        <a:t>Оқу  жылдары</a:t>
                      </a:r>
                      <a:endParaRPr lang="ru-RU" sz="1200" kern="100" dirty="0">
                        <a:solidFill>
                          <a:sysClr val="windowText" lastClr="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04240">
                <a:tc vMerge="1">
                  <a:txBody>
                    <a:bodyPr/>
                    <a:lstStyle/>
                    <a:p>
                      <a:endParaRPr lang="ru-RU"/>
                    </a:p>
                  </a:txBody>
                  <a:tcPr/>
                </a:tc>
                <a:tc>
                  <a:txBody>
                    <a:bodyPr/>
                    <a:lstStyle/>
                    <a:p>
                      <a:pPr algn="ctr">
                        <a:lnSpc>
                          <a:spcPct val="107000"/>
                        </a:lnSpc>
                        <a:spcAft>
                          <a:spcPts val="0"/>
                        </a:spcAft>
                      </a:pPr>
                      <a:r>
                        <a:rPr lang="kk-KZ" sz="1200" b="1" kern="100" dirty="0">
                          <a:solidFill>
                            <a:sysClr val="windowText" lastClr="000000"/>
                          </a:solidFill>
                          <a:effectLst/>
                        </a:rPr>
                        <a:t>2020-2021</a:t>
                      </a:r>
                      <a:endParaRPr lang="ru-RU" sz="1200" b="1"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kk-KZ" sz="1200" b="1" kern="100" dirty="0">
                          <a:solidFill>
                            <a:sysClr val="windowText" lastClr="000000"/>
                          </a:solidFill>
                          <a:effectLst/>
                        </a:rPr>
                        <a:t>2021 -2022 </a:t>
                      </a:r>
                      <a:endParaRPr lang="ru-RU" sz="1200" b="1"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kk-KZ" sz="1200" b="1" kern="100" dirty="0">
                          <a:solidFill>
                            <a:sysClr val="windowText" lastClr="000000"/>
                          </a:solidFill>
                          <a:effectLst/>
                        </a:rPr>
                        <a:t>2022-2023</a:t>
                      </a:r>
                      <a:endParaRPr lang="ru-RU" sz="1200" b="1"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kk-KZ" sz="1200" b="1" kern="100" dirty="0">
                          <a:solidFill>
                            <a:sysClr val="windowText" lastClr="000000"/>
                          </a:solidFill>
                          <a:effectLst/>
                        </a:rPr>
                        <a:t>2023-2024</a:t>
                      </a:r>
                      <a:endParaRPr lang="ru-RU" sz="1200" b="1"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kk-KZ" sz="1200" b="1" kern="100" dirty="0">
                          <a:solidFill>
                            <a:sysClr val="windowText" lastClr="000000"/>
                          </a:solidFill>
                          <a:effectLst/>
                        </a:rPr>
                        <a:t>2024-2025</a:t>
                      </a:r>
                      <a:endParaRPr lang="ru-RU" sz="1200" b="1"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04240">
                <a:tc>
                  <a:txBody>
                    <a:bodyPr/>
                    <a:lstStyle/>
                    <a:p>
                      <a:pPr indent="0" algn="l">
                        <a:lnSpc>
                          <a:spcPct val="100000"/>
                        </a:lnSpc>
                        <a:spcAft>
                          <a:spcPts val="0"/>
                        </a:spcAft>
                      </a:pPr>
                      <a:r>
                        <a:rPr lang="kk-KZ" sz="1100" kern="100" dirty="0" smtClean="0">
                          <a:solidFill>
                            <a:sysClr val="windowText" lastClr="000000"/>
                          </a:solidFill>
                          <a:effectLst/>
                          <a:latin typeface="Times New Roman" pitchFamily="18" charset="0"/>
                          <a:ea typeface="Calibri"/>
                          <a:cs typeface="Times New Roman" pitchFamily="18" charset="0"/>
                        </a:rPr>
                        <a:t>       Орташа жасы</a:t>
                      </a:r>
                      <a:endParaRPr lang="ru-RU" sz="1100" kern="100" dirty="0">
                        <a:solidFill>
                          <a:sysClr val="windowText" lastClr="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kk-KZ" sz="1400" kern="100" dirty="0">
                          <a:solidFill>
                            <a:sysClr val="windowText" lastClr="000000"/>
                          </a:solidFill>
                          <a:effectLst/>
                        </a:rPr>
                        <a:t>37 жас</a:t>
                      </a:r>
                      <a:endParaRPr lang="ru-RU" sz="1400"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kk-KZ" sz="1400" kern="100" dirty="0">
                          <a:solidFill>
                            <a:sysClr val="windowText" lastClr="000000"/>
                          </a:solidFill>
                          <a:effectLst/>
                        </a:rPr>
                        <a:t>38 жас</a:t>
                      </a:r>
                      <a:endParaRPr lang="ru-RU" sz="1400"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kk-KZ" sz="1400" kern="100" dirty="0">
                          <a:solidFill>
                            <a:sysClr val="windowText" lastClr="000000"/>
                          </a:solidFill>
                          <a:effectLst/>
                        </a:rPr>
                        <a:t>37 жас</a:t>
                      </a:r>
                      <a:endParaRPr lang="ru-RU" sz="1400"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kk-KZ" sz="1400" kern="100" dirty="0">
                          <a:solidFill>
                            <a:sysClr val="windowText" lastClr="000000"/>
                          </a:solidFill>
                          <a:effectLst/>
                        </a:rPr>
                        <a:t>38 жас</a:t>
                      </a:r>
                      <a:endParaRPr lang="ru-RU" sz="1400"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kk-KZ" sz="1400" kern="100" dirty="0">
                          <a:solidFill>
                            <a:sysClr val="windowText" lastClr="000000"/>
                          </a:solidFill>
                          <a:effectLst/>
                        </a:rPr>
                        <a:t>38 жас</a:t>
                      </a:r>
                      <a:endParaRPr lang="ru-RU" sz="1400"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5088">
                <a:tc>
                  <a:txBody>
                    <a:bodyPr/>
                    <a:lstStyle/>
                    <a:p>
                      <a:pPr indent="0" algn="just">
                        <a:lnSpc>
                          <a:spcPct val="100000"/>
                        </a:lnSpc>
                        <a:spcAft>
                          <a:spcPts val="0"/>
                        </a:spcAft>
                      </a:pPr>
                      <a:r>
                        <a:rPr lang="ru-RU" sz="1100" kern="100" dirty="0" smtClean="0">
                          <a:solidFill>
                            <a:sysClr val="windowText" lastClr="000000"/>
                          </a:solidFill>
                          <a:effectLst/>
                          <a:latin typeface="Times New Roman" pitchFamily="18" charset="0"/>
                          <a:cs typeface="Times New Roman" pitchFamily="18" charset="0"/>
                        </a:rPr>
                        <a:t>               0-</a:t>
                      </a:r>
                      <a:r>
                        <a:rPr lang="kk-KZ" sz="1100" kern="100" dirty="0">
                          <a:solidFill>
                            <a:sysClr val="windowText" lastClr="000000"/>
                          </a:solidFill>
                          <a:effectLst/>
                          <a:latin typeface="Times New Roman" pitchFamily="18" charset="0"/>
                          <a:cs typeface="Times New Roman" pitchFamily="18" charset="0"/>
                        </a:rPr>
                        <a:t>2</a:t>
                      </a:r>
                      <a:r>
                        <a:rPr lang="ru-RU" sz="1100" kern="100" dirty="0">
                          <a:solidFill>
                            <a:sysClr val="windowText" lastClr="000000"/>
                          </a:solidFill>
                          <a:effectLst/>
                          <a:latin typeface="Times New Roman" pitchFamily="18" charset="0"/>
                          <a:cs typeface="Times New Roman" pitchFamily="18" charset="0"/>
                        </a:rPr>
                        <a:t>5</a:t>
                      </a:r>
                      <a:endParaRPr lang="ru-RU" sz="1100" kern="100" dirty="0">
                        <a:solidFill>
                          <a:sysClr val="windowText" lastClr="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12</a:t>
                      </a:r>
                      <a:endParaRPr lang="ru-RU" sz="1200" kern="100" dirty="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9</a:t>
                      </a:r>
                      <a:endParaRPr lang="ru-RU" sz="1200" kern="100" dirty="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9</a:t>
                      </a:r>
                      <a:endParaRPr lang="ru-RU" sz="1200" kern="100" dirty="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14</a:t>
                      </a:r>
                      <a:endParaRPr lang="ru-RU" sz="1200"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a:solidFill>
                            <a:sysClr val="windowText" lastClr="000000"/>
                          </a:solidFill>
                          <a:effectLst/>
                        </a:rPr>
                        <a:t>16</a:t>
                      </a:r>
                      <a:endParaRPr lang="ru-RU" sz="1200" kern="10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5088">
                <a:tc>
                  <a:txBody>
                    <a:bodyPr/>
                    <a:lstStyle/>
                    <a:p>
                      <a:pPr indent="450215" algn="just">
                        <a:lnSpc>
                          <a:spcPct val="107000"/>
                        </a:lnSpc>
                        <a:spcAft>
                          <a:spcPts val="0"/>
                        </a:spcAft>
                      </a:pPr>
                      <a:r>
                        <a:rPr lang="kk-KZ" sz="1100" kern="100" dirty="0">
                          <a:solidFill>
                            <a:sysClr val="windowText" lastClr="000000"/>
                          </a:solidFill>
                          <a:effectLst/>
                          <a:latin typeface="Times New Roman" pitchFamily="18" charset="0"/>
                          <a:cs typeface="Times New Roman" pitchFamily="18" charset="0"/>
                        </a:rPr>
                        <a:t>25 -34</a:t>
                      </a:r>
                      <a:endParaRPr lang="ru-RU" sz="1100" kern="100" dirty="0">
                        <a:solidFill>
                          <a:sysClr val="windowText" lastClr="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58</a:t>
                      </a:r>
                      <a:endParaRPr lang="ru-RU" sz="1200" kern="100" dirty="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49</a:t>
                      </a:r>
                      <a:endParaRPr lang="ru-RU" sz="1200" kern="100" dirty="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53</a:t>
                      </a:r>
                      <a:endParaRPr lang="ru-RU" sz="1200" kern="100" dirty="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42</a:t>
                      </a:r>
                      <a:endParaRPr lang="ru-RU" sz="1200"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a:solidFill>
                            <a:sysClr val="windowText" lastClr="000000"/>
                          </a:solidFill>
                          <a:effectLst/>
                        </a:rPr>
                        <a:t>40</a:t>
                      </a:r>
                      <a:endParaRPr lang="ru-RU" sz="1200" kern="10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5088">
                <a:tc>
                  <a:txBody>
                    <a:bodyPr/>
                    <a:lstStyle/>
                    <a:p>
                      <a:pPr indent="450215" algn="just">
                        <a:lnSpc>
                          <a:spcPct val="107000"/>
                        </a:lnSpc>
                        <a:spcAft>
                          <a:spcPts val="0"/>
                        </a:spcAft>
                      </a:pPr>
                      <a:r>
                        <a:rPr lang="kk-KZ" sz="1100" kern="100" dirty="0">
                          <a:solidFill>
                            <a:sysClr val="windowText" lastClr="000000"/>
                          </a:solidFill>
                          <a:effectLst/>
                          <a:latin typeface="Times New Roman" pitchFamily="18" charset="0"/>
                          <a:cs typeface="Times New Roman" pitchFamily="18" charset="0"/>
                        </a:rPr>
                        <a:t>35-44</a:t>
                      </a:r>
                      <a:endParaRPr lang="ru-RU" sz="1100" kern="100" dirty="0">
                        <a:solidFill>
                          <a:sysClr val="windowText" lastClr="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a:solidFill>
                            <a:sysClr val="windowText" lastClr="000000"/>
                          </a:solidFill>
                          <a:effectLst/>
                        </a:rPr>
                        <a:t>39</a:t>
                      </a:r>
                      <a:endParaRPr lang="ru-RU" sz="1200" kern="10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a:solidFill>
                            <a:sysClr val="windowText" lastClr="000000"/>
                          </a:solidFill>
                          <a:effectLst/>
                        </a:rPr>
                        <a:t>40</a:t>
                      </a:r>
                      <a:endParaRPr lang="ru-RU" sz="1200" kern="10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42</a:t>
                      </a:r>
                      <a:endParaRPr lang="ru-RU" sz="1200" kern="100" dirty="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49</a:t>
                      </a:r>
                      <a:endParaRPr lang="ru-RU" sz="1200"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smtClean="0">
                          <a:solidFill>
                            <a:sysClr val="windowText" lastClr="000000"/>
                          </a:solidFill>
                          <a:effectLst/>
                          <a:latin typeface="+mn-lt"/>
                          <a:ea typeface="+mn-ea"/>
                          <a:cs typeface="+mn-cs"/>
                        </a:rPr>
                        <a:t>37</a:t>
                      </a:r>
                      <a:endParaRPr lang="ru-RU" sz="1200"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5088">
                <a:tc>
                  <a:txBody>
                    <a:bodyPr/>
                    <a:lstStyle/>
                    <a:p>
                      <a:pPr indent="450215" algn="just">
                        <a:lnSpc>
                          <a:spcPct val="107000"/>
                        </a:lnSpc>
                        <a:spcAft>
                          <a:spcPts val="0"/>
                        </a:spcAft>
                      </a:pPr>
                      <a:r>
                        <a:rPr lang="kk-KZ" sz="1100" kern="100" dirty="0">
                          <a:solidFill>
                            <a:sysClr val="windowText" lastClr="000000"/>
                          </a:solidFill>
                          <a:effectLst/>
                          <a:latin typeface="Times New Roman" pitchFamily="18" charset="0"/>
                          <a:cs typeface="Times New Roman" pitchFamily="18" charset="0"/>
                        </a:rPr>
                        <a:t>45 -54</a:t>
                      </a:r>
                      <a:endParaRPr lang="ru-RU" sz="1100" kern="100" dirty="0">
                        <a:solidFill>
                          <a:sysClr val="windowText" lastClr="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a:solidFill>
                            <a:sysClr val="windowText" lastClr="000000"/>
                          </a:solidFill>
                          <a:effectLst/>
                        </a:rPr>
                        <a:t>19</a:t>
                      </a:r>
                      <a:endParaRPr lang="ru-RU" sz="1200" kern="10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a:solidFill>
                            <a:sysClr val="windowText" lastClr="000000"/>
                          </a:solidFill>
                          <a:effectLst/>
                        </a:rPr>
                        <a:t>20</a:t>
                      </a:r>
                      <a:endParaRPr lang="ru-RU" sz="1200" kern="10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17</a:t>
                      </a:r>
                      <a:endParaRPr lang="ru-RU" sz="1200" kern="100" dirty="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21</a:t>
                      </a:r>
                      <a:endParaRPr lang="ru-RU" sz="1200"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24</a:t>
                      </a:r>
                      <a:endParaRPr lang="ru-RU" sz="1200"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5088">
                <a:tc>
                  <a:txBody>
                    <a:bodyPr/>
                    <a:lstStyle/>
                    <a:p>
                      <a:pPr algn="ctr">
                        <a:lnSpc>
                          <a:spcPct val="107000"/>
                        </a:lnSpc>
                        <a:spcAft>
                          <a:spcPts val="0"/>
                        </a:spcAft>
                      </a:pPr>
                      <a:r>
                        <a:rPr lang="kk-KZ" sz="1100" kern="100" dirty="0">
                          <a:solidFill>
                            <a:sysClr val="windowText" lastClr="000000"/>
                          </a:solidFill>
                          <a:effectLst/>
                          <a:latin typeface="Times New Roman" pitchFamily="18" charset="0"/>
                          <a:cs typeface="Times New Roman" pitchFamily="18" charset="0"/>
                        </a:rPr>
                        <a:t>55 - жоғары</a:t>
                      </a:r>
                      <a:endParaRPr lang="ru-RU" sz="1100" kern="100" dirty="0">
                        <a:solidFill>
                          <a:sysClr val="windowText" lastClr="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a:solidFill>
                            <a:sysClr val="windowText" lastClr="000000"/>
                          </a:solidFill>
                          <a:effectLst/>
                        </a:rPr>
                        <a:t>13</a:t>
                      </a:r>
                      <a:endParaRPr lang="ru-RU" sz="1200" kern="10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a:solidFill>
                            <a:sysClr val="windowText" lastClr="000000"/>
                          </a:solidFill>
                          <a:effectLst/>
                        </a:rPr>
                        <a:t>15</a:t>
                      </a:r>
                      <a:endParaRPr lang="ru-RU" sz="1200" kern="10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a:solidFill>
                            <a:sysClr val="windowText" lastClr="000000"/>
                          </a:solidFill>
                          <a:effectLst/>
                        </a:rPr>
                        <a:t>13</a:t>
                      </a:r>
                      <a:endParaRPr lang="ru-RU" sz="1200" kern="10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16</a:t>
                      </a:r>
                      <a:endParaRPr lang="ru-RU" sz="1200"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kern="100" dirty="0">
                          <a:solidFill>
                            <a:sysClr val="windowText" lastClr="000000"/>
                          </a:solidFill>
                          <a:effectLst/>
                        </a:rPr>
                        <a:t>17</a:t>
                      </a:r>
                      <a:endParaRPr lang="ru-RU" sz="1200"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04240">
                <a:tc>
                  <a:txBody>
                    <a:bodyPr/>
                    <a:lstStyle/>
                    <a:p>
                      <a:pPr algn="ctr">
                        <a:lnSpc>
                          <a:spcPct val="107000"/>
                        </a:lnSpc>
                        <a:spcAft>
                          <a:spcPts val="0"/>
                        </a:spcAft>
                      </a:pPr>
                      <a:r>
                        <a:rPr lang="kk-KZ" sz="1200" kern="100" dirty="0">
                          <a:solidFill>
                            <a:sysClr val="windowText" lastClr="000000"/>
                          </a:solidFill>
                          <a:effectLst/>
                          <a:latin typeface="Times New Roman" pitchFamily="18" charset="0"/>
                          <a:cs typeface="Times New Roman" pitchFamily="18" charset="0"/>
                        </a:rPr>
                        <a:t>Барлығы</a:t>
                      </a:r>
                      <a:endParaRPr lang="ru-RU" sz="1200" kern="100" dirty="0">
                        <a:solidFill>
                          <a:sysClr val="windowText" lastClr="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b="1" kern="100" dirty="0">
                          <a:solidFill>
                            <a:sysClr val="windowText" lastClr="000000"/>
                          </a:solidFill>
                          <a:effectLst/>
                        </a:rPr>
                        <a:t>141</a:t>
                      </a:r>
                      <a:endParaRPr lang="ru-RU" sz="1200" b="1" kern="100" dirty="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b="1" kern="100" dirty="0">
                          <a:solidFill>
                            <a:sysClr val="windowText" lastClr="000000"/>
                          </a:solidFill>
                          <a:effectLst/>
                        </a:rPr>
                        <a:t>133</a:t>
                      </a:r>
                      <a:endParaRPr lang="ru-RU" sz="1200" b="1" kern="100" dirty="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b="1" kern="100" dirty="0">
                          <a:solidFill>
                            <a:sysClr val="windowText" lastClr="000000"/>
                          </a:solidFill>
                          <a:effectLst/>
                        </a:rPr>
                        <a:t>134</a:t>
                      </a:r>
                      <a:endParaRPr lang="ru-RU" sz="1200" b="1" kern="100" dirty="0">
                        <a:solidFill>
                          <a:sysClr val="windowText" lastClr="000000"/>
                        </a:solidFill>
                        <a:effectLst/>
                        <a:latin typeface="Times New Roman"/>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b="1" kern="100" dirty="0">
                          <a:solidFill>
                            <a:sysClr val="windowText" lastClr="000000"/>
                          </a:solidFill>
                          <a:effectLst/>
                        </a:rPr>
                        <a:t>142</a:t>
                      </a:r>
                      <a:endParaRPr lang="ru-RU" sz="1200" b="1" kern="100" dirty="0">
                        <a:solidFill>
                          <a:sysClr val="windowText" lastClr="00000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50215" algn="just">
                        <a:lnSpc>
                          <a:spcPct val="107000"/>
                        </a:lnSpc>
                        <a:spcAft>
                          <a:spcPts val="0"/>
                        </a:spcAft>
                      </a:pPr>
                      <a:r>
                        <a:rPr lang="kk-KZ" sz="1200" b="1" kern="100" dirty="0" smtClean="0">
                          <a:solidFill>
                            <a:schemeClr val="tx1"/>
                          </a:solidFill>
                          <a:effectLst/>
                        </a:rPr>
                        <a:t>134</a:t>
                      </a:r>
                      <a:endParaRPr lang="ru-RU" sz="1200" b="1" kern="100" dirty="0">
                        <a:solidFill>
                          <a:schemeClr val="tx1"/>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64335077"/>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30200" y="137235"/>
            <a:ext cx="11404600" cy="369332"/>
          </a:xfrm>
          <a:prstGeom prst="rect">
            <a:avLst/>
          </a:prstGeom>
          <a:solidFill>
            <a:srgbClr val="0070C0"/>
          </a:solidFill>
        </p:spPr>
        <p:txBody>
          <a:bodyPr wrap="square">
            <a:spAutoFit/>
          </a:bodyPr>
          <a:lstStyle/>
          <a:p>
            <a:pPr lvl="0" algn="ctr" defTabSz="914400">
              <a:defRPr/>
            </a:pPr>
            <a:r>
              <a:rPr lang="kk-KZ" b="1" dirty="0" smtClean="0">
                <a:solidFill>
                  <a:srgbClr val="FFFFFF"/>
                </a:solidFill>
                <a:latin typeface="Times New Roman" pitchFamily="18" charset="0"/>
                <a:cs typeface="Times New Roman" pitchFamily="18" charset="0"/>
              </a:rPr>
              <a:t>Дуальды оқыту тетіктерін жетілдіру, студенттерді дуальды оқытумен қамту үлесін арттыру</a:t>
            </a:r>
            <a:endParaRPr kumimoji="0" lang="ru-RU" sz="1800" b="1" i="0" u="none" strike="noStrike" kern="0" cap="none" spc="0" normalizeH="0" baseline="0" noProof="0" dirty="0" smtClean="0">
              <a:ln>
                <a:noFill/>
              </a:ln>
              <a:solidFill>
                <a:srgbClr val="FFFFFF"/>
              </a:solidFill>
              <a:effectLst/>
              <a:uLnTx/>
              <a:uFillTx/>
              <a:latin typeface="Times New Roman" pitchFamily="18" charset="0"/>
              <a:cs typeface="Times New Roman" pitchFamily="18" charset="0"/>
            </a:endParaRPr>
          </a:p>
        </p:txBody>
      </p:sp>
      <p:sp>
        <p:nvSpPr>
          <p:cNvPr id="14" name="Прямоугольник 13"/>
          <p:cNvSpPr/>
          <p:nvPr/>
        </p:nvSpPr>
        <p:spPr>
          <a:xfrm>
            <a:off x="241905" y="892764"/>
            <a:ext cx="4851884" cy="5509200"/>
          </a:xfrm>
          <a:prstGeom prst="rect">
            <a:avLst/>
          </a:prstGeom>
          <a:solidFill>
            <a:schemeClr val="accent6">
              <a:lumMod val="20000"/>
              <a:lumOff val="80000"/>
            </a:schemeClr>
          </a:solidFill>
        </p:spPr>
        <p:txBody>
          <a:bodyPr wrap="square">
            <a:spAutoFit/>
          </a:bodyPr>
          <a:lstStyle/>
          <a:p>
            <a:pPr lvl="0"/>
            <a:r>
              <a:rPr lang="ru-RU" sz="1400" dirty="0" smtClean="0">
                <a:latin typeface="Times New Roman" pitchFamily="18" charset="0"/>
                <a:cs typeface="Times New Roman" pitchFamily="18" charset="0"/>
              </a:rPr>
              <a:t>      2019-2024 </a:t>
            </a:r>
            <a:r>
              <a:rPr lang="ru-RU" sz="1400" dirty="0" err="1" smtClean="0">
                <a:latin typeface="Times New Roman" pitchFamily="18" charset="0"/>
                <a:cs typeface="Times New Roman" pitchFamily="18" charset="0"/>
              </a:rPr>
              <a:t>оқу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жылынан</a:t>
            </a:r>
            <a:r>
              <a:rPr lang="ru-RU"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a:t>
            </a:r>
            <a:r>
              <a:rPr lang="kk-KZ" sz="1400" dirty="0" smtClean="0">
                <a:latin typeface="Times New Roman" pitchFamily="18" charset="0"/>
                <a:cs typeface="Times New Roman" pitchFamily="18" charset="0"/>
              </a:rPr>
              <a:t>Мектепке дейінгі тәрбие және оқыту</a:t>
            </a:r>
            <a:r>
              <a:rPr lang="ru-RU" sz="1400" dirty="0" smtClean="0">
                <a:latin typeface="Times New Roman" pitchFamily="18" charset="0"/>
                <a:cs typeface="Times New Roman" pitchFamily="18" charset="0"/>
              </a:rPr>
              <a:t>»</a:t>
            </a:r>
            <a:r>
              <a:rPr lang="kk-KZ" sz="1400" dirty="0" smtClean="0">
                <a:latin typeface="Times New Roman" pitchFamily="18" charset="0"/>
                <a:cs typeface="Times New Roman" pitchFamily="18" charset="0"/>
              </a:rPr>
              <a:t>, «Бастауыш білім беру педагогикасы мен әдістемесі» мамандықтары бойынша дуальды оқыту енгізілді</a:t>
            </a:r>
            <a:r>
              <a:rPr lang="ru-RU" sz="1400" dirty="0" smtClean="0">
                <a:latin typeface="Times New Roman" pitchFamily="18" charset="0"/>
                <a:cs typeface="Times New Roman" pitchFamily="18" charset="0"/>
              </a:rPr>
              <a:t>. </a:t>
            </a:r>
          </a:p>
          <a:p>
            <a:pPr lvl="0"/>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Қазіргі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таңда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дуалдық</a:t>
            </a:r>
            <a:r>
              <a:rPr lang="ru-RU" sz="1400" dirty="0" smtClean="0">
                <a:latin typeface="Times New Roman" pitchFamily="18" charset="0"/>
                <a:cs typeface="Times New Roman" pitchFamily="18" charset="0"/>
              </a:rPr>
              <a:t> </a:t>
            </a:r>
            <a:r>
              <a:rPr lang="ru-RU" sz="1400" dirty="0" err="1" smtClean="0">
                <a:solidFill>
                  <a:sysClr val="windowText" lastClr="000000"/>
                </a:solidFill>
                <a:latin typeface="Times New Roman" pitchFamily="18" charset="0"/>
                <a:cs typeface="Times New Roman" pitchFamily="18" charset="0"/>
              </a:rPr>
              <a:t>оқытуға</a:t>
            </a:r>
            <a:r>
              <a:rPr lang="ru-RU" sz="1400" dirty="0" smtClean="0">
                <a:solidFill>
                  <a:sysClr val="windowText" lastClr="000000"/>
                </a:solidFill>
                <a:latin typeface="Times New Roman" pitchFamily="18" charset="0"/>
                <a:cs typeface="Times New Roman" pitchFamily="18" charset="0"/>
              </a:rPr>
              <a:t>  68 (</a:t>
            </a:r>
            <a:r>
              <a:rPr lang="kk-KZ" sz="1400" dirty="0" smtClean="0">
                <a:solidFill>
                  <a:sysClr val="windowText" lastClr="000000"/>
                </a:solidFill>
                <a:latin typeface="Times New Roman" pitchFamily="18" charset="0"/>
                <a:cs typeface="Times New Roman" pitchFamily="18" charset="0"/>
              </a:rPr>
              <a:t>3,6</a:t>
            </a:r>
            <a:r>
              <a:rPr lang="ru-RU" sz="1400" dirty="0" smtClean="0">
                <a:solidFill>
                  <a:sysClr val="windowText" lastClr="000000"/>
                </a:solidFill>
                <a:latin typeface="Times New Roman" pitchFamily="18" charset="0"/>
                <a:cs typeface="Times New Roman" pitchFamily="18" charset="0"/>
              </a:rPr>
              <a:t>%) </a:t>
            </a:r>
            <a:r>
              <a:rPr lang="ru-RU" sz="1400" dirty="0" err="1" smtClean="0">
                <a:solidFill>
                  <a:sysClr val="windowText" lastClr="000000"/>
                </a:solidFill>
                <a:latin typeface="Times New Roman" pitchFamily="18" charset="0"/>
                <a:cs typeface="Times New Roman" pitchFamily="18" charset="0"/>
              </a:rPr>
              <a:t>білім</a:t>
            </a:r>
            <a:r>
              <a:rPr lang="ru-RU" sz="1400" dirty="0" smtClean="0">
                <a:solidFill>
                  <a:sysClr val="windowText" lastClr="000000"/>
                </a:solidFill>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алушы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тартылған</a:t>
            </a:r>
            <a:r>
              <a:rPr lang="ru-RU" sz="1400" dirty="0" smtClean="0">
                <a:latin typeface="Times New Roman" pitchFamily="18" charset="0"/>
                <a:cs typeface="Times New Roman" pitchFamily="18" charset="0"/>
              </a:rPr>
              <a:t>.  </a:t>
            </a:r>
          </a:p>
          <a:p>
            <a:pPr lvl="0"/>
            <a:r>
              <a:rPr lang="kk-KZ" sz="1400" dirty="0" smtClean="0">
                <a:latin typeface="Times New Roman" pitchFamily="18" charset="0"/>
                <a:cs typeface="Times New Roman" pitchFamily="18" charset="0"/>
              </a:rPr>
              <a:t>     ҚР БҒМ –нің 2016 жылғы 21 қаңтардағы  №50 бұйрығы негізінде  барлығы 41 оқу орындарымен келісім-шарттар жасалған.</a:t>
            </a:r>
          </a:p>
          <a:p>
            <a:pPr lvl="0"/>
            <a:r>
              <a:rPr lang="kk-KZ" sz="1400" dirty="0" smtClean="0">
                <a:latin typeface="Times New Roman" pitchFamily="18" charset="0"/>
                <a:cs typeface="Times New Roman" pitchFamily="18" charset="0"/>
              </a:rPr>
              <a:t>      Олар: Алматы қаласының мемлекеттік </a:t>
            </a:r>
            <a:r>
              <a:rPr lang="ru-RU" sz="1400" dirty="0" err="1" smtClean="0">
                <a:latin typeface="Times New Roman" pitchFamily="18" charset="0"/>
                <a:cs typeface="Times New Roman" pitchFamily="18" charset="0"/>
              </a:rPr>
              <a:t>бөбекжайлар  </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балабақшалары:</a:t>
            </a:r>
            <a:r>
              <a:rPr lang="kk-KZ" sz="1400" dirty="0" smtClean="0">
                <a:latin typeface="Times New Roman" pitchFamily="18" charset="0"/>
                <a:cs typeface="Times New Roman" pitchFamily="18" charset="0"/>
              </a:rPr>
              <a:t>№ 5, №13  </a:t>
            </a:r>
            <a:r>
              <a:rPr lang="en-US" sz="1400" dirty="0" smtClean="0">
                <a:latin typeface="Times New Roman" pitchFamily="18" charset="0"/>
                <a:cs typeface="Times New Roman" pitchFamily="18" charset="0"/>
              </a:rPr>
              <a:t>(</a:t>
            </a:r>
            <a:r>
              <a:rPr lang="kk-KZ" sz="1400" dirty="0" smtClean="0">
                <a:latin typeface="Times New Roman" pitchFamily="18" charset="0"/>
                <a:cs typeface="Times New Roman" pitchFamily="18" charset="0"/>
              </a:rPr>
              <a:t>көз жанарының ақауы бар балалар </a:t>
            </a:r>
            <a:r>
              <a:rPr lang="ru-RU" sz="1400" dirty="0" err="1" smtClean="0">
                <a:latin typeface="Times New Roman" pitchFamily="18" charset="0"/>
                <a:cs typeface="Times New Roman" pitchFamily="18" charset="0"/>
              </a:rPr>
              <a:t>бөбекжа</a:t>
            </a:r>
            <a:r>
              <a:rPr lang="kk-KZ" sz="1400" dirty="0" smtClean="0">
                <a:latin typeface="Times New Roman" pitchFamily="18" charset="0"/>
                <a:cs typeface="Times New Roman" pitchFamily="18" charset="0"/>
              </a:rPr>
              <a:t>йы</a:t>
            </a:r>
            <a:r>
              <a:rPr lang="en-US" sz="1400" dirty="0" smtClean="0">
                <a:latin typeface="Times New Roman" pitchFamily="18" charset="0"/>
                <a:cs typeface="Times New Roman" pitchFamily="18" charset="0"/>
              </a:rPr>
              <a:t>)</a:t>
            </a:r>
            <a:r>
              <a:rPr lang="ru-RU" sz="140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17, №26 </a:t>
            </a:r>
            <a:r>
              <a:rPr lang="en-US" sz="1400" dirty="0" smtClean="0">
                <a:latin typeface="Times New Roman" pitchFamily="18" charset="0"/>
                <a:cs typeface="Times New Roman" pitchFamily="18" charset="0"/>
              </a:rPr>
              <a:t>(</a:t>
            </a:r>
            <a:r>
              <a:rPr lang="kk-KZ" sz="1400" dirty="0" smtClean="0">
                <a:latin typeface="Times New Roman" pitchFamily="18" charset="0"/>
                <a:cs typeface="Times New Roman" pitchFamily="18" charset="0"/>
              </a:rPr>
              <a:t>сөйлеу тілінде күрделі бұзылыстары бар балалар балабақшасы</a:t>
            </a:r>
            <a:r>
              <a:rPr lang="en-US" sz="140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30, 31, 32, 43,56, 58, 69, </a:t>
            </a:r>
            <a:r>
              <a:rPr lang="en-US" sz="1400" dirty="0" smtClean="0">
                <a:latin typeface="Times New Roman" pitchFamily="18" charset="0"/>
                <a:cs typeface="Times New Roman" pitchFamily="18" charset="0"/>
              </a:rPr>
              <a:t>75</a:t>
            </a:r>
            <a:r>
              <a:rPr lang="kk-KZ" sz="1400" dirty="0" smtClean="0">
                <a:latin typeface="Times New Roman" pitchFamily="18" charset="0"/>
                <a:cs typeface="Times New Roman" pitchFamily="18" charset="0"/>
              </a:rPr>
              <a:t>,76, 79,84, 90, 91, 92,101,116, 119, 120, 142, 147, 148, 152, 165,</a:t>
            </a:r>
            <a:r>
              <a:rPr lang="en-US" sz="1400" dirty="0" smtClean="0">
                <a:latin typeface="Times New Roman" pitchFamily="18" charset="0"/>
                <a:cs typeface="Times New Roman" pitchFamily="18" charset="0"/>
              </a:rPr>
              <a:t>167</a:t>
            </a:r>
            <a:r>
              <a:rPr lang="kk-KZ" sz="1400" dirty="0" smtClean="0">
                <a:latin typeface="Times New Roman" pitchFamily="18" charset="0"/>
                <a:cs typeface="Times New Roman" pitchFamily="18" charset="0"/>
              </a:rPr>
              <a:t>, 168, 171,177, 179, 180,</a:t>
            </a:r>
            <a:r>
              <a:rPr lang="ru-RU" sz="140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183,</a:t>
            </a:r>
            <a:r>
              <a:rPr lang="en-US" sz="1400" dirty="0" smtClean="0">
                <a:latin typeface="Times New Roman" pitchFamily="18" charset="0"/>
                <a:cs typeface="Times New Roman" pitchFamily="18" charset="0"/>
              </a:rPr>
              <a:t>187</a:t>
            </a:r>
            <a:r>
              <a:rPr lang="kk-KZ" sz="1400" dirty="0" smtClean="0">
                <a:latin typeface="Times New Roman" pitchFamily="18" charset="0"/>
                <a:cs typeface="Times New Roman" pitchFamily="18" charset="0"/>
              </a:rPr>
              <a:t>,188  </a:t>
            </a:r>
            <a:r>
              <a:rPr lang="ru-RU" sz="1400" dirty="0" err="1" smtClean="0">
                <a:latin typeface="Times New Roman" pitchFamily="18" charset="0"/>
                <a:cs typeface="Times New Roman" pitchFamily="18" charset="0"/>
              </a:rPr>
              <a:t>және</a:t>
            </a:r>
            <a:r>
              <a:rPr lang="kk-KZ"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ЖШҰ «Дария kids»,  “Еркем-ай</a:t>
            </a:r>
            <a:r>
              <a:rPr lang="en-US" sz="1400" dirty="0" smtClean="0">
                <a:latin typeface="Times New Roman" pitchFamily="18" charset="0"/>
                <a:cs typeface="Times New Roman" pitchFamily="18" charset="0"/>
              </a:rPr>
              <a:t>-Gold</a:t>
            </a:r>
            <a:r>
              <a:rPr lang="kk-KZ" sz="1400" dirty="0" smtClean="0">
                <a:latin typeface="Times New Roman" pitchFamily="18" charset="0"/>
                <a:cs typeface="Times New Roman" pitchFamily="18" charset="0"/>
              </a:rPr>
              <a:t>” , “Немере”, “Альтаир”, “Балапан</a:t>
            </a:r>
            <a:r>
              <a:rPr lang="en-US" sz="1400" dirty="0" smtClean="0">
                <a:latin typeface="Times New Roman" pitchFamily="18" charset="0"/>
                <a:cs typeface="Times New Roman" pitchFamily="18" charset="0"/>
              </a:rPr>
              <a:t>-City</a:t>
            </a:r>
            <a:r>
              <a:rPr lang="kk-KZ" sz="1400" dirty="0" smtClean="0">
                <a:latin typeface="Times New Roman" pitchFamily="18" charset="0"/>
                <a:cs typeface="Times New Roman" pitchFamily="18" charset="0"/>
              </a:rPr>
              <a:t>” жекеменшік </a:t>
            </a:r>
            <a:r>
              <a:rPr lang="ru-RU" sz="1400" dirty="0" err="1" smtClean="0">
                <a:latin typeface="Times New Roman" pitchFamily="18" charset="0"/>
                <a:cs typeface="Times New Roman" pitchFamily="18" charset="0"/>
              </a:rPr>
              <a:t>бөбекжайлар  </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балабақшалары;</a:t>
            </a:r>
            <a:r>
              <a:rPr lang="ru-RU" sz="140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   </a:t>
            </a:r>
          </a:p>
          <a:p>
            <a:pPr lvl="0"/>
            <a:r>
              <a:rPr lang="kk-KZ" sz="1400" dirty="0" smtClean="0">
                <a:latin typeface="Times New Roman" pitchFamily="18" charset="0"/>
                <a:cs typeface="Times New Roman" pitchFamily="18" charset="0"/>
              </a:rPr>
              <a:t>         № 4 </a:t>
            </a:r>
            <a:r>
              <a:rPr lang="en-US" sz="1400" dirty="0" smtClean="0">
                <a:latin typeface="Times New Roman" pitchFamily="18" charset="0"/>
                <a:cs typeface="Times New Roman" pitchFamily="18" charset="0"/>
              </a:rPr>
              <a:t>(</a:t>
            </a:r>
            <a:r>
              <a:rPr lang="kk-KZ" sz="1400" dirty="0" smtClean="0">
                <a:latin typeface="Times New Roman" pitchFamily="18" charset="0"/>
                <a:cs typeface="Times New Roman" pitchFamily="18" charset="0"/>
              </a:rPr>
              <a:t>Н.Островский атындағы зағиптер мен көздері нашар көретін балалар мектеп-интернаты</a:t>
            </a:r>
            <a:r>
              <a:rPr lang="en-US" sz="1400" dirty="0" smtClean="0">
                <a:latin typeface="Times New Roman" pitchFamily="18" charset="0"/>
                <a:cs typeface="Times New Roman" pitchFamily="18" charset="0"/>
              </a:rPr>
              <a:t>)</a:t>
            </a:r>
            <a:r>
              <a:rPr lang="kk-KZ" sz="1400" dirty="0" smtClean="0">
                <a:latin typeface="Times New Roman" pitchFamily="18" charset="0"/>
                <a:cs typeface="Times New Roman" pitchFamily="18" charset="0"/>
              </a:rPr>
              <a:t>, №40 ,76 ЖБМ, №59 мектеп-гимназиясы.</a:t>
            </a:r>
            <a:r>
              <a:rPr lang="ru-RU" sz="1400" dirty="0" smtClean="0">
                <a:latin typeface="Times New Roman" pitchFamily="18" charset="0"/>
                <a:cs typeface="Times New Roman" pitchFamily="18" charset="0"/>
              </a:rPr>
              <a:t> </a:t>
            </a:r>
          </a:p>
          <a:p>
            <a:pPr lvl="0"/>
            <a:r>
              <a:rPr lang="kk-KZ" sz="1400" dirty="0" smtClean="0">
                <a:latin typeface="Times New Roman" pitchFamily="18" charset="0"/>
                <a:cs typeface="Times New Roman" pitchFamily="18" charset="0"/>
              </a:rPr>
              <a:t>          Кәсіптік практика бойынша жұмыс оқу жоспарлары әзірленіп, Алматы қаласы “Атамекен” кәсіпкелер палатасы арқылы  дуалдық оқытуды енгізудің Жол картасы аясында келісім- шарттар  реестрге тіркелген.</a:t>
            </a:r>
            <a:endParaRPr lang="ru-RU" sz="1400" dirty="0" smtClean="0">
              <a:latin typeface="Times New Roman" pitchFamily="18" charset="0"/>
              <a:cs typeface="Times New Roman" pitchFamily="18" charset="0"/>
            </a:endParaRPr>
          </a:p>
          <a:p>
            <a:pPr lvl="0"/>
            <a:r>
              <a:rPr lang="ru-RU" sz="1400" dirty="0" smtClean="0">
                <a:latin typeface="Times New Roman" pitchFamily="18" charset="0"/>
                <a:cs typeface="Times New Roman" pitchFamily="18" charset="0"/>
              </a:rPr>
              <a:t> </a:t>
            </a:r>
            <a:endParaRPr lang="ru-RU" sz="1600" dirty="0" smtClean="0"/>
          </a:p>
          <a:p>
            <a:endParaRPr lang="ru-RU" sz="1600" dirty="0">
              <a:solidFill>
                <a:srgbClr val="000066"/>
              </a:solidFill>
              <a:latin typeface="Times New Roman" panose="02020603050405020304" pitchFamily="18" charset="0"/>
              <a:cs typeface="Times New Roman" panose="02020603050405020304" pitchFamily="18" charset="0"/>
            </a:endParaRPr>
          </a:p>
        </p:txBody>
      </p:sp>
      <p:pic>
        <p:nvPicPr>
          <p:cNvPr id="15" name="Рисунок 14" descr="WhatsApp Image 2022-10-06 at 12.00.32.jpeg"/>
          <p:cNvPicPr>
            <a:picLocks noChangeAspect="1"/>
          </p:cNvPicPr>
          <p:nvPr/>
        </p:nvPicPr>
        <p:blipFill>
          <a:blip r:embed="rId2" cstate="print"/>
          <a:stretch>
            <a:fillRect/>
          </a:stretch>
        </p:blipFill>
        <p:spPr>
          <a:xfrm>
            <a:off x="9905999" y="3647364"/>
            <a:ext cx="2090478" cy="2787304"/>
          </a:xfrm>
          <a:prstGeom prst="rect">
            <a:avLst/>
          </a:prstGeom>
        </p:spPr>
      </p:pic>
      <p:pic>
        <p:nvPicPr>
          <p:cNvPr id="20" name="Рисунок 19" descr="WhatsApp Image 2022-10-06 at 12.00.33(1).jpeg"/>
          <p:cNvPicPr>
            <a:picLocks noChangeAspect="1"/>
          </p:cNvPicPr>
          <p:nvPr/>
        </p:nvPicPr>
        <p:blipFill>
          <a:blip r:embed="rId3" cstate="print"/>
          <a:stretch>
            <a:fillRect/>
          </a:stretch>
        </p:blipFill>
        <p:spPr>
          <a:xfrm>
            <a:off x="9429166" y="506567"/>
            <a:ext cx="2106970" cy="2755542"/>
          </a:xfrm>
          <a:prstGeom prst="rect">
            <a:avLst/>
          </a:prstGeom>
        </p:spPr>
      </p:pic>
      <p:pic>
        <p:nvPicPr>
          <p:cNvPr id="21" name="Рисунок 20" descr="WhatsApp Image 2022-10-06 at 12.00.33.jpeg"/>
          <p:cNvPicPr>
            <a:picLocks noChangeAspect="1"/>
          </p:cNvPicPr>
          <p:nvPr/>
        </p:nvPicPr>
        <p:blipFill>
          <a:blip r:embed="rId4" cstate="print"/>
          <a:stretch>
            <a:fillRect/>
          </a:stretch>
        </p:blipFill>
        <p:spPr>
          <a:xfrm>
            <a:off x="5325535" y="645033"/>
            <a:ext cx="3625058" cy="2713129"/>
          </a:xfrm>
          <a:prstGeom prst="rect">
            <a:avLst/>
          </a:prstGeom>
          <a:ln>
            <a:noFill/>
          </a:ln>
          <a:effectLst>
            <a:outerShdw blurRad="292100" dist="139700" dir="2700000" algn="tl" rotWithShape="0">
              <a:srgbClr val="333333">
                <a:alpha val="65000"/>
              </a:srgbClr>
            </a:outerShdw>
          </a:effectLst>
        </p:spPr>
      </p:pic>
      <p:pic>
        <p:nvPicPr>
          <p:cNvPr id="22" name="Рисунок 21" descr="WhatsApp Image 2022-10-06 at 12.00.34.jpeg"/>
          <p:cNvPicPr>
            <a:picLocks noChangeAspect="1"/>
          </p:cNvPicPr>
          <p:nvPr/>
        </p:nvPicPr>
        <p:blipFill>
          <a:blip r:embed="rId5" cstate="print"/>
          <a:stretch>
            <a:fillRect/>
          </a:stretch>
        </p:blipFill>
        <p:spPr>
          <a:xfrm>
            <a:off x="5325534" y="3726387"/>
            <a:ext cx="2062959" cy="2750612"/>
          </a:xfrm>
          <a:prstGeom prst="rect">
            <a:avLst/>
          </a:prstGeom>
        </p:spPr>
      </p:pic>
      <p:pic>
        <p:nvPicPr>
          <p:cNvPr id="23" name="Рисунок 22" descr="WhatsApp Image 2022-10-06 at 12.00.35.jpeg"/>
          <p:cNvPicPr>
            <a:picLocks noChangeAspect="1"/>
          </p:cNvPicPr>
          <p:nvPr/>
        </p:nvPicPr>
        <p:blipFill>
          <a:blip r:embed="rId6" cstate="print"/>
          <a:stretch>
            <a:fillRect/>
          </a:stretch>
        </p:blipFill>
        <p:spPr>
          <a:xfrm>
            <a:off x="7594599" y="3687007"/>
            <a:ext cx="2134101" cy="2845468"/>
          </a:xfrm>
          <a:prstGeom prst="rect">
            <a:avLst/>
          </a:prstGeom>
        </p:spPr>
      </p:pic>
    </p:spTree>
    <p:extLst>
      <p:ext uri="{BB962C8B-B14F-4D97-AF65-F5344CB8AC3E}">
        <p14:creationId xmlns:p14="http://schemas.microsoft.com/office/powerpoint/2010/main" val="2654976895"/>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2229"/>
            <a:ext cx="4730635" cy="6858000"/>
            <a:chOff x="0" y="0"/>
            <a:chExt cx="1868893" cy="2709333"/>
          </a:xfrm>
        </p:grpSpPr>
        <p:sp>
          <p:nvSpPr>
            <p:cNvPr id="3" name="Freeform 3"/>
            <p:cNvSpPr/>
            <p:nvPr/>
          </p:nvSpPr>
          <p:spPr>
            <a:xfrm>
              <a:off x="0" y="0"/>
              <a:ext cx="1868893" cy="2709333"/>
            </a:xfrm>
            <a:custGeom>
              <a:avLst/>
              <a:gdLst/>
              <a:ahLst/>
              <a:cxnLst/>
              <a:rect l="l" t="t" r="r" b="b"/>
              <a:pathLst>
                <a:path w="1868893" h="2709333">
                  <a:moveTo>
                    <a:pt x="0" y="0"/>
                  </a:moveTo>
                  <a:lnTo>
                    <a:pt x="1868893" y="0"/>
                  </a:lnTo>
                  <a:lnTo>
                    <a:pt x="1868893" y="2709333"/>
                  </a:lnTo>
                  <a:lnTo>
                    <a:pt x="0" y="2709333"/>
                  </a:lnTo>
                  <a:close/>
                </a:path>
              </a:pathLst>
            </a:custGeom>
            <a:solidFill>
              <a:srgbClr val="F6F4E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960"/>
                </a:lnSpc>
              </a:pPr>
              <a:endParaRPr/>
            </a:p>
          </p:txBody>
        </p:sp>
      </p:grpSp>
      <p:pic>
        <p:nvPicPr>
          <p:cNvPr id="26" name="Рисунок 25">
            <a:extLst>
              <a:ext uri="{FF2B5EF4-FFF2-40B4-BE49-F238E27FC236}">
                <a16:creationId xmlns="" xmlns:a16="http://schemas.microsoft.com/office/drawing/2014/main" id="{9468EE04-2BE2-40F3-B986-03C5D85E1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425" y="337175"/>
            <a:ext cx="6684703" cy="6418317"/>
          </a:xfrm>
          <a:prstGeom prst="rect">
            <a:avLst/>
          </a:prstGeom>
        </p:spPr>
      </p:pic>
      <p:sp>
        <p:nvSpPr>
          <p:cNvPr id="22" name="TextBox 22"/>
          <p:cNvSpPr txBox="1"/>
          <p:nvPr/>
        </p:nvSpPr>
        <p:spPr>
          <a:xfrm>
            <a:off x="1421313" y="1254111"/>
            <a:ext cx="1358811" cy="307777"/>
          </a:xfrm>
          <a:prstGeom prst="rect">
            <a:avLst/>
          </a:prstGeom>
        </p:spPr>
        <p:txBody>
          <a:bodyPr wrap="square" lIns="0" tIns="0" rIns="0" bIns="0" rtlCol="0" anchor="t">
            <a:spAutoFit/>
          </a:bodyPr>
          <a:lstStyle/>
          <a:p>
            <a:pPr>
              <a:lnSpc>
                <a:spcPts val="2352"/>
              </a:lnSpc>
            </a:pPr>
            <a:r>
              <a:rPr lang="kk-KZ" sz="1400" dirty="0" smtClean="0">
                <a:latin typeface="Assistant Semi-Bold"/>
              </a:rPr>
              <a:t>Алатау ауданы </a:t>
            </a:r>
            <a:endParaRPr lang="en-US" sz="1400" dirty="0">
              <a:latin typeface="Assistant Semi-Bold"/>
            </a:endParaRPr>
          </a:p>
        </p:txBody>
      </p:sp>
      <p:sp>
        <p:nvSpPr>
          <p:cNvPr id="27" name="TextBox 22">
            <a:extLst>
              <a:ext uri="{FF2B5EF4-FFF2-40B4-BE49-F238E27FC236}">
                <a16:creationId xmlns="" xmlns:a16="http://schemas.microsoft.com/office/drawing/2014/main" id="{3A7DE219-42CB-41BB-9747-C14B72952D06}"/>
              </a:ext>
            </a:extLst>
          </p:cNvPr>
          <p:cNvSpPr txBox="1"/>
          <p:nvPr/>
        </p:nvSpPr>
        <p:spPr>
          <a:xfrm>
            <a:off x="6163731" y="576772"/>
            <a:ext cx="1758549" cy="277512"/>
          </a:xfrm>
          <a:prstGeom prst="rect">
            <a:avLst/>
          </a:prstGeom>
        </p:spPr>
        <p:txBody>
          <a:bodyPr wrap="square" lIns="0" tIns="0" rIns="0" bIns="0" rtlCol="0" anchor="t">
            <a:spAutoFit/>
          </a:bodyPr>
          <a:lstStyle/>
          <a:p>
            <a:pPr algn="ctr">
              <a:lnSpc>
                <a:spcPts val="2352"/>
              </a:lnSpc>
            </a:pPr>
            <a:r>
              <a:rPr lang="kk-KZ" sz="1400" dirty="0" smtClean="0">
                <a:latin typeface="Assistant Semi-Bold"/>
              </a:rPr>
              <a:t>Түрксіб ауданы   </a:t>
            </a:r>
            <a:endParaRPr lang="en-US" sz="1400" dirty="0">
              <a:latin typeface="Assistant Semi-Bold"/>
            </a:endParaRPr>
          </a:p>
        </p:txBody>
      </p:sp>
      <p:sp>
        <p:nvSpPr>
          <p:cNvPr id="28" name="TextBox 22">
            <a:extLst>
              <a:ext uri="{FF2B5EF4-FFF2-40B4-BE49-F238E27FC236}">
                <a16:creationId xmlns="" xmlns:a16="http://schemas.microsoft.com/office/drawing/2014/main" id="{18DCA3BB-E2F6-4948-8073-9A85836B18D9}"/>
              </a:ext>
            </a:extLst>
          </p:cNvPr>
          <p:cNvSpPr txBox="1"/>
          <p:nvPr/>
        </p:nvSpPr>
        <p:spPr>
          <a:xfrm>
            <a:off x="6341539" y="2352669"/>
            <a:ext cx="1244594" cy="265907"/>
          </a:xfrm>
          <a:prstGeom prst="rect">
            <a:avLst/>
          </a:prstGeom>
        </p:spPr>
        <p:txBody>
          <a:bodyPr wrap="square" lIns="0" tIns="0" rIns="0" bIns="0" rtlCol="0" anchor="t">
            <a:spAutoFit/>
          </a:bodyPr>
          <a:lstStyle/>
          <a:p>
            <a:pPr>
              <a:lnSpc>
                <a:spcPts val="2352"/>
              </a:lnSpc>
            </a:pPr>
            <a:r>
              <a:rPr lang="kk-KZ" sz="1200" dirty="0" smtClean="0">
                <a:latin typeface="Assistant Semi-Bold"/>
              </a:rPr>
              <a:t>Алмалы ауданы  </a:t>
            </a:r>
            <a:endParaRPr lang="en-US" sz="1200" dirty="0">
              <a:latin typeface="Assistant Semi-Bold"/>
            </a:endParaRPr>
          </a:p>
        </p:txBody>
      </p:sp>
      <p:sp>
        <p:nvSpPr>
          <p:cNvPr id="29" name="TextBox 22">
            <a:extLst>
              <a:ext uri="{FF2B5EF4-FFF2-40B4-BE49-F238E27FC236}">
                <a16:creationId xmlns="" xmlns:a16="http://schemas.microsoft.com/office/drawing/2014/main" id="{259EDDDD-0560-4983-8754-FA0877BED7FF}"/>
              </a:ext>
            </a:extLst>
          </p:cNvPr>
          <p:cNvSpPr txBox="1"/>
          <p:nvPr/>
        </p:nvSpPr>
        <p:spPr>
          <a:xfrm>
            <a:off x="3488267" y="588236"/>
            <a:ext cx="1856119" cy="307777"/>
          </a:xfrm>
          <a:prstGeom prst="rect">
            <a:avLst/>
          </a:prstGeom>
        </p:spPr>
        <p:txBody>
          <a:bodyPr wrap="square" lIns="0" tIns="0" rIns="0" bIns="0" rtlCol="0" anchor="t">
            <a:spAutoFit/>
          </a:bodyPr>
          <a:lstStyle/>
          <a:p>
            <a:pPr>
              <a:lnSpc>
                <a:spcPts val="2352"/>
              </a:lnSpc>
            </a:pPr>
            <a:r>
              <a:rPr lang="kk-KZ" sz="1400" dirty="0" smtClean="0">
                <a:latin typeface="Assistant Semi-Bold"/>
              </a:rPr>
              <a:t>Жетісу ауда</a:t>
            </a:r>
            <a:r>
              <a:rPr lang="kk-KZ" sz="1600" dirty="0" smtClean="0">
                <a:latin typeface="Assistant Semi-Bold"/>
              </a:rPr>
              <a:t>ны</a:t>
            </a:r>
            <a:r>
              <a:rPr lang="kk-KZ" sz="1300" dirty="0" smtClean="0">
                <a:latin typeface="Assistant Semi-Bold"/>
              </a:rPr>
              <a:t>                           </a:t>
            </a:r>
            <a:endParaRPr lang="en-US" sz="1300" dirty="0">
              <a:latin typeface="Assistant Semi-Bold"/>
            </a:endParaRPr>
          </a:p>
        </p:txBody>
      </p:sp>
      <p:sp>
        <p:nvSpPr>
          <p:cNvPr id="30" name="TextBox 22">
            <a:extLst>
              <a:ext uri="{FF2B5EF4-FFF2-40B4-BE49-F238E27FC236}">
                <a16:creationId xmlns="" xmlns:a16="http://schemas.microsoft.com/office/drawing/2014/main" id="{5B32AD13-41D1-4759-8682-37CFBC4248BF}"/>
              </a:ext>
            </a:extLst>
          </p:cNvPr>
          <p:cNvSpPr txBox="1"/>
          <p:nvPr/>
        </p:nvSpPr>
        <p:spPr>
          <a:xfrm>
            <a:off x="923889" y="2627839"/>
            <a:ext cx="1758549" cy="307777"/>
          </a:xfrm>
          <a:prstGeom prst="rect">
            <a:avLst/>
          </a:prstGeom>
        </p:spPr>
        <p:txBody>
          <a:bodyPr wrap="square" lIns="0" tIns="0" rIns="0" bIns="0" rtlCol="0" anchor="t">
            <a:spAutoFit/>
          </a:bodyPr>
          <a:lstStyle/>
          <a:p>
            <a:pPr>
              <a:lnSpc>
                <a:spcPts val="2352"/>
              </a:lnSpc>
            </a:pPr>
            <a:r>
              <a:rPr lang="kk-KZ" sz="1400" dirty="0" smtClean="0">
                <a:latin typeface="Assistant Semi-Bold"/>
              </a:rPr>
              <a:t>Әуезов ауданы</a:t>
            </a:r>
            <a:endParaRPr lang="en-US" dirty="0">
              <a:latin typeface="Assistant Semi-Bold"/>
            </a:endParaRPr>
          </a:p>
        </p:txBody>
      </p:sp>
      <p:sp>
        <p:nvSpPr>
          <p:cNvPr id="31" name="TextBox 22">
            <a:extLst>
              <a:ext uri="{FF2B5EF4-FFF2-40B4-BE49-F238E27FC236}">
                <a16:creationId xmlns="" xmlns:a16="http://schemas.microsoft.com/office/drawing/2014/main" id="{3F14B930-EFC5-4C8B-87A3-A41F4D4965E9}"/>
              </a:ext>
            </a:extLst>
          </p:cNvPr>
          <p:cNvSpPr txBox="1"/>
          <p:nvPr/>
        </p:nvSpPr>
        <p:spPr>
          <a:xfrm>
            <a:off x="7286634" y="5953143"/>
            <a:ext cx="1758549" cy="307777"/>
          </a:xfrm>
          <a:prstGeom prst="rect">
            <a:avLst/>
          </a:prstGeom>
        </p:spPr>
        <p:txBody>
          <a:bodyPr wrap="square" lIns="0" tIns="0" rIns="0" bIns="0" rtlCol="0" anchor="t">
            <a:spAutoFit/>
          </a:bodyPr>
          <a:lstStyle/>
          <a:p>
            <a:pPr>
              <a:lnSpc>
                <a:spcPts val="2352"/>
              </a:lnSpc>
            </a:pPr>
            <a:r>
              <a:rPr lang="kk-KZ" sz="1400" dirty="0" smtClean="0">
                <a:latin typeface="Assistant Semi-Bold"/>
              </a:rPr>
              <a:t>Медеу ауданы </a:t>
            </a:r>
            <a:r>
              <a:rPr lang="kk-KZ" sz="1700" dirty="0" smtClean="0">
                <a:latin typeface="Assistant Semi-Bold"/>
              </a:rPr>
              <a:t>                     </a:t>
            </a:r>
            <a:endParaRPr lang="en-US" sz="1700" dirty="0">
              <a:latin typeface="Assistant Semi-Bold"/>
            </a:endParaRPr>
          </a:p>
        </p:txBody>
      </p:sp>
      <p:sp>
        <p:nvSpPr>
          <p:cNvPr id="32" name="TextBox 22">
            <a:extLst>
              <a:ext uri="{FF2B5EF4-FFF2-40B4-BE49-F238E27FC236}">
                <a16:creationId xmlns="" xmlns:a16="http://schemas.microsoft.com/office/drawing/2014/main" id="{9C90BC23-B31F-4547-B152-7FA018027159}"/>
              </a:ext>
            </a:extLst>
          </p:cNvPr>
          <p:cNvSpPr txBox="1"/>
          <p:nvPr/>
        </p:nvSpPr>
        <p:spPr>
          <a:xfrm>
            <a:off x="2387579" y="5464191"/>
            <a:ext cx="1758549" cy="307777"/>
          </a:xfrm>
          <a:prstGeom prst="rect">
            <a:avLst/>
          </a:prstGeom>
        </p:spPr>
        <p:txBody>
          <a:bodyPr wrap="square" lIns="0" tIns="0" rIns="0" bIns="0" rtlCol="0" anchor="t">
            <a:spAutoFit/>
          </a:bodyPr>
          <a:lstStyle/>
          <a:p>
            <a:pPr>
              <a:lnSpc>
                <a:spcPts val="2352"/>
              </a:lnSpc>
            </a:pPr>
            <a:r>
              <a:rPr lang="kk-KZ" sz="1400" dirty="0" smtClean="0">
                <a:latin typeface="Assistant Semi-Bold"/>
              </a:rPr>
              <a:t>Бостандық ауданы  </a:t>
            </a:r>
            <a:endParaRPr lang="en-US" sz="1400" dirty="0">
              <a:latin typeface="Assistant Semi-Bold"/>
            </a:endParaRPr>
          </a:p>
        </p:txBody>
      </p:sp>
      <p:sp>
        <p:nvSpPr>
          <p:cNvPr id="33" name="TextBox 22">
            <a:extLst>
              <a:ext uri="{FF2B5EF4-FFF2-40B4-BE49-F238E27FC236}">
                <a16:creationId xmlns="" xmlns:a16="http://schemas.microsoft.com/office/drawing/2014/main" id="{25DE7B62-F45D-45BA-A895-044EE384B82D}"/>
              </a:ext>
            </a:extLst>
          </p:cNvPr>
          <p:cNvSpPr txBox="1"/>
          <p:nvPr/>
        </p:nvSpPr>
        <p:spPr>
          <a:xfrm>
            <a:off x="677334" y="3755876"/>
            <a:ext cx="1794933" cy="271677"/>
          </a:xfrm>
          <a:prstGeom prst="rect">
            <a:avLst/>
          </a:prstGeom>
        </p:spPr>
        <p:txBody>
          <a:bodyPr wrap="square" lIns="0" tIns="0" rIns="0" bIns="0" rtlCol="0" anchor="t">
            <a:spAutoFit/>
          </a:bodyPr>
          <a:lstStyle/>
          <a:p>
            <a:pPr>
              <a:lnSpc>
                <a:spcPts val="2352"/>
              </a:lnSpc>
            </a:pPr>
            <a:r>
              <a:rPr lang="kk-KZ" sz="1400" dirty="0" smtClean="0">
                <a:latin typeface="Assistant Semi-Bold"/>
              </a:rPr>
              <a:t>Наурызбай ауданы </a:t>
            </a:r>
            <a:endParaRPr lang="en-US" sz="1400" dirty="0">
              <a:latin typeface="Assistant Semi-Bold"/>
            </a:endParaRPr>
          </a:p>
        </p:txBody>
      </p:sp>
      <p:pic>
        <p:nvPicPr>
          <p:cNvPr id="1026" name="Picture 2">
            <a:extLst>
              <a:ext uri="{FF2B5EF4-FFF2-40B4-BE49-F238E27FC236}">
                <a16:creationId xmlns="" xmlns:a16="http://schemas.microsoft.com/office/drawing/2014/main" id="{55DDDF79-F804-4EB3-98B8-78D5893ADC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5490" y="1934368"/>
            <a:ext cx="646931" cy="3600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AACCDE7D-38D2-4EFA-B080-B593DCFB46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4516" y="2422835"/>
            <a:ext cx="353167" cy="35316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a:extLst>
              <a:ext uri="{FF2B5EF4-FFF2-40B4-BE49-F238E27FC236}">
                <a16:creationId xmlns="" xmlns:a16="http://schemas.microsoft.com/office/drawing/2014/main" id="{E83C9FD6-2C3A-49C3-BF20-8FD459AA37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0580" y="1796233"/>
            <a:ext cx="353319" cy="35331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 xmlns:a16="http://schemas.microsoft.com/office/drawing/2014/main" id="{16D58361-BA6F-403E-92DD-2A87801EF9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0860" y="1389764"/>
            <a:ext cx="523261" cy="29120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a:extLst>
              <a:ext uri="{FF2B5EF4-FFF2-40B4-BE49-F238E27FC236}">
                <a16:creationId xmlns="" xmlns:a16="http://schemas.microsoft.com/office/drawing/2014/main" id="{D5C07E64-EDD4-4056-8871-7958890447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0296" y="3722033"/>
            <a:ext cx="312632" cy="31263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 xmlns:a16="http://schemas.microsoft.com/office/drawing/2014/main" id="{A3085926-62E7-41C8-B2F5-CB46D2D529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4014" y="4351456"/>
            <a:ext cx="610867" cy="3399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 xmlns:a16="http://schemas.microsoft.com/office/drawing/2014/main" id="{307431DE-718F-4DE5-B62E-BCF3E7F065D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5452" y="1903502"/>
            <a:ext cx="552663" cy="30756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 xmlns:a16="http://schemas.microsoft.com/office/drawing/2014/main" id="{01BC556A-67CD-4A4B-9281-E04E0565990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2258" y="2546284"/>
            <a:ext cx="267222" cy="27100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a:extLst>
              <a:ext uri="{FF2B5EF4-FFF2-40B4-BE49-F238E27FC236}">
                <a16:creationId xmlns="" xmlns:a16="http://schemas.microsoft.com/office/drawing/2014/main" id="{67933EBF-15A9-49E0-8637-CFF5C21329C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1730" y="2908633"/>
            <a:ext cx="295613" cy="2997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a:extLst>
              <a:ext uri="{FF2B5EF4-FFF2-40B4-BE49-F238E27FC236}">
                <a16:creationId xmlns="" xmlns:a16="http://schemas.microsoft.com/office/drawing/2014/main" id="{6637EF24-179E-4888-B885-CE8B3EB5BD7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38192" y="4520259"/>
            <a:ext cx="351873" cy="35685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 xmlns:a16="http://schemas.microsoft.com/office/drawing/2014/main" id="{037C50C7-7FBF-4628-8B97-844C93266D5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71878" y="2994272"/>
            <a:ext cx="483017" cy="26880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a:extLst>
              <a:ext uri="{FF2B5EF4-FFF2-40B4-BE49-F238E27FC236}">
                <a16:creationId xmlns="" xmlns:a16="http://schemas.microsoft.com/office/drawing/2014/main" id="{BED565C4-2126-4740-A83D-120B0C45AFB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98307" y="3376591"/>
            <a:ext cx="747720" cy="416123"/>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22">
            <a:extLst>
              <a:ext uri="{FF2B5EF4-FFF2-40B4-BE49-F238E27FC236}">
                <a16:creationId xmlns="" xmlns:a16="http://schemas.microsoft.com/office/drawing/2014/main" id="{10DD1F74-8016-43A1-8F91-85212872165A}"/>
              </a:ext>
            </a:extLst>
          </p:cNvPr>
          <p:cNvSpPr txBox="1"/>
          <p:nvPr/>
        </p:nvSpPr>
        <p:spPr>
          <a:xfrm>
            <a:off x="3286106" y="2333618"/>
            <a:ext cx="542490" cy="276999"/>
          </a:xfrm>
          <a:prstGeom prst="rect">
            <a:avLst/>
          </a:prstGeom>
        </p:spPr>
        <p:txBody>
          <a:bodyPr wrap="square" lIns="0" tIns="0" rIns="0" bIns="0" rtlCol="0" anchor="t">
            <a:spAutoFit/>
          </a:bodyPr>
          <a:lstStyle/>
          <a:p>
            <a:pPr algn="ctr"/>
            <a:r>
              <a:rPr lang="kk-KZ" sz="1000" b="1" dirty="0">
                <a:latin typeface="Assistant Semi-Bold"/>
              </a:rPr>
              <a:t>7</a:t>
            </a:r>
            <a:r>
              <a:rPr lang="kk-KZ" sz="900" b="1" dirty="0" smtClean="0">
                <a:latin typeface="Assistant Semi-Bold"/>
              </a:rPr>
              <a:t>-</a:t>
            </a:r>
            <a:r>
              <a:rPr lang="kk-KZ" sz="800" b="1" dirty="0" smtClean="0">
                <a:latin typeface="Assistant Semi-Bold"/>
              </a:rPr>
              <a:t> </a:t>
            </a:r>
            <a:r>
              <a:rPr lang="kk-KZ" sz="800" b="1" dirty="0">
                <a:latin typeface="Assistant Semi-Bold"/>
              </a:rPr>
              <a:t>ЖББ        МЕКТЕП</a:t>
            </a:r>
            <a:endParaRPr lang="en-US" sz="800" b="1" dirty="0">
              <a:latin typeface="Assistant Semi-Bold"/>
            </a:endParaRPr>
          </a:p>
        </p:txBody>
      </p:sp>
      <p:sp>
        <p:nvSpPr>
          <p:cNvPr id="67" name="TextBox 22">
            <a:extLst>
              <a:ext uri="{FF2B5EF4-FFF2-40B4-BE49-F238E27FC236}">
                <a16:creationId xmlns="" xmlns:a16="http://schemas.microsoft.com/office/drawing/2014/main" id="{F4862A56-1F9B-440B-ACCB-A56CDE24B924}"/>
              </a:ext>
            </a:extLst>
          </p:cNvPr>
          <p:cNvSpPr txBox="1"/>
          <p:nvPr/>
        </p:nvSpPr>
        <p:spPr>
          <a:xfrm>
            <a:off x="2571726" y="2809871"/>
            <a:ext cx="955303" cy="261610"/>
          </a:xfrm>
          <a:prstGeom prst="rect">
            <a:avLst/>
          </a:prstGeom>
        </p:spPr>
        <p:txBody>
          <a:bodyPr wrap="square" lIns="0" tIns="0" rIns="0" bIns="0" rtlCol="0" anchor="t">
            <a:spAutoFit/>
          </a:bodyPr>
          <a:lstStyle/>
          <a:p>
            <a:pPr algn="ctr"/>
            <a:r>
              <a:rPr lang="kk-KZ" sz="1000" b="1" dirty="0">
                <a:latin typeface="Assistant Semi-Bold"/>
              </a:rPr>
              <a:t>4</a:t>
            </a:r>
            <a:r>
              <a:rPr lang="kk-KZ" sz="700" b="1" dirty="0" smtClean="0">
                <a:latin typeface="Assistant Semi-Bold"/>
              </a:rPr>
              <a:t>- </a:t>
            </a:r>
            <a:r>
              <a:rPr lang="kk-KZ" sz="700" b="1" dirty="0">
                <a:latin typeface="Assistant Semi-Bold"/>
              </a:rPr>
              <a:t>МЕКТЕПКЕ                                         ДЕЙІНГІ ҰЙЫМДАР</a:t>
            </a:r>
            <a:endParaRPr lang="en-US" sz="700" b="1" dirty="0">
              <a:latin typeface="Assistant Semi-Bold"/>
            </a:endParaRPr>
          </a:p>
        </p:txBody>
      </p:sp>
      <p:sp>
        <p:nvSpPr>
          <p:cNvPr id="69" name="TextBox 22">
            <a:extLst>
              <a:ext uri="{FF2B5EF4-FFF2-40B4-BE49-F238E27FC236}">
                <a16:creationId xmlns="" xmlns:a16="http://schemas.microsoft.com/office/drawing/2014/main" id="{3BCDFCFD-EECC-49BE-97A3-860C90562E2C}"/>
              </a:ext>
            </a:extLst>
          </p:cNvPr>
          <p:cNvSpPr txBox="1"/>
          <p:nvPr/>
        </p:nvSpPr>
        <p:spPr>
          <a:xfrm>
            <a:off x="3936105" y="4647588"/>
            <a:ext cx="1177762" cy="307777"/>
          </a:xfrm>
          <a:prstGeom prst="rect">
            <a:avLst/>
          </a:prstGeom>
        </p:spPr>
        <p:txBody>
          <a:bodyPr wrap="square" lIns="0" tIns="0" rIns="0" bIns="0" rtlCol="0" anchor="t">
            <a:spAutoFit/>
          </a:bodyPr>
          <a:lstStyle/>
          <a:p>
            <a:pPr>
              <a:lnSpc>
                <a:spcPts val="2352"/>
              </a:lnSpc>
            </a:pPr>
            <a:r>
              <a:rPr lang="kk-KZ" sz="900" b="1" dirty="0" smtClean="0">
                <a:solidFill>
                  <a:srgbClr val="00B050"/>
                </a:solidFill>
                <a:latin typeface="Assistant Semi-Bold"/>
              </a:rPr>
              <a:t>    </a:t>
            </a:r>
            <a:r>
              <a:rPr lang="kk-KZ" sz="1000" b="1" dirty="0" smtClean="0">
                <a:latin typeface="Assistant Semi-Bold"/>
              </a:rPr>
              <a:t>4 </a:t>
            </a:r>
            <a:r>
              <a:rPr lang="kk-KZ" sz="900" b="1" dirty="0" smtClean="0">
                <a:latin typeface="Assistant Semi-Bold"/>
              </a:rPr>
              <a:t>-ЖББ </a:t>
            </a:r>
            <a:r>
              <a:rPr lang="kk-KZ" sz="900" b="1" dirty="0">
                <a:latin typeface="Assistant Semi-Bold"/>
              </a:rPr>
              <a:t>МЕКТЕП</a:t>
            </a:r>
            <a:endParaRPr lang="en-US" sz="900" b="1" dirty="0">
              <a:latin typeface="Assistant Semi-Bold"/>
            </a:endParaRPr>
          </a:p>
        </p:txBody>
      </p:sp>
      <p:sp>
        <p:nvSpPr>
          <p:cNvPr id="70" name="TextBox 22">
            <a:extLst>
              <a:ext uri="{FF2B5EF4-FFF2-40B4-BE49-F238E27FC236}">
                <a16:creationId xmlns="" xmlns:a16="http://schemas.microsoft.com/office/drawing/2014/main" id="{816F7D9D-ABEF-440D-9595-CBB7EC8EFA97}"/>
              </a:ext>
            </a:extLst>
          </p:cNvPr>
          <p:cNvSpPr txBox="1"/>
          <p:nvPr/>
        </p:nvSpPr>
        <p:spPr>
          <a:xfrm>
            <a:off x="5530707" y="3913441"/>
            <a:ext cx="1945515" cy="307777"/>
          </a:xfrm>
          <a:prstGeom prst="rect">
            <a:avLst/>
          </a:prstGeom>
        </p:spPr>
        <p:txBody>
          <a:bodyPr wrap="square" lIns="0" tIns="0" rIns="0" bIns="0" rtlCol="0" anchor="t">
            <a:spAutoFit/>
          </a:bodyPr>
          <a:lstStyle/>
          <a:p>
            <a:pPr>
              <a:lnSpc>
                <a:spcPts val="2352"/>
              </a:lnSpc>
            </a:pPr>
            <a:r>
              <a:rPr lang="kk-KZ" sz="1050" b="1" dirty="0">
                <a:latin typeface="Assistant Semi-Bold"/>
              </a:rPr>
              <a:t>6</a:t>
            </a:r>
            <a:r>
              <a:rPr lang="kk-KZ" sz="1050" b="1" dirty="0" smtClean="0">
                <a:latin typeface="Assistant Semi-Bold"/>
              </a:rPr>
              <a:t>-</a:t>
            </a:r>
            <a:r>
              <a:rPr lang="kk-KZ" sz="900" b="1" dirty="0" smtClean="0">
                <a:latin typeface="Assistant Semi-Bold"/>
              </a:rPr>
              <a:t> </a:t>
            </a:r>
            <a:r>
              <a:rPr lang="kk-KZ" sz="1050" b="1" dirty="0">
                <a:latin typeface="Assistant Semi-Bold"/>
              </a:rPr>
              <a:t>ЖББ</a:t>
            </a:r>
            <a:r>
              <a:rPr lang="kk-KZ" sz="900" b="1" dirty="0">
                <a:latin typeface="Assistant Semi-Bold"/>
              </a:rPr>
              <a:t> МЕКТЕП</a:t>
            </a:r>
            <a:endParaRPr lang="en-US" sz="900" b="1" dirty="0">
              <a:latin typeface="Assistant Semi-Bold"/>
            </a:endParaRPr>
          </a:p>
        </p:txBody>
      </p:sp>
      <p:sp>
        <p:nvSpPr>
          <p:cNvPr id="71" name="TextBox 22">
            <a:extLst>
              <a:ext uri="{FF2B5EF4-FFF2-40B4-BE49-F238E27FC236}">
                <a16:creationId xmlns="" xmlns:a16="http://schemas.microsoft.com/office/drawing/2014/main" id="{321B451B-3606-4049-B69B-7DFF45CA94D1}"/>
              </a:ext>
            </a:extLst>
          </p:cNvPr>
          <p:cNvSpPr txBox="1"/>
          <p:nvPr/>
        </p:nvSpPr>
        <p:spPr>
          <a:xfrm>
            <a:off x="4114122" y="2951551"/>
            <a:ext cx="475059" cy="307777"/>
          </a:xfrm>
          <a:prstGeom prst="rect">
            <a:avLst/>
          </a:prstGeom>
        </p:spPr>
        <p:txBody>
          <a:bodyPr wrap="square" lIns="0" tIns="0" rIns="0" bIns="0" rtlCol="0" anchor="t">
            <a:spAutoFit/>
          </a:bodyPr>
          <a:lstStyle/>
          <a:p>
            <a:pPr>
              <a:lnSpc>
                <a:spcPts val="2352"/>
              </a:lnSpc>
            </a:pPr>
            <a:r>
              <a:rPr lang="kk-KZ" sz="1600" b="1" dirty="0">
                <a:latin typeface="Assistant Semi-Bold"/>
              </a:rPr>
              <a:t>5</a:t>
            </a:r>
            <a:endParaRPr lang="en-US" sz="800" b="1" dirty="0">
              <a:latin typeface="Assistant Semi-Bold"/>
            </a:endParaRPr>
          </a:p>
        </p:txBody>
      </p:sp>
      <p:sp>
        <p:nvSpPr>
          <p:cNvPr id="72" name="TextBox 22">
            <a:extLst>
              <a:ext uri="{FF2B5EF4-FFF2-40B4-BE49-F238E27FC236}">
                <a16:creationId xmlns="" xmlns:a16="http://schemas.microsoft.com/office/drawing/2014/main" id="{2CD96BA4-9AE9-47A9-84D5-8E116E24F8CB}"/>
              </a:ext>
            </a:extLst>
          </p:cNvPr>
          <p:cNvSpPr txBox="1"/>
          <p:nvPr/>
        </p:nvSpPr>
        <p:spPr>
          <a:xfrm>
            <a:off x="4297545" y="2264038"/>
            <a:ext cx="710305" cy="246221"/>
          </a:xfrm>
          <a:prstGeom prst="rect">
            <a:avLst/>
          </a:prstGeom>
        </p:spPr>
        <p:txBody>
          <a:bodyPr wrap="square" lIns="0" tIns="0" rIns="0" bIns="0" rtlCol="0" anchor="t">
            <a:spAutoFit/>
          </a:bodyPr>
          <a:lstStyle/>
          <a:p>
            <a:r>
              <a:rPr lang="kk-KZ" sz="1000" b="1" dirty="0" smtClean="0">
                <a:latin typeface="Times New Roman" pitchFamily="18" charset="0"/>
                <a:cs typeface="Times New Roman" pitchFamily="18" charset="0"/>
              </a:rPr>
              <a:t>10</a:t>
            </a:r>
            <a:r>
              <a:rPr lang="kk-KZ" sz="800" b="1" dirty="0" smtClean="0">
                <a:latin typeface="Times New Roman" pitchFamily="18" charset="0"/>
                <a:cs typeface="Times New Roman" pitchFamily="18" charset="0"/>
              </a:rPr>
              <a:t>-</a:t>
            </a:r>
            <a:r>
              <a:rPr lang="kk-KZ" sz="600" b="1" dirty="0" smtClean="0">
                <a:latin typeface="Times New Roman" pitchFamily="18" charset="0"/>
                <a:cs typeface="Times New Roman" pitchFamily="18" charset="0"/>
              </a:rPr>
              <a:t> </a:t>
            </a:r>
            <a:r>
              <a:rPr lang="kk-KZ" sz="600" b="1" dirty="0">
                <a:latin typeface="Times New Roman" pitchFamily="18" charset="0"/>
                <a:cs typeface="Times New Roman" pitchFamily="18" charset="0"/>
              </a:rPr>
              <a:t>ЖББ                                       МЕКТЕП</a:t>
            </a:r>
            <a:endParaRPr lang="en-US" sz="600" b="1" dirty="0">
              <a:latin typeface="Times New Roman" pitchFamily="18" charset="0"/>
              <a:cs typeface="Times New Roman" pitchFamily="18" charset="0"/>
            </a:endParaRPr>
          </a:p>
        </p:txBody>
      </p:sp>
      <p:sp>
        <p:nvSpPr>
          <p:cNvPr id="73" name="TextBox 22">
            <a:extLst>
              <a:ext uri="{FF2B5EF4-FFF2-40B4-BE49-F238E27FC236}">
                <a16:creationId xmlns="" xmlns:a16="http://schemas.microsoft.com/office/drawing/2014/main" id="{7936FF48-A12C-4169-96AB-FDEA9C0C2AAB}"/>
              </a:ext>
            </a:extLst>
          </p:cNvPr>
          <p:cNvSpPr txBox="1"/>
          <p:nvPr/>
        </p:nvSpPr>
        <p:spPr>
          <a:xfrm>
            <a:off x="5232400" y="1400617"/>
            <a:ext cx="1058333" cy="307777"/>
          </a:xfrm>
          <a:prstGeom prst="rect">
            <a:avLst/>
          </a:prstGeom>
        </p:spPr>
        <p:txBody>
          <a:bodyPr wrap="square" lIns="0" tIns="0" rIns="0" bIns="0" rtlCol="0" anchor="t">
            <a:spAutoFit/>
          </a:bodyPr>
          <a:lstStyle/>
          <a:p>
            <a:pPr>
              <a:lnSpc>
                <a:spcPts val="2352"/>
              </a:lnSpc>
            </a:pPr>
            <a:r>
              <a:rPr lang="kk-KZ" sz="1050" b="1" dirty="0" smtClean="0">
                <a:latin typeface="Assistant Semi-Bold"/>
              </a:rPr>
              <a:t>12</a:t>
            </a:r>
            <a:r>
              <a:rPr lang="kk-KZ" sz="900" b="1" dirty="0" smtClean="0">
                <a:latin typeface="Assistant Semi-Bold"/>
              </a:rPr>
              <a:t>-</a:t>
            </a:r>
            <a:r>
              <a:rPr lang="kk-KZ" sz="700" b="1" dirty="0" smtClean="0">
                <a:latin typeface="Assistant Semi-Bold"/>
              </a:rPr>
              <a:t> </a:t>
            </a:r>
            <a:r>
              <a:rPr lang="kk-KZ" sz="700" b="1" dirty="0">
                <a:latin typeface="Assistant Semi-Bold"/>
              </a:rPr>
              <a:t>ЖББ МЕКТЕП</a:t>
            </a:r>
            <a:endParaRPr lang="en-US" sz="700" b="1" dirty="0">
              <a:latin typeface="Assistant Semi-Bold"/>
            </a:endParaRPr>
          </a:p>
        </p:txBody>
      </p:sp>
      <p:sp>
        <p:nvSpPr>
          <p:cNvPr id="38" name="Прямоугольник 37">
            <a:extLst>
              <a:ext uri="{FF2B5EF4-FFF2-40B4-BE49-F238E27FC236}">
                <a16:creationId xmlns="" xmlns:a16="http://schemas.microsoft.com/office/drawing/2014/main" id="{4B30829E-D875-4077-B2CF-FA49DF3F0FBF}"/>
              </a:ext>
            </a:extLst>
          </p:cNvPr>
          <p:cNvSpPr/>
          <p:nvPr/>
        </p:nvSpPr>
        <p:spPr>
          <a:xfrm>
            <a:off x="-5783" y="-9414"/>
            <a:ext cx="12175902" cy="578705"/>
          </a:xfrm>
          <a:prstGeom prst="rect">
            <a:avLst/>
          </a:prstGeom>
        </p:spPr>
        <p:style>
          <a:lnRef idx="2">
            <a:schemeClr val="accent6"/>
          </a:lnRef>
          <a:fillRef idx="1">
            <a:schemeClr val="lt1"/>
          </a:fillRef>
          <a:effectRef idx="0">
            <a:schemeClr val="accent6"/>
          </a:effectRef>
          <a:fontRef idx="minor">
            <a:schemeClr val="dk1"/>
          </a:fontRef>
        </p:style>
        <p:txBody>
          <a:bodyPr lIns="60954" tIns="30477" rIns="60954" bIns="30477" rtlCol="0" anchor="ctr"/>
          <a:lstStyle/>
          <a:p>
            <a:pPr algn="ctr"/>
            <a:r>
              <a:rPr lang="kk-KZ" sz="1600" b="1" dirty="0" smtClean="0">
                <a:solidFill>
                  <a:srgbClr val="FF0000"/>
                </a:solidFill>
                <a:latin typeface="Times New Roman" pitchFamily="18" charset="0"/>
                <a:cs typeface="Times New Roman" pitchFamily="18" charset="0"/>
              </a:rPr>
              <a:t>2024-2025 </a:t>
            </a:r>
            <a:r>
              <a:rPr lang="kk-KZ" sz="1600" b="1" dirty="0">
                <a:solidFill>
                  <a:srgbClr val="FF0000"/>
                </a:solidFill>
                <a:latin typeface="Times New Roman" pitchFamily="18" charset="0"/>
                <a:cs typeface="Times New Roman" pitchFamily="18" charset="0"/>
              </a:rPr>
              <a:t>ОҚУ </a:t>
            </a:r>
            <a:r>
              <a:rPr lang="kk-KZ" sz="1600" b="1" dirty="0" smtClean="0">
                <a:solidFill>
                  <a:srgbClr val="FF0000"/>
                </a:solidFill>
                <a:latin typeface="Times New Roman" pitchFamily="18" charset="0"/>
                <a:cs typeface="Times New Roman" pitchFamily="18" charset="0"/>
              </a:rPr>
              <a:t>ЖЫЛЫНДА  АЛМАТЫ  ҚАЛАСЫНДАҒЫ  КЕЛІСІМ- ШАРТТАР ЖАСАЛҒАН </a:t>
            </a:r>
          </a:p>
          <a:p>
            <a:pPr algn="ctr"/>
            <a:r>
              <a:rPr lang="kk-KZ" sz="1600" b="1" dirty="0" smtClean="0">
                <a:solidFill>
                  <a:srgbClr val="FF0000"/>
                </a:solidFill>
                <a:latin typeface="Times New Roman" pitchFamily="18" charset="0"/>
                <a:cs typeface="Times New Roman" pitchFamily="18" charset="0"/>
              </a:rPr>
              <a:t>КӘСІПТІК   </a:t>
            </a:r>
            <a:r>
              <a:rPr lang="kk-KZ" sz="1600" b="1" dirty="0">
                <a:solidFill>
                  <a:srgbClr val="FF0000"/>
                </a:solidFill>
                <a:latin typeface="Times New Roman" pitchFamily="18" charset="0"/>
                <a:cs typeface="Times New Roman" pitchFamily="18" charset="0"/>
              </a:rPr>
              <a:t>ПРАКТИКА </a:t>
            </a:r>
            <a:r>
              <a:rPr lang="kk-KZ" sz="1600" b="1" dirty="0" smtClean="0">
                <a:solidFill>
                  <a:srgbClr val="FF0000"/>
                </a:solidFill>
                <a:latin typeface="Times New Roman" pitchFamily="18" charset="0"/>
                <a:cs typeface="Times New Roman" pitchFamily="18" charset="0"/>
              </a:rPr>
              <a:t>БАЗАЛАРЫ</a:t>
            </a:r>
            <a:endParaRPr lang="ru-RU" sz="1600" b="1" dirty="0">
              <a:solidFill>
                <a:srgbClr val="FF0000"/>
              </a:solidFill>
              <a:latin typeface="Times New Roman" pitchFamily="18" charset="0"/>
              <a:cs typeface="Times New Roman" pitchFamily="18" charset="0"/>
            </a:endParaRPr>
          </a:p>
        </p:txBody>
      </p:sp>
      <p:sp>
        <p:nvSpPr>
          <p:cNvPr id="76" name="TextBox 22">
            <a:extLst>
              <a:ext uri="{FF2B5EF4-FFF2-40B4-BE49-F238E27FC236}">
                <a16:creationId xmlns="" xmlns:a16="http://schemas.microsoft.com/office/drawing/2014/main" id="{53AE4782-71D4-4567-96BD-589B34569653}"/>
              </a:ext>
            </a:extLst>
          </p:cNvPr>
          <p:cNvSpPr txBox="1"/>
          <p:nvPr/>
        </p:nvSpPr>
        <p:spPr>
          <a:xfrm>
            <a:off x="3924043" y="2534400"/>
            <a:ext cx="1914170" cy="230832"/>
          </a:xfrm>
          <a:prstGeom prst="rect">
            <a:avLst/>
          </a:prstGeom>
        </p:spPr>
        <p:txBody>
          <a:bodyPr wrap="square" lIns="0" tIns="0" rIns="0" bIns="0" rtlCol="0" anchor="t">
            <a:spAutoFit/>
          </a:bodyPr>
          <a:lstStyle/>
          <a:p>
            <a:pPr algn="ctr"/>
            <a:r>
              <a:rPr lang="kk-KZ" sz="900" b="1" dirty="0">
                <a:latin typeface="Times New Roman" pitchFamily="18" charset="0"/>
                <a:cs typeface="Times New Roman" pitchFamily="18" charset="0"/>
              </a:rPr>
              <a:t>2</a:t>
            </a:r>
            <a:r>
              <a:rPr lang="kk-KZ" sz="800" b="1" dirty="0" smtClean="0">
                <a:latin typeface="Times New Roman" pitchFamily="18" charset="0"/>
                <a:cs typeface="Times New Roman" pitchFamily="18" charset="0"/>
              </a:rPr>
              <a:t>-</a:t>
            </a:r>
            <a:r>
              <a:rPr lang="kk-KZ" sz="600" b="1" dirty="0" smtClean="0">
                <a:latin typeface="Times New Roman" pitchFamily="18" charset="0"/>
                <a:cs typeface="Times New Roman" pitchFamily="18" charset="0"/>
              </a:rPr>
              <a:t> </a:t>
            </a:r>
            <a:r>
              <a:rPr lang="kk-KZ" sz="600" b="1" dirty="0">
                <a:latin typeface="Times New Roman" pitchFamily="18" charset="0"/>
                <a:cs typeface="Times New Roman" pitchFamily="18" charset="0"/>
              </a:rPr>
              <a:t>МЕКТЕПКЕ                                                                          ДЕЙІНГІ ҰЙЫМДАР</a:t>
            </a:r>
            <a:endParaRPr lang="en-US" sz="600" b="1" dirty="0">
              <a:latin typeface="Times New Roman" pitchFamily="18" charset="0"/>
              <a:cs typeface="Times New Roman" pitchFamily="18" charset="0"/>
            </a:endParaRPr>
          </a:p>
        </p:txBody>
      </p:sp>
      <p:sp>
        <p:nvSpPr>
          <p:cNvPr id="77" name="TextBox 22">
            <a:extLst>
              <a:ext uri="{FF2B5EF4-FFF2-40B4-BE49-F238E27FC236}">
                <a16:creationId xmlns="" xmlns:a16="http://schemas.microsoft.com/office/drawing/2014/main" id="{EC9B2E61-ACAA-4CAD-A858-1629AF774F57}"/>
              </a:ext>
            </a:extLst>
          </p:cNvPr>
          <p:cNvSpPr txBox="1"/>
          <p:nvPr/>
        </p:nvSpPr>
        <p:spPr>
          <a:xfrm>
            <a:off x="3783688" y="4092581"/>
            <a:ext cx="1270279" cy="261610"/>
          </a:xfrm>
          <a:prstGeom prst="rect">
            <a:avLst/>
          </a:prstGeom>
        </p:spPr>
        <p:txBody>
          <a:bodyPr wrap="square" lIns="0" tIns="0" rIns="0" bIns="0" rtlCol="0" anchor="t">
            <a:spAutoFit/>
          </a:bodyPr>
          <a:lstStyle/>
          <a:p>
            <a:pPr algn="ctr"/>
            <a:r>
              <a:rPr lang="kk-KZ" sz="1000" b="1" dirty="0" smtClean="0">
                <a:latin typeface="Assistant Semi-Bold"/>
              </a:rPr>
              <a:t>12</a:t>
            </a:r>
            <a:r>
              <a:rPr lang="kk-KZ" sz="700" b="1" dirty="0" smtClean="0">
                <a:latin typeface="Assistant Semi-Bold"/>
              </a:rPr>
              <a:t>- </a:t>
            </a:r>
            <a:r>
              <a:rPr lang="kk-KZ" sz="700" b="1" dirty="0">
                <a:latin typeface="Assistant Semi-Bold"/>
              </a:rPr>
              <a:t>МЕКТЕПКЕ                                            ДЕЙІНГІ ҰЙЫМДАР</a:t>
            </a:r>
            <a:endParaRPr lang="en-US" sz="700" b="1" dirty="0">
              <a:latin typeface="Assistant Semi-Bold"/>
            </a:endParaRPr>
          </a:p>
        </p:txBody>
      </p:sp>
      <p:sp>
        <p:nvSpPr>
          <p:cNvPr id="78" name="TextBox 22">
            <a:extLst>
              <a:ext uri="{FF2B5EF4-FFF2-40B4-BE49-F238E27FC236}">
                <a16:creationId xmlns="" xmlns:a16="http://schemas.microsoft.com/office/drawing/2014/main" id="{D996978D-DE97-4770-A861-666D6A7FF6DB}"/>
              </a:ext>
            </a:extLst>
          </p:cNvPr>
          <p:cNvSpPr txBox="1"/>
          <p:nvPr/>
        </p:nvSpPr>
        <p:spPr>
          <a:xfrm>
            <a:off x="5144441" y="4946126"/>
            <a:ext cx="1914170" cy="300082"/>
          </a:xfrm>
          <a:prstGeom prst="rect">
            <a:avLst/>
          </a:prstGeom>
        </p:spPr>
        <p:txBody>
          <a:bodyPr wrap="square" lIns="0" tIns="0" rIns="0" bIns="0" rtlCol="0" anchor="t">
            <a:spAutoFit/>
          </a:bodyPr>
          <a:lstStyle/>
          <a:p>
            <a:pPr algn="ctr"/>
            <a:r>
              <a:rPr lang="kk-KZ" sz="1050" b="1" dirty="0">
                <a:latin typeface="Assistant Semi-Bold"/>
              </a:rPr>
              <a:t>1</a:t>
            </a:r>
            <a:r>
              <a:rPr lang="kk-KZ" sz="900" b="1" dirty="0" smtClean="0">
                <a:latin typeface="Assistant Semi-Bold"/>
              </a:rPr>
              <a:t>- </a:t>
            </a:r>
            <a:r>
              <a:rPr lang="kk-KZ" sz="900" b="1" dirty="0">
                <a:latin typeface="Assistant Semi-Bold"/>
              </a:rPr>
              <a:t>МЕКТЕПКЕ                                             ДЕЙІНГІ ҰЙЫМДАР</a:t>
            </a:r>
            <a:endParaRPr lang="en-US" sz="900" b="1" dirty="0">
              <a:latin typeface="Assistant Semi-Bold"/>
            </a:endParaRPr>
          </a:p>
        </p:txBody>
      </p:sp>
      <p:sp>
        <p:nvSpPr>
          <p:cNvPr id="79" name="TextBox 22">
            <a:extLst>
              <a:ext uri="{FF2B5EF4-FFF2-40B4-BE49-F238E27FC236}">
                <a16:creationId xmlns="" xmlns:a16="http://schemas.microsoft.com/office/drawing/2014/main" id="{163DAF97-B7D0-4130-833D-E4F1B0C725BA}"/>
              </a:ext>
            </a:extLst>
          </p:cNvPr>
          <p:cNvSpPr txBox="1"/>
          <p:nvPr/>
        </p:nvSpPr>
        <p:spPr>
          <a:xfrm>
            <a:off x="4714112" y="2949915"/>
            <a:ext cx="201537" cy="246221"/>
          </a:xfrm>
          <a:prstGeom prst="rect">
            <a:avLst/>
          </a:prstGeom>
        </p:spPr>
        <p:txBody>
          <a:bodyPr wrap="square" lIns="0" tIns="0" rIns="0" bIns="0" rtlCol="0" anchor="t">
            <a:spAutoFit/>
          </a:bodyPr>
          <a:lstStyle/>
          <a:p>
            <a:r>
              <a:rPr lang="kk-KZ" sz="1600" b="1" dirty="0">
                <a:latin typeface="Assistant Semi-Bold"/>
              </a:rPr>
              <a:t>8</a:t>
            </a:r>
            <a:endParaRPr lang="en-US" sz="1600" b="1" dirty="0">
              <a:latin typeface="Assistant Semi-Bold"/>
            </a:endParaRPr>
          </a:p>
        </p:txBody>
      </p:sp>
      <p:sp>
        <p:nvSpPr>
          <p:cNvPr id="80" name="TextBox 22">
            <a:extLst>
              <a:ext uri="{FF2B5EF4-FFF2-40B4-BE49-F238E27FC236}">
                <a16:creationId xmlns="" xmlns:a16="http://schemas.microsoft.com/office/drawing/2014/main" id="{92A78BC5-CAEC-4D3B-AA7F-48F7C157756E}"/>
              </a:ext>
            </a:extLst>
          </p:cNvPr>
          <p:cNvSpPr txBox="1"/>
          <p:nvPr/>
        </p:nvSpPr>
        <p:spPr>
          <a:xfrm>
            <a:off x="5000618" y="1721897"/>
            <a:ext cx="1290481" cy="246221"/>
          </a:xfrm>
          <a:prstGeom prst="rect">
            <a:avLst/>
          </a:prstGeom>
        </p:spPr>
        <p:txBody>
          <a:bodyPr wrap="square" lIns="0" tIns="0" rIns="0" bIns="0" rtlCol="0" anchor="t">
            <a:spAutoFit/>
          </a:bodyPr>
          <a:lstStyle/>
          <a:p>
            <a:pPr algn="ctr"/>
            <a:r>
              <a:rPr lang="kk-KZ" sz="1000" b="1" dirty="0" smtClean="0">
                <a:latin typeface="Times New Roman" pitchFamily="18" charset="0"/>
                <a:cs typeface="Times New Roman" pitchFamily="18" charset="0"/>
              </a:rPr>
              <a:t>12</a:t>
            </a:r>
            <a:r>
              <a:rPr lang="kk-KZ" sz="800" b="1" dirty="0" smtClean="0">
                <a:latin typeface="Times New Roman" pitchFamily="18" charset="0"/>
                <a:cs typeface="Times New Roman" pitchFamily="18" charset="0"/>
              </a:rPr>
              <a:t>-</a:t>
            </a:r>
            <a:r>
              <a:rPr lang="kk-KZ" sz="600" b="1" dirty="0" smtClean="0">
                <a:latin typeface="Times New Roman" pitchFamily="18" charset="0"/>
                <a:cs typeface="Times New Roman" pitchFamily="18" charset="0"/>
              </a:rPr>
              <a:t> </a:t>
            </a:r>
            <a:r>
              <a:rPr lang="kk-KZ" sz="600" b="1" dirty="0">
                <a:latin typeface="Times New Roman" pitchFamily="18" charset="0"/>
                <a:cs typeface="Times New Roman" pitchFamily="18" charset="0"/>
              </a:rPr>
              <a:t>МЕКТЕПКЕ                                                     ДЕЙІНГІ ҰЙЫМДАР</a:t>
            </a:r>
            <a:endParaRPr lang="en-US" sz="600" b="1" dirty="0">
              <a:latin typeface="Times New Roman" pitchFamily="18" charset="0"/>
              <a:cs typeface="Times New Roman" pitchFamily="18" charset="0"/>
            </a:endParaRPr>
          </a:p>
        </p:txBody>
      </p:sp>
      <p:sp>
        <p:nvSpPr>
          <p:cNvPr id="39" name="Прямоугольник 38">
            <a:extLst>
              <a:ext uri="{FF2B5EF4-FFF2-40B4-BE49-F238E27FC236}">
                <a16:creationId xmlns="" xmlns:a16="http://schemas.microsoft.com/office/drawing/2014/main" id="{9EB2FC95-6C21-41F3-BFCD-C4DDC40796D4}"/>
              </a:ext>
            </a:extLst>
          </p:cNvPr>
          <p:cNvSpPr/>
          <p:nvPr/>
        </p:nvSpPr>
        <p:spPr>
          <a:xfrm>
            <a:off x="8953520" y="1428736"/>
            <a:ext cx="585448" cy="471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ru-RU" dirty="0"/>
          </a:p>
        </p:txBody>
      </p:sp>
      <p:sp>
        <p:nvSpPr>
          <p:cNvPr id="82" name="Прямоугольник 81">
            <a:extLst>
              <a:ext uri="{FF2B5EF4-FFF2-40B4-BE49-F238E27FC236}">
                <a16:creationId xmlns="" xmlns:a16="http://schemas.microsoft.com/office/drawing/2014/main" id="{3B64B919-0D48-4611-86C9-05132C1EF810}"/>
              </a:ext>
            </a:extLst>
          </p:cNvPr>
          <p:cNvSpPr/>
          <p:nvPr/>
        </p:nvSpPr>
        <p:spPr>
          <a:xfrm>
            <a:off x="8953520" y="2476494"/>
            <a:ext cx="585448" cy="47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ru-RU"/>
          </a:p>
        </p:txBody>
      </p:sp>
      <p:sp>
        <p:nvSpPr>
          <p:cNvPr id="83" name="TextBox 22">
            <a:extLst>
              <a:ext uri="{FF2B5EF4-FFF2-40B4-BE49-F238E27FC236}">
                <a16:creationId xmlns="" xmlns:a16="http://schemas.microsoft.com/office/drawing/2014/main" id="{535D876B-0B8E-4941-8E53-20380C207F56}"/>
              </a:ext>
            </a:extLst>
          </p:cNvPr>
          <p:cNvSpPr txBox="1"/>
          <p:nvPr/>
        </p:nvSpPr>
        <p:spPr>
          <a:xfrm>
            <a:off x="8519608" y="652992"/>
            <a:ext cx="2842017" cy="1046440"/>
          </a:xfrm>
          <a:prstGeom prst="rect">
            <a:avLst/>
          </a:prstGeom>
        </p:spPr>
        <p:txBody>
          <a:bodyPr wrap="square" lIns="0" tIns="0" rIns="0" bIns="0" rtlCol="0" anchor="t">
            <a:spAutoFit/>
          </a:bodyPr>
          <a:lstStyle/>
          <a:p>
            <a:pPr algn="ctr"/>
            <a:r>
              <a:rPr lang="kk-KZ" sz="1300" b="1" dirty="0" smtClean="0">
                <a:latin typeface="Assistant Semi-Bold"/>
              </a:rPr>
              <a:t>ЖББ МЕКТЕПТЕР, МЕКТЕП-ГИМНАЗИЯЛАР жалпы саны </a:t>
            </a:r>
            <a:r>
              <a:rPr lang="kk-KZ" sz="1300" b="1" dirty="0" smtClean="0">
                <a:solidFill>
                  <a:srgbClr val="00B050"/>
                </a:solidFill>
                <a:latin typeface="Assistant Semi-Bold"/>
              </a:rPr>
              <a:t>- </a:t>
            </a:r>
            <a:r>
              <a:rPr lang="kk-KZ" sz="1600" b="1" dirty="0" smtClean="0">
                <a:solidFill>
                  <a:srgbClr val="FF0000"/>
                </a:solidFill>
                <a:latin typeface="Assistant Semi-Bold"/>
              </a:rPr>
              <a:t>44</a:t>
            </a:r>
            <a:endParaRPr lang="kk-KZ" sz="1300" b="1" dirty="0" smtClean="0">
              <a:solidFill>
                <a:srgbClr val="FF0000"/>
              </a:solidFill>
              <a:latin typeface="Assistant Semi-Bold"/>
            </a:endParaRPr>
          </a:p>
          <a:p>
            <a:pPr algn="ctr"/>
            <a:endParaRPr lang="kk-KZ" sz="1300" b="1" dirty="0" smtClean="0">
              <a:solidFill>
                <a:srgbClr val="00B050"/>
              </a:solidFill>
              <a:latin typeface="Assistant Semi-Bold"/>
            </a:endParaRPr>
          </a:p>
          <a:p>
            <a:pPr algn="ctr"/>
            <a:endParaRPr lang="kk-KZ" sz="1300" b="1" dirty="0" smtClean="0">
              <a:solidFill>
                <a:srgbClr val="00B050"/>
              </a:solidFill>
              <a:latin typeface="Assistant Semi-Bold"/>
            </a:endParaRPr>
          </a:p>
          <a:p>
            <a:pPr algn="ctr"/>
            <a:endParaRPr lang="en-US" sz="1300" b="1" dirty="0">
              <a:solidFill>
                <a:srgbClr val="00B050"/>
              </a:solidFill>
              <a:latin typeface="Assistant Semi-Bold"/>
            </a:endParaRPr>
          </a:p>
        </p:txBody>
      </p:sp>
      <p:sp>
        <p:nvSpPr>
          <p:cNvPr id="84" name="TextBox 22">
            <a:extLst>
              <a:ext uri="{FF2B5EF4-FFF2-40B4-BE49-F238E27FC236}">
                <a16:creationId xmlns="" xmlns:a16="http://schemas.microsoft.com/office/drawing/2014/main" id="{6FBE587C-62BF-4B69-9E40-0F7EC786CB46}"/>
              </a:ext>
            </a:extLst>
          </p:cNvPr>
          <p:cNvSpPr txBox="1"/>
          <p:nvPr/>
        </p:nvSpPr>
        <p:spPr>
          <a:xfrm>
            <a:off x="8519608" y="3074032"/>
            <a:ext cx="2596067" cy="615553"/>
          </a:xfrm>
          <a:prstGeom prst="rect">
            <a:avLst/>
          </a:prstGeom>
        </p:spPr>
        <p:txBody>
          <a:bodyPr wrap="square" lIns="0" tIns="0" rIns="0" bIns="0" rtlCol="0" anchor="t">
            <a:spAutoFit/>
          </a:bodyPr>
          <a:lstStyle/>
          <a:p>
            <a:pPr algn="ctr"/>
            <a:endParaRPr lang="kk-KZ" sz="1300" b="1" dirty="0" smtClean="0">
              <a:solidFill>
                <a:srgbClr val="FF0000"/>
              </a:solidFill>
              <a:latin typeface="Assistant Semi-Bold"/>
            </a:endParaRPr>
          </a:p>
          <a:p>
            <a:pPr algn="ctr"/>
            <a:r>
              <a:rPr lang="kk-KZ" sz="1300" b="1" dirty="0" smtClean="0">
                <a:latin typeface="Assistant Semi-Bold"/>
              </a:rPr>
              <a:t>МЕКТЕПКЕ </a:t>
            </a:r>
            <a:r>
              <a:rPr lang="kk-KZ" sz="1300" b="1" dirty="0">
                <a:latin typeface="Assistant Semi-Bold"/>
              </a:rPr>
              <a:t>ДЕЙІНГІ </a:t>
            </a:r>
            <a:r>
              <a:rPr lang="kk-KZ" sz="1300" b="1" dirty="0" smtClean="0">
                <a:latin typeface="Assistant Semi-Bold"/>
              </a:rPr>
              <a:t>ҰЙЫМДАР жалпы саны </a:t>
            </a:r>
            <a:r>
              <a:rPr lang="kk-KZ" sz="1300" b="1" dirty="0" smtClean="0">
                <a:solidFill>
                  <a:srgbClr val="FF0000"/>
                </a:solidFill>
                <a:latin typeface="Assistant Semi-Bold"/>
              </a:rPr>
              <a:t>- </a:t>
            </a:r>
            <a:r>
              <a:rPr lang="kk-KZ" sz="1400" b="1" dirty="0" smtClean="0">
                <a:solidFill>
                  <a:srgbClr val="FF0000"/>
                </a:solidFill>
                <a:latin typeface="Assistant Semi-Bold"/>
              </a:rPr>
              <a:t>29</a:t>
            </a:r>
            <a:endParaRPr lang="en-US" sz="1600" b="1" dirty="0">
              <a:solidFill>
                <a:srgbClr val="FF0000"/>
              </a:solidFill>
              <a:latin typeface="Assistant Semi-Bold"/>
            </a:endParaRPr>
          </a:p>
        </p:txBody>
      </p:sp>
      <p:pic>
        <p:nvPicPr>
          <p:cNvPr id="88" name="Picture 4">
            <a:extLst>
              <a:ext uri="{FF2B5EF4-FFF2-40B4-BE49-F238E27FC236}">
                <a16:creationId xmlns="" xmlns:a16="http://schemas.microsoft.com/office/drawing/2014/main" id="{FCF09D2B-86CC-4176-9C49-41DA7F2177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97852" y="3522594"/>
            <a:ext cx="258353" cy="25835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a:extLst>
              <a:ext uri="{FF2B5EF4-FFF2-40B4-BE49-F238E27FC236}">
                <a16:creationId xmlns="" xmlns:a16="http://schemas.microsoft.com/office/drawing/2014/main" id="{A82B57FF-3734-45C3-9E3E-E2A0990851F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44580" y="573583"/>
            <a:ext cx="1688701" cy="100753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a:extLst>
              <a:ext uri="{FF2B5EF4-FFF2-40B4-BE49-F238E27FC236}">
                <a16:creationId xmlns="" xmlns:a16="http://schemas.microsoft.com/office/drawing/2014/main" id="{E134AF1C-CA20-40B7-8E8F-B1AF40AD140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54272" y="2935616"/>
            <a:ext cx="868226" cy="838200"/>
          </a:xfrm>
          <a:prstGeom prst="rect">
            <a:avLst/>
          </a:prstGeom>
          <a:noFill/>
          <a:extLst>
            <a:ext uri="{909E8E84-426E-40DD-AFC4-6F175D3DCCD1}">
              <a14:hiddenFill xmlns:a14="http://schemas.microsoft.com/office/drawing/2010/main">
                <a:solidFill>
                  <a:srgbClr val="FFFFFF"/>
                </a:solidFill>
              </a14:hiddenFill>
            </a:ext>
          </a:extLst>
        </p:spPr>
      </p:pic>
      <p:sp>
        <p:nvSpPr>
          <p:cNvPr id="55" name="Овал 54"/>
          <p:cNvSpPr/>
          <p:nvPr/>
        </p:nvSpPr>
        <p:spPr>
          <a:xfrm>
            <a:off x="6503465" y="2723087"/>
            <a:ext cx="190501" cy="190501"/>
          </a:xfrm>
          <a:prstGeom prst="ellipse">
            <a:avLst/>
          </a:prstGeom>
        </p:spPr>
        <p:style>
          <a:lnRef idx="1">
            <a:schemeClr val="accent6"/>
          </a:lnRef>
          <a:fillRef idx="2">
            <a:schemeClr val="accent6"/>
          </a:fillRef>
          <a:effectRef idx="1">
            <a:schemeClr val="accent6"/>
          </a:effectRef>
          <a:fontRef idx="minor">
            <a:schemeClr val="dk1"/>
          </a:fontRef>
        </p:style>
        <p:txBody>
          <a:bodyPr lIns="60954" tIns="30477" rIns="60954" bIns="30477" rtlCol="0" anchor="ctr"/>
          <a:lstStyle/>
          <a:p>
            <a:pPr algn="ctr"/>
            <a:endParaRPr lang="ru-RU"/>
          </a:p>
        </p:txBody>
      </p:sp>
      <p:sp>
        <p:nvSpPr>
          <p:cNvPr id="56" name="Овал 55"/>
          <p:cNvSpPr/>
          <p:nvPr/>
        </p:nvSpPr>
        <p:spPr>
          <a:xfrm>
            <a:off x="1583232" y="3032124"/>
            <a:ext cx="190501" cy="190501"/>
          </a:xfrm>
          <a:prstGeom prst="ellipse">
            <a:avLst/>
          </a:prstGeom>
          <a:solidFill>
            <a:srgbClr val="FFFF00"/>
          </a:solidFill>
        </p:spPr>
        <p:style>
          <a:lnRef idx="1">
            <a:schemeClr val="accent6"/>
          </a:lnRef>
          <a:fillRef idx="2">
            <a:schemeClr val="accent6"/>
          </a:fillRef>
          <a:effectRef idx="1">
            <a:schemeClr val="accent6"/>
          </a:effectRef>
          <a:fontRef idx="minor">
            <a:schemeClr val="dk1"/>
          </a:fontRef>
        </p:style>
        <p:txBody>
          <a:bodyPr lIns="60954" tIns="30477" rIns="60954" bIns="30477" rtlCol="0" anchor="ctr"/>
          <a:lstStyle/>
          <a:p>
            <a:pPr algn="ctr"/>
            <a:endParaRPr lang="ru-RU"/>
          </a:p>
        </p:txBody>
      </p:sp>
      <p:sp>
        <p:nvSpPr>
          <p:cNvPr id="57" name="Овал 56"/>
          <p:cNvSpPr/>
          <p:nvPr/>
        </p:nvSpPr>
        <p:spPr>
          <a:xfrm>
            <a:off x="1948365" y="1619238"/>
            <a:ext cx="190501" cy="190501"/>
          </a:xfrm>
          <a:prstGeom prst="ellipse">
            <a:avLst/>
          </a:prstGeom>
          <a:solidFill>
            <a:srgbClr val="FF7C80"/>
          </a:solidFill>
        </p:spPr>
        <p:style>
          <a:lnRef idx="1">
            <a:schemeClr val="accent6"/>
          </a:lnRef>
          <a:fillRef idx="2">
            <a:schemeClr val="accent6"/>
          </a:fillRef>
          <a:effectRef idx="1">
            <a:schemeClr val="accent6"/>
          </a:effectRef>
          <a:fontRef idx="minor">
            <a:schemeClr val="dk1"/>
          </a:fontRef>
        </p:style>
        <p:txBody>
          <a:bodyPr lIns="60954" tIns="30477" rIns="60954" bIns="30477" rtlCol="0" anchor="ctr"/>
          <a:lstStyle/>
          <a:p>
            <a:pPr algn="ctr"/>
            <a:endParaRPr lang="ru-RU"/>
          </a:p>
        </p:txBody>
      </p:sp>
      <p:sp>
        <p:nvSpPr>
          <p:cNvPr id="58" name="Овал 57"/>
          <p:cNvSpPr/>
          <p:nvPr/>
        </p:nvSpPr>
        <p:spPr>
          <a:xfrm>
            <a:off x="4383606" y="933432"/>
            <a:ext cx="190501" cy="190501"/>
          </a:xfrm>
          <a:prstGeom prst="ellipse">
            <a:avLst/>
          </a:prstGeom>
          <a:solidFill>
            <a:srgbClr val="66FFFF"/>
          </a:solidFill>
        </p:spPr>
        <p:style>
          <a:lnRef idx="1">
            <a:schemeClr val="accent6"/>
          </a:lnRef>
          <a:fillRef idx="2">
            <a:schemeClr val="accent6"/>
          </a:fillRef>
          <a:effectRef idx="1">
            <a:schemeClr val="accent6"/>
          </a:effectRef>
          <a:fontRef idx="minor">
            <a:schemeClr val="dk1"/>
          </a:fontRef>
        </p:style>
        <p:txBody>
          <a:bodyPr lIns="60954" tIns="30477" rIns="60954" bIns="30477" rtlCol="0" anchor="ctr"/>
          <a:lstStyle/>
          <a:p>
            <a:pPr algn="ctr"/>
            <a:endParaRPr lang="ru-RU"/>
          </a:p>
        </p:txBody>
      </p:sp>
      <p:sp>
        <p:nvSpPr>
          <p:cNvPr id="81" name="Овал 80"/>
          <p:cNvSpPr/>
          <p:nvPr/>
        </p:nvSpPr>
        <p:spPr>
          <a:xfrm>
            <a:off x="6615645" y="879458"/>
            <a:ext cx="190501" cy="190501"/>
          </a:xfrm>
          <a:prstGeom prst="ellipse">
            <a:avLst/>
          </a:prstGeom>
          <a:solidFill>
            <a:srgbClr val="FF99FF"/>
          </a:solidFill>
        </p:spPr>
        <p:style>
          <a:lnRef idx="1">
            <a:schemeClr val="accent6"/>
          </a:lnRef>
          <a:fillRef idx="2">
            <a:schemeClr val="accent6"/>
          </a:fillRef>
          <a:effectRef idx="1">
            <a:schemeClr val="accent6"/>
          </a:effectRef>
          <a:fontRef idx="minor">
            <a:schemeClr val="dk1"/>
          </a:fontRef>
        </p:style>
        <p:txBody>
          <a:bodyPr lIns="60954" tIns="30477" rIns="60954" bIns="30477" rtlCol="0" anchor="ctr"/>
          <a:lstStyle/>
          <a:p>
            <a:pPr algn="ctr"/>
            <a:endParaRPr lang="ru-RU"/>
          </a:p>
        </p:txBody>
      </p:sp>
      <p:sp>
        <p:nvSpPr>
          <p:cNvPr id="85" name="Овал 84"/>
          <p:cNvSpPr/>
          <p:nvPr/>
        </p:nvSpPr>
        <p:spPr>
          <a:xfrm>
            <a:off x="7725843" y="6298162"/>
            <a:ext cx="190501" cy="190501"/>
          </a:xfrm>
          <a:prstGeom prst="ellipse">
            <a:avLst/>
          </a:prstGeom>
          <a:solidFill>
            <a:srgbClr val="99CCFF"/>
          </a:solidFill>
        </p:spPr>
        <p:style>
          <a:lnRef idx="1">
            <a:schemeClr val="accent6"/>
          </a:lnRef>
          <a:fillRef idx="2">
            <a:schemeClr val="accent6"/>
          </a:fillRef>
          <a:effectRef idx="1">
            <a:schemeClr val="accent6"/>
          </a:effectRef>
          <a:fontRef idx="minor">
            <a:schemeClr val="dk1"/>
          </a:fontRef>
        </p:style>
        <p:txBody>
          <a:bodyPr lIns="60954" tIns="30477" rIns="60954" bIns="30477" rtlCol="0" anchor="ctr"/>
          <a:lstStyle/>
          <a:p>
            <a:pPr algn="ctr"/>
            <a:endParaRPr lang="ru-RU"/>
          </a:p>
        </p:txBody>
      </p:sp>
      <p:sp>
        <p:nvSpPr>
          <p:cNvPr id="86" name="Овал 85"/>
          <p:cNvSpPr/>
          <p:nvPr/>
        </p:nvSpPr>
        <p:spPr>
          <a:xfrm>
            <a:off x="3130531" y="5834609"/>
            <a:ext cx="190501" cy="190501"/>
          </a:xfrm>
          <a:prstGeom prst="ellipse">
            <a:avLst/>
          </a:prstGeom>
          <a:solidFill>
            <a:srgbClr val="CCFFCC"/>
          </a:solidFill>
        </p:spPr>
        <p:style>
          <a:lnRef idx="1">
            <a:schemeClr val="accent6"/>
          </a:lnRef>
          <a:fillRef idx="2">
            <a:schemeClr val="accent6"/>
          </a:fillRef>
          <a:effectRef idx="1">
            <a:schemeClr val="accent6"/>
          </a:effectRef>
          <a:fontRef idx="minor">
            <a:schemeClr val="dk1"/>
          </a:fontRef>
        </p:style>
        <p:txBody>
          <a:bodyPr lIns="60954" tIns="30477" rIns="60954" bIns="30477" rtlCol="0" anchor="ctr"/>
          <a:lstStyle/>
          <a:p>
            <a:pPr algn="ctr"/>
            <a:endParaRPr lang="ru-RU"/>
          </a:p>
        </p:txBody>
      </p:sp>
      <p:sp>
        <p:nvSpPr>
          <p:cNvPr id="87" name="Овал 86"/>
          <p:cNvSpPr/>
          <p:nvPr/>
        </p:nvSpPr>
        <p:spPr>
          <a:xfrm>
            <a:off x="1529263" y="4123273"/>
            <a:ext cx="190501" cy="190501"/>
          </a:xfrm>
          <a:prstGeom prst="ellipse">
            <a:avLst/>
          </a:prstGeom>
          <a:solidFill>
            <a:srgbClr val="CCCCFF"/>
          </a:solidFill>
        </p:spPr>
        <p:style>
          <a:lnRef idx="1">
            <a:schemeClr val="accent6"/>
          </a:lnRef>
          <a:fillRef idx="2">
            <a:schemeClr val="accent6"/>
          </a:fillRef>
          <a:effectRef idx="1">
            <a:schemeClr val="accent6"/>
          </a:effectRef>
          <a:fontRef idx="minor">
            <a:schemeClr val="dk1"/>
          </a:fontRef>
        </p:style>
        <p:txBody>
          <a:bodyPr lIns="60954" tIns="30477" rIns="60954" bIns="30477" rtlCol="0" anchor="ctr"/>
          <a:lstStyle/>
          <a:p>
            <a:pPr algn="ctr"/>
            <a:endParaRPr lang="ru-RU"/>
          </a:p>
        </p:txBody>
      </p:sp>
      <p:sp>
        <p:nvSpPr>
          <p:cNvPr id="91" name="Прямоугольник 90"/>
          <p:cNvSpPr/>
          <p:nvPr/>
        </p:nvSpPr>
        <p:spPr>
          <a:xfrm>
            <a:off x="7640626" y="4620301"/>
            <a:ext cx="3475049" cy="1384995"/>
          </a:xfrm>
          <a:prstGeom prst="rect">
            <a:avLst/>
          </a:prstGeom>
          <a:solidFill>
            <a:schemeClr val="accent5">
              <a:lumMod val="20000"/>
              <a:lumOff val="80000"/>
            </a:schemeClr>
          </a:solidFill>
        </p:spPr>
        <p:txBody>
          <a:bodyPr wrap="square">
            <a:spAutoFit/>
          </a:bodyPr>
          <a:lstStyle/>
          <a:p>
            <a:r>
              <a:rPr lang="ru-RU" sz="1200" dirty="0" err="1" smtClean="0">
                <a:latin typeface="Times New Roman" pitchFamily="18" charset="0"/>
                <a:cs typeface="Times New Roman" pitchFamily="18" charset="0"/>
              </a:rPr>
              <a:t>Мемлекеттік</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бөбекжайлар</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балабақшалар</a:t>
            </a:r>
            <a:r>
              <a:rPr lang="ru-RU" sz="1200" dirty="0" smtClean="0">
                <a:latin typeface="Times New Roman" pitchFamily="18" charset="0"/>
                <a:cs typeface="Times New Roman" pitchFamily="18" charset="0"/>
              </a:rPr>
              <a:t>:</a:t>
            </a:r>
            <a:endParaRPr lang="ru-RU" sz="1200" dirty="0"/>
          </a:p>
          <a:p>
            <a:r>
              <a:rPr lang="kk-KZ" sz="1200" dirty="0" smtClean="0">
                <a:latin typeface="Times New Roman" pitchFamily="18" charset="0"/>
                <a:cs typeface="Times New Roman" pitchFamily="18" charset="0"/>
              </a:rPr>
              <a:t> 43, 69, 73,</a:t>
            </a:r>
            <a:r>
              <a:rPr lang="en-US" sz="1200" dirty="0" smtClean="0">
                <a:latin typeface="Times New Roman" pitchFamily="18" charset="0"/>
                <a:cs typeface="Times New Roman" pitchFamily="18" charset="0"/>
              </a:rPr>
              <a:t>75</a:t>
            </a:r>
            <a:r>
              <a:rPr lang="kk-KZ" sz="1200" dirty="0" smtClean="0">
                <a:latin typeface="Times New Roman" pitchFamily="18" charset="0"/>
                <a:cs typeface="Times New Roman" pitchFamily="18" charset="0"/>
              </a:rPr>
              <a:t>, 79,86, 90, 91, 92,101,106,116, 118,140,152,155, 165,166,</a:t>
            </a:r>
            <a:r>
              <a:rPr lang="en-US" sz="1200" dirty="0" smtClean="0">
                <a:latin typeface="Times New Roman" pitchFamily="18" charset="0"/>
                <a:cs typeface="Times New Roman" pitchFamily="18" charset="0"/>
              </a:rPr>
              <a:t>167</a:t>
            </a:r>
            <a:r>
              <a:rPr lang="kk-KZ" sz="1200" dirty="0" smtClean="0">
                <a:latin typeface="Times New Roman" pitchFamily="18" charset="0"/>
                <a:cs typeface="Times New Roman" pitchFamily="18" charset="0"/>
              </a:rPr>
              <a:t>,  180,</a:t>
            </a:r>
            <a:r>
              <a:rPr lang="ru-RU"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187</a:t>
            </a:r>
            <a:r>
              <a:rPr lang="kk-KZ" sz="1200" dirty="0" smtClean="0">
                <a:latin typeface="Times New Roman" pitchFamily="18" charset="0"/>
                <a:cs typeface="Times New Roman" pitchFamily="18" charset="0"/>
              </a:rPr>
              <a:t>, 191 </a:t>
            </a:r>
            <a:r>
              <a:rPr lang="ru-RU" sz="1200" dirty="0" err="1" smtClean="0">
                <a:latin typeface="Times New Roman" pitchFamily="18" charset="0"/>
                <a:cs typeface="Times New Roman" pitchFamily="18" charset="0"/>
              </a:rPr>
              <a:t>және</a:t>
            </a:r>
            <a:r>
              <a:rPr lang="kk-KZ" sz="1200"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 </a:t>
            </a:r>
            <a:r>
              <a:rPr lang="kk-KZ" sz="1200" dirty="0" smtClean="0">
                <a:latin typeface="Times New Roman" pitchFamily="18" charset="0"/>
                <a:cs typeface="Times New Roman" pitchFamily="18" charset="0"/>
              </a:rPr>
              <a:t>ЖШҰ </a:t>
            </a:r>
            <a:r>
              <a:rPr lang="kk-KZ" sz="1200" dirty="0">
                <a:latin typeface="Times New Roman" pitchFamily="18" charset="0"/>
                <a:cs typeface="Times New Roman" pitchFamily="18" charset="0"/>
              </a:rPr>
              <a:t>«Бэби клуб-2»” «Мәржол», «Ай-Дай»</a:t>
            </a:r>
            <a:r>
              <a:rPr lang="kk-KZ" sz="1200" dirty="0" smtClean="0">
                <a:latin typeface="Times New Roman" pitchFamily="18" charset="0"/>
                <a:cs typeface="Times New Roman" pitchFamily="18" charset="0"/>
              </a:rPr>
              <a:t>  “Еркем-ай</a:t>
            </a:r>
            <a:r>
              <a:rPr lang="en-US" sz="1200" dirty="0" smtClean="0">
                <a:latin typeface="Times New Roman" pitchFamily="18" charset="0"/>
                <a:cs typeface="Times New Roman" pitchFamily="18" charset="0"/>
              </a:rPr>
              <a:t>-Gold</a:t>
            </a:r>
            <a:r>
              <a:rPr lang="kk-KZ" sz="1200" dirty="0" smtClean="0">
                <a:latin typeface="Times New Roman" pitchFamily="18" charset="0"/>
                <a:cs typeface="Times New Roman" pitchFamily="18" charset="0"/>
              </a:rPr>
              <a:t>”;  ТОО “Немере и компания”, “Альтаир”, “Балапан</a:t>
            </a:r>
            <a:r>
              <a:rPr lang="en-US" sz="1200" dirty="0" smtClean="0">
                <a:latin typeface="Times New Roman" pitchFamily="18" charset="0"/>
                <a:cs typeface="Times New Roman" pitchFamily="18" charset="0"/>
              </a:rPr>
              <a:t>-City</a:t>
            </a:r>
            <a:r>
              <a:rPr lang="kk-KZ" sz="1200" dirty="0" smtClean="0">
                <a:latin typeface="Times New Roman" pitchFamily="18" charset="0"/>
                <a:cs typeface="Times New Roman" pitchFamily="18" charset="0"/>
              </a:rPr>
              <a:t>, жекеменшік  </a:t>
            </a:r>
            <a:r>
              <a:rPr lang="ru-RU" sz="1200" dirty="0" err="1" smtClean="0">
                <a:latin typeface="Times New Roman" pitchFamily="18" charset="0"/>
                <a:cs typeface="Times New Roman" pitchFamily="18" charset="0"/>
              </a:rPr>
              <a:t>бөбекжайлар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балабақшалар</a:t>
            </a:r>
            <a:endParaRPr lang="ru-RU" dirty="0"/>
          </a:p>
        </p:txBody>
      </p:sp>
      <p:sp>
        <p:nvSpPr>
          <p:cNvPr id="29697" name="Rectangle 1"/>
          <p:cNvSpPr>
            <a:spLocks noChangeArrowheads="1"/>
          </p:cNvSpPr>
          <p:nvPr/>
        </p:nvSpPr>
        <p:spPr bwMode="auto">
          <a:xfrm>
            <a:off x="7542951" y="1756206"/>
            <a:ext cx="3715599" cy="1015663"/>
          </a:xfrm>
          <a:prstGeom prst="rect">
            <a:avLst/>
          </a:prstGeom>
          <a:solidFill>
            <a:schemeClr val="accent5">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0" i="0" u="none" strike="noStrike" cap="none" normalizeH="0" baseline="0" dirty="0" smtClean="0">
                <a:ln>
                  <a:noFill/>
                </a:ln>
                <a:effectLst/>
                <a:latin typeface="Times New Roman" pitchFamily="18" charset="0"/>
                <a:ea typeface="Times New Roman" pitchFamily="18" charset="0"/>
                <a:cs typeface="Times New Roman" pitchFamily="18" charset="0"/>
              </a:rPr>
              <a:t>№12,30,36,81,83,103,110,136,138,143,146,147,162,168,172,211 мектеп-гимназиялар;</a:t>
            </a:r>
            <a:endParaRPr kumimoji="0" lang="ru-RU" sz="8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0" i="0" u="none" strike="noStrike" cap="none" normalizeH="0" baseline="0" dirty="0" smtClean="0">
                <a:ln>
                  <a:noFill/>
                </a:ln>
                <a:effectLst/>
                <a:latin typeface="Times New Roman" pitchFamily="18" charset="0"/>
                <a:ea typeface="Calibri" pitchFamily="34" charset="0"/>
                <a:cs typeface="Times New Roman" pitchFamily="18" charset="0"/>
              </a:rPr>
              <a:t>№19,31,43,49,58,59,74,76,82,93,98,104,108,109,112,</a:t>
            </a: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0" i="0" u="none" strike="noStrike" cap="none" normalizeH="0" baseline="0" dirty="0" smtClean="0">
                <a:ln>
                  <a:noFill/>
                </a:ln>
                <a:effectLst/>
                <a:latin typeface="Times New Roman" pitchFamily="18" charset="0"/>
                <a:ea typeface="Calibri" pitchFamily="34" charset="0"/>
                <a:cs typeface="Times New Roman" pitchFamily="18" charset="0"/>
              </a:rPr>
              <a:t>115,117,129,137,142,149,154,167,177,180,181,182,204 ЖББ мектептер.</a:t>
            </a:r>
            <a:endParaRPr kumimoji="0" lang="kk-KZ" b="0" i="0" u="none" strike="noStrike" cap="none" normalizeH="0" baseline="0" dirty="0" smtClean="0">
              <a:ln>
                <a:noFill/>
              </a:ln>
              <a:effectLst/>
              <a:latin typeface="Arial" pitchFamily="34" charset="0"/>
              <a:cs typeface="Arial" pitchFamily="34" charset="0"/>
            </a:endParaRPr>
          </a:p>
        </p:txBody>
      </p:sp>
      <p:pic>
        <p:nvPicPr>
          <p:cNvPr id="90" name="Picture 2">
            <a:extLst>
              <a:ext uri="{FF2B5EF4-FFF2-40B4-BE49-F238E27FC236}">
                <a16:creationId xmlns="" xmlns:a16="http://schemas.microsoft.com/office/drawing/2014/main" id="{55DDDF79-F804-4EB3-98B8-78D5893ADC2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84516" y="3236596"/>
            <a:ext cx="646931" cy="23572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22">
            <a:extLst>
              <a:ext uri="{FF2B5EF4-FFF2-40B4-BE49-F238E27FC236}">
                <a16:creationId xmlns="" xmlns:a16="http://schemas.microsoft.com/office/drawing/2014/main" id="{163DAF97-B7D0-4130-833D-E4F1B0C725BA}"/>
              </a:ext>
            </a:extLst>
          </p:cNvPr>
          <p:cNvSpPr txBox="1"/>
          <p:nvPr/>
        </p:nvSpPr>
        <p:spPr>
          <a:xfrm>
            <a:off x="3456582" y="3239770"/>
            <a:ext cx="201537" cy="246221"/>
          </a:xfrm>
          <a:prstGeom prst="rect">
            <a:avLst/>
          </a:prstGeom>
        </p:spPr>
        <p:txBody>
          <a:bodyPr wrap="square" lIns="0" tIns="0" rIns="0" bIns="0" rtlCol="0" anchor="t">
            <a:spAutoFit/>
          </a:bodyPr>
          <a:lstStyle/>
          <a:p>
            <a:r>
              <a:rPr lang="kk-KZ" sz="1600" b="1" dirty="0">
                <a:latin typeface="Assistant Semi-Bold"/>
              </a:rPr>
              <a:t>2</a:t>
            </a:r>
            <a:endParaRPr lang="en-US" sz="1600" b="1" dirty="0">
              <a:latin typeface="Assistant Semi-Bold"/>
            </a:endParaRPr>
          </a:p>
        </p:txBody>
      </p:sp>
      <p:sp>
        <p:nvSpPr>
          <p:cNvPr id="94" name="TextBox 22">
            <a:extLst>
              <a:ext uri="{FF2B5EF4-FFF2-40B4-BE49-F238E27FC236}">
                <a16:creationId xmlns="" xmlns:a16="http://schemas.microsoft.com/office/drawing/2014/main" id="{163DAF97-B7D0-4130-833D-E4F1B0C725BA}"/>
              </a:ext>
            </a:extLst>
          </p:cNvPr>
          <p:cNvSpPr txBox="1"/>
          <p:nvPr/>
        </p:nvSpPr>
        <p:spPr>
          <a:xfrm flipH="1">
            <a:off x="3696779" y="3546334"/>
            <a:ext cx="216607" cy="246221"/>
          </a:xfrm>
          <a:prstGeom prst="rect">
            <a:avLst/>
          </a:prstGeom>
        </p:spPr>
        <p:txBody>
          <a:bodyPr wrap="square" lIns="0" tIns="0" rIns="0" bIns="0" rtlCol="0" anchor="t">
            <a:spAutoFit/>
          </a:bodyPr>
          <a:lstStyle/>
          <a:p>
            <a:r>
              <a:rPr lang="kk-KZ" sz="1600" b="1" dirty="0">
                <a:latin typeface="Assistant Semi-Bold"/>
              </a:rPr>
              <a:t>1</a:t>
            </a:r>
            <a:endParaRPr lang="en-US" sz="1600" b="1" dirty="0">
              <a:latin typeface="Assistant Semi-Bold"/>
            </a:endParaRPr>
          </a:p>
        </p:txBody>
      </p:sp>
    </p:spTree>
    <p:extLst>
      <p:ext uri="{BB962C8B-B14F-4D97-AF65-F5344CB8AC3E}">
        <p14:creationId xmlns:p14="http://schemas.microsoft.com/office/powerpoint/2010/main" val="160663498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5601" y="152398"/>
            <a:ext cx="10947400" cy="584201"/>
          </a:xfrm>
          <a:solidFill>
            <a:srgbClr val="0070C0"/>
          </a:solidFill>
        </p:spPr>
        <p:txBody>
          <a:bodyPr>
            <a:noAutofit/>
          </a:bodyPr>
          <a:lstStyle/>
          <a:p>
            <a:r>
              <a:rPr lang="ru-RU" sz="1800" dirty="0" smtClean="0">
                <a:solidFill>
                  <a:srgbClr val="FFFFFF"/>
                </a:solidFill>
                <a:latin typeface="Times New Roman" pitchFamily="18" charset="0"/>
                <a:cs typeface="Times New Roman" pitchFamily="18" charset="0"/>
              </a:rPr>
              <a:t>4. КҮТІЛЕТІН НӘТИЖЕЛЕР : </a:t>
            </a:r>
            <a:r>
              <a:rPr lang="ru-RU" sz="1800" b="1" dirty="0" err="1" smtClean="0">
                <a:solidFill>
                  <a:srgbClr val="FFFFFF"/>
                </a:solidFill>
                <a:latin typeface="Times New Roman" pitchFamily="18" charset="0"/>
                <a:cs typeface="Times New Roman" pitchFamily="18" charset="0"/>
              </a:rPr>
              <a:t>Стратегиялық міндет</a:t>
            </a:r>
            <a:r>
              <a:rPr lang="ru-RU" sz="1800" b="1" dirty="0" smtClean="0">
                <a:solidFill>
                  <a:srgbClr val="FFFFFF"/>
                </a:solidFill>
                <a:latin typeface="Times New Roman" pitchFamily="18" charset="0"/>
                <a:cs typeface="Times New Roman" pitchFamily="18" charset="0"/>
              </a:rPr>
              <a:t> </a:t>
            </a:r>
            <a:r>
              <a:rPr lang="ru-RU" sz="1800" dirty="0" smtClean="0">
                <a:solidFill>
                  <a:srgbClr val="FFFFFF"/>
                </a:solidFill>
                <a:latin typeface="Times New Roman" pitchFamily="18" charset="0"/>
                <a:cs typeface="Times New Roman" pitchFamily="18" charset="0"/>
              </a:rPr>
              <a:t>: </a:t>
            </a:r>
            <a:r>
              <a:rPr lang="ru-RU" sz="1800" dirty="0" err="1" smtClean="0">
                <a:solidFill>
                  <a:srgbClr val="FFFFFF"/>
                </a:solidFill>
                <a:latin typeface="Times New Roman" pitchFamily="18" charset="0"/>
                <a:cs typeface="Times New Roman" pitchFamily="18" charset="0"/>
              </a:rPr>
              <a:t>кәсіптік </a:t>
            </a:r>
            <a:r>
              <a:rPr lang="ru-RU" sz="1800" dirty="0" smtClean="0">
                <a:solidFill>
                  <a:srgbClr val="FFFFFF"/>
                </a:solidFill>
                <a:latin typeface="Times New Roman" pitchFamily="18" charset="0"/>
                <a:cs typeface="Times New Roman" pitchFamily="18" charset="0"/>
              </a:rPr>
              <a:t>практика </a:t>
            </a:r>
            <a:r>
              <a:rPr lang="ru-RU" sz="1800" dirty="0" err="1" smtClean="0">
                <a:solidFill>
                  <a:srgbClr val="FFFFFF"/>
                </a:solidFill>
                <a:latin typeface="Times New Roman" pitchFamily="18" charset="0"/>
                <a:cs typeface="Times New Roman" pitchFamily="18" charset="0"/>
              </a:rPr>
              <a:t>кезінде</a:t>
            </a:r>
            <a:r>
              <a:rPr lang="ru-RU" sz="1800" dirty="0" smtClean="0">
                <a:solidFill>
                  <a:srgbClr val="FFFFFF"/>
                </a:solidFill>
                <a:latin typeface="Times New Roman" pitchFamily="18" charset="0"/>
                <a:cs typeface="Times New Roman" pitchFamily="18" charset="0"/>
              </a:rPr>
              <a:t> </a:t>
            </a:r>
            <a:r>
              <a:rPr lang="ru-RU" sz="1800" dirty="0" err="1" smtClean="0">
                <a:solidFill>
                  <a:srgbClr val="FFFFFF"/>
                </a:solidFill>
                <a:latin typeface="Times New Roman" pitchFamily="18" charset="0"/>
                <a:cs typeface="Times New Roman" pitchFamily="18" charset="0"/>
              </a:rPr>
              <a:t>кәсіпорындардың жұмыс орындарында</a:t>
            </a:r>
            <a:r>
              <a:rPr lang="ru-RU" sz="1800" dirty="0" smtClean="0">
                <a:solidFill>
                  <a:srgbClr val="FFFFFF"/>
                </a:solidFill>
                <a:latin typeface="Times New Roman" pitchFamily="18" charset="0"/>
                <a:cs typeface="Times New Roman" pitchFamily="18" charset="0"/>
              </a:rPr>
              <a:t> </a:t>
            </a:r>
            <a:r>
              <a:rPr lang="ru-RU" sz="1800" dirty="0" err="1" smtClean="0">
                <a:solidFill>
                  <a:srgbClr val="FFFFFF"/>
                </a:solidFill>
                <a:latin typeface="Times New Roman" pitchFamily="18" charset="0"/>
                <a:cs typeface="Times New Roman" pitchFamily="18" charset="0"/>
              </a:rPr>
              <a:t>білім</a:t>
            </a:r>
            <a:r>
              <a:rPr lang="ru-RU" sz="1800" dirty="0" smtClean="0">
                <a:solidFill>
                  <a:srgbClr val="FFFFFF"/>
                </a:solidFill>
                <a:latin typeface="Times New Roman" pitchFamily="18" charset="0"/>
                <a:cs typeface="Times New Roman" pitchFamily="18" charset="0"/>
              </a:rPr>
              <a:t> </a:t>
            </a:r>
            <a:r>
              <a:rPr lang="ru-RU" sz="1800" dirty="0" err="1" smtClean="0">
                <a:solidFill>
                  <a:srgbClr val="FFFFFF"/>
                </a:solidFill>
                <a:latin typeface="Times New Roman" pitchFamily="18" charset="0"/>
                <a:cs typeface="Times New Roman" pitchFamily="18" charset="0"/>
              </a:rPr>
              <a:t>алушыларды</a:t>
            </a:r>
            <a:r>
              <a:rPr lang="ru-RU" sz="1800" dirty="0" smtClean="0">
                <a:solidFill>
                  <a:srgbClr val="FFFFFF"/>
                </a:solidFill>
                <a:latin typeface="Times New Roman" pitchFamily="18" charset="0"/>
                <a:cs typeface="Times New Roman" pitchFamily="18" charset="0"/>
              </a:rPr>
              <a:t> </a:t>
            </a:r>
            <a:r>
              <a:rPr lang="ru-RU" sz="1800" dirty="0" err="1" smtClean="0">
                <a:solidFill>
                  <a:srgbClr val="FFFFFF"/>
                </a:solidFill>
                <a:latin typeface="Times New Roman" pitchFamily="18" charset="0"/>
                <a:cs typeface="Times New Roman" pitchFamily="18" charset="0"/>
              </a:rPr>
              <a:t>сапалы</a:t>
            </a:r>
            <a:r>
              <a:rPr lang="ru-RU" sz="1800" dirty="0" smtClean="0">
                <a:solidFill>
                  <a:srgbClr val="FFFFFF"/>
                </a:solidFill>
                <a:latin typeface="Times New Roman" pitchFamily="18" charset="0"/>
                <a:cs typeface="Times New Roman" pitchFamily="18" charset="0"/>
              </a:rPr>
              <a:t> </a:t>
            </a:r>
            <a:r>
              <a:rPr lang="ru-RU" sz="1800" dirty="0" err="1" smtClean="0">
                <a:solidFill>
                  <a:srgbClr val="FFFFFF"/>
                </a:solidFill>
                <a:latin typeface="Times New Roman" pitchFamily="18" charset="0"/>
                <a:cs typeface="Times New Roman" pitchFamily="18" charset="0"/>
              </a:rPr>
              <a:t>даярлауды</a:t>
            </a:r>
            <a:r>
              <a:rPr lang="ru-RU" sz="1800" dirty="0" smtClean="0">
                <a:solidFill>
                  <a:srgbClr val="FFFFFF"/>
                </a:solidFill>
                <a:latin typeface="Times New Roman" pitchFamily="18" charset="0"/>
                <a:cs typeface="Times New Roman" pitchFamily="18" charset="0"/>
              </a:rPr>
              <a:t> </a:t>
            </a:r>
            <a:r>
              <a:rPr lang="ru-RU" sz="1800" dirty="0" err="1" smtClean="0">
                <a:solidFill>
                  <a:srgbClr val="FFFFFF"/>
                </a:solidFill>
                <a:latin typeface="Times New Roman" pitchFamily="18" charset="0"/>
                <a:cs typeface="Times New Roman" pitchFamily="18" charset="0"/>
              </a:rPr>
              <a:t>ұйымдастыру</a:t>
            </a:r>
            <a:endParaRPr lang="ru-RU" sz="1800" dirty="0">
              <a:solidFill>
                <a:srgbClr val="FFFFFF"/>
              </a:solidFill>
              <a:latin typeface="Times New Roman" pitchFamily="18" charset="0"/>
              <a:cs typeface="Times New Roman" pitchFamily="18" charset="0"/>
            </a:endParaRPr>
          </a:p>
        </p:txBody>
      </p:sp>
      <p:sp>
        <p:nvSpPr>
          <p:cNvPr id="3" name="Содержимое 2"/>
          <p:cNvSpPr>
            <a:spLocks noGrp="1"/>
          </p:cNvSpPr>
          <p:nvPr>
            <p:ph idx="1"/>
          </p:nvPr>
        </p:nvSpPr>
        <p:spPr>
          <a:xfrm>
            <a:off x="8983133" y="897466"/>
            <a:ext cx="3048000" cy="4224867"/>
          </a:xfrm>
        </p:spPr>
        <p:txBody>
          <a:bodyPr>
            <a:normAutofit fontScale="55000" lnSpcReduction="20000"/>
          </a:bodyPr>
          <a:lstStyle/>
          <a:p>
            <a:pPr marL="0" indent="0">
              <a:lnSpc>
                <a:spcPct val="120000"/>
              </a:lnSpc>
              <a:spcBef>
                <a:spcPts val="0"/>
              </a:spcBef>
              <a:spcAft>
                <a:spcPts val="0"/>
              </a:spcAft>
              <a:buNone/>
            </a:pPr>
            <a:r>
              <a:rPr lang="kk-KZ" sz="1900" dirty="0" smtClean="0"/>
              <a:t>       «</a:t>
            </a:r>
            <a:r>
              <a:rPr lang="kk-KZ" sz="1900" dirty="0" smtClean="0">
                <a:latin typeface="Times New Roman" pitchFamily="18" charset="0"/>
                <a:cs typeface="Times New Roman" pitchFamily="18" charset="0"/>
              </a:rPr>
              <a:t>КОЛЛЕДЖ –ТӘЖІРИБЕ – СТЕЙКХОЛДЕР»  диалог алаңында  колледждің академиялық еркіндігі аясында әзірленген модульдік жұмыс оқу бағдарламаларының  сараптама  нәтижесі және дуальды оқыту бойынша жұмыс беруші кәсіпорын мамандары мен колледж оқытушыларының  тәлімгерлік жұмыстары,ұйымдастырылу жағдайы, проблемалары және  шешу жолдары қарастырылды.</a:t>
            </a:r>
            <a:r>
              <a:rPr lang="kk-KZ" sz="2000" dirty="0" smtClean="0"/>
              <a:t> </a:t>
            </a:r>
          </a:p>
          <a:p>
            <a:pPr marL="0" indent="0">
              <a:lnSpc>
                <a:spcPct val="120000"/>
              </a:lnSpc>
              <a:spcBef>
                <a:spcPts val="0"/>
              </a:spcBef>
              <a:spcAft>
                <a:spcPts val="0"/>
              </a:spcAft>
              <a:buNone/>
            </a:pPr>
            <a:r>
              <a:rPr lang="kk-KZ" sz="2000" dirty="0" smtClean="0"/>
              <a:t>      </a:t>
            </a:r>
            <a:r>
              <a:rPr lang="kk-KZ" sz="1900" dirty="0" smtClean="0"/>
              <a:t>«</a:t>
            </a:r>
            <a:r>
              <a:rPr lang="kk-KZ" sz="1900" dirty="0" smtClean="0">
                <a:latin typeface="Times New Roman" pitchFamily="18" charset="0"/>
                <a:cs typeface="Times New Roman" pitchFamily="18" charset="0"/>
              </a:rPr>
              <a:t>Жұмыс берушінің  бітіруші түлекті жұмысқа қабылдау жүргізуі»  бойынша іскерлік ойын жүргізілді. Қорытынды бөлімінде  атқарылған жұмыстар бойынша пікір алмасты, көрмемен, материалдық базамен таныстырылды, жұмыс  берушілерді  марапаттау жүргізілді.</a:t>
            </a:r>
            <a:endParaRPr lang="ru-RU" sz="1900" dirty="0" smtClean="0">
              <a:latin typeface="Times New Roman" pitchFamily="18" charset="0"/>
              <a:cs typeface="Times New Roman" pitchFamily="18" charset="0"/>
            </a:endParaRPr>
          </a:p>
          <a:p>
            <a:pPr marL="0" indent="0">
              <a:lnSpc>
                <a:spcPct val="120000"/>
              </a:lnSpc>
              <a:spcBef>
                <a:spcPts val="0"/>
              </a:spcBef>
              <a:spcAft>
                <a:spcPts val="0"/>
              </a:spcAft>
              <a:buNone/>
            </a:pPr>
            <a:r>
              <a:rPr lang="kk-KZ" sz="1900" dirty="0" smtClean="0">
                <a:latin typeface="Times New Roman" pitchFamily="18" charset="0"/>
                <a:cs typeface="Times New Roman" pitchFamily="18" charset="0"/>
              </a:rPr>
              <a:t>      Жұмыс беруші әріптестер  Қазақстан  Республикасы   Оқу – ағарту министрі</a:t>
            </a:r>
            <a:r>
              <a:rPr lang="ru-RU" sz="1900" dirty="0" err="1" smtClean="0">
                <a:latin typeface="Times New Roman" pitchFamily="18" charset="0"/>
                <a:cs typeface="Times New Roman" pitchFamily="18" charset="0"/>
              </a:rPr>
              <a:t>нің</a:t>
            </a:r>
            <a:r>
              <a:rPr lang="kk-KZ" sz="1900" dirty="0" smtClean="0">
                <a:latin typeface="Times New Roman" pitchFamily="18" charset="0"/>
                <a:cs typeface="Times New Roman" pitchFamily="18" charset="0"/>
              </a:rPr>
              <a:t>,   Алматы қаласы  Білім басқармасының,  колледж директорының Алғыс хаттарымен марапатталды. </a:t>
            </a:r>
            <a:endParaRPr lang="ru-RU" sz="1900" dirty="0" smtClean="0">
              <a:latin typeface="Times New Roman" pitchFamily="18" charset="0"/>
              <a:cs typeface="Times New Roman" pitchFamily="18" charset="0"/>
            </a:endParaRPr>
          </a:p>
          <a:p>
            <a:endParaRPr lang="ru-RU" sz="1900" dirty="0" smtClean="0">
              <a:latin typeface="Times New Roman" pitchFamily="18" charset="0"/>
              <a:cs typeface="Times New Roman" pitchFamily="18" charset="0"/>
            </a:endParaRPr>
          </a:p>
          <a:p>
            <a:endParaRPr lang="ru-RU" dirty="0"/>
          </a:p>
        </p:txBody>
      </p:sp>
      <p:pic>
        <p:nvPicPr>
          <p:cNvPr id="4" name="Рисунок 3" descr="C:\Users\User\Downloads\WhatsApp Image 2022-11-17 at 08.14.38 (1).jpeg"/>
          <p:cNvPicPr/>
          <p:nvPr/>
        </p:nvPicPr>
        <p:blipFill>
          <a:blip r:embed="rId2" cstate="print"/>
          <a:srcRect/>
          <a:stretch>
            <a:fillRect/>
          </a:stretch>
        </p:blipFill>
        <p:spPr bwMode="auto">
          <a:xfrm>
            <a:off x="338666" y="948267"/>
            <a:ext cx="3826934" cy="2404533"/>
          </a:xfrm>
          <a:prstGeom prst="rect">
            <a:avLst/>
          </a:prstGeom>
          <a:noFill/>
          <a:ln w="9525">
            <a:noFill/>
            <a:miter lim="800000"/>
            <a:headEnd/>
            <a:tailEnd/>
          </a:ln>
        </p:spPr>
      </p:pic>
      <p:pic>
        <p:nvPicPr>
          <p:cNvPr id="5" name="Рисунок 4" descr="C:\Users\User\Downloads\WhatsApp Image 2022-11-17 at 08.11.21.jpeg"/>
          <p:cNvPicPr/>
          <p:nvPr/>
        </p:nvPicPr>
        <p:blipFill>
          <a:blip r:embed="rId3" cstate="print"/>
          <a:srcRect t="11617"/>
          <a:stretch>
            <a:fillRect/>
          </a:stretch>
        </p:blipFill>
        <p:spPr bwMode="auto">
          <a:xfrm>
            <a:off x="185065" y="3763469"/>
            <a:ext cx="3895867" cy="2510331"/>
          </a:xfrm>
          <a:prstGeom prst="rect">
            <a:avLst/>
          </a:prstGeom>
          <a:noFill/>
          <a:ln w="9525">
            <a:noFill/>
            <a:miter lim="800000"/>
            <a:headEnd/>
            <a:tailEnd/>
          </a:ln>
        </p:spPr>
      </p:pic>
      <p:pic>
        <p:nvPicPr>
          <p:cNvPr id="6" name="Рисунок 5" descr="C:\Users\User\Downloads\WhatsApp Image 2022-11-17 at 08.12.22.jpeg"/>
          <p:cNvPicPr/>
          <p:nvPr/>
        </p:nvPicPr>
        <p:blipFill>
          <a:blip r:embed="rId4" cstate="print"/>
          <a:srcRect/>
          <a:stretch>
            <a:fillRect/>
          </a:stretch>
        </p:blipFill>
        <p:spPr bwMode="auto">
          <a:xfrm>
            <a:off x="4461932" y="922867"/>
            <a:ext cx="4055533" cy="2565400"/>
          </a:xfrm>
          <a:prstGeom prst="rect">
            <a:avLst/>
          </a:prstGeom>
          <a:noFill/>
          <a:ln w="9525">
            <a:noFill/>
            <a:miter lim="800000"/>
            <a:headEnd/>
            <a:tailEnd/>
          </a:ln>
        </p:spPr>
      </p:pic>
      <p:pic>
        <p:nvPicPr>
          <p:cNvPr id="7" name="Рисунок 6" descr="C:\Users\User\Downloads\WhatsApp Image 2022-11-17 at 08.16.41.jpeg"/>
          <p:cNvPicPr/>
          <p:nvPr/>
        </p:nvPicPr>
        <p:blipFill>
          <a:blip r:embed="rId5" cstate="print"/>
          <a:srcRect/>
          <a:stretch>
            <a:fillRect/>
          </a:stretch>
        </p:blipFill>
        <p:spPr bwMode="auto">
          <a:xfrm>
            <a:off x="4241802" y="3742266"/>
            <a:ext cx="4686412" cy="2612616"/>
          </a:xfrm>
          <a:prstGeom prst="rect">
            <a:avLst/>
          </a:prstGeom>
          <a:noFill/>
          <a:ln w="9525">
            <a:noFill/>
            <a:miter lim="800000"/>
            <a:headEnd/>
            <a:tailEnd/>
          </a:ln>
        </p:spPr>
      </p:pic>
      <p:pic>
        <p:nvPicPr>
          <p:cNvPr id="10" name="Рисунок 9" descr="C:\Users\User\Desktop\есепке 2023\КИАР жұм беруші күні.jpeg"/>
          <p:cNvPicPr/>
          <p:nvPr/>
        </p:nvPicPr>
        <p:blipFill>
          <a:blip r:embed="rId6"/>
          <a:srcRect l="7861" r="11928"/>
          <a:stretch>
            <a:fillRect/>
          </a:stretch>
        </p:blipFill>
        <p:spPr bwMode="auto">
          <a:xfrm>
            <a:off x="9491134" y="4250267"/>
            <a:ext cx="1794934" cy="21081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788194" y="182418"/>
            <a:ext cx="8763061" cy="830997"/>
          </a:xfrm>
          <a:prstGeom prst="rect">
            <a:avLst/>
          </a:prstGeom>
          <a:noFill/>
        </p:spPr>
        <p:txBody>
          <a:bodyPr wrap="square" rtlCol="0">
            <a:spAutoFit/>
          </a:bodyPr>
          <a:lstStyle/>
          <a:p>
            <a:pPr lvl="0"/>
            <a:r>
              <a:rPr lang="kk-KZ" sz="2400" b="1" dirty="0" smtClean="0">
                <a:solidFill>
                  <a:srgbClr val="FF0000"/>
                </a:solidFill>
                <a:latin typeface="Times New Roman" pitchFamily="18" charset="0"/>
                <a:ea typeface="Times New Roman" pitchFamily="18" charset="0"/>
                <a:cs typeface="Times New Roman" pitchFamily="18" charset="0"/>
              </a:rPr>
              <a:t> «</a:t>
            </a:r>
            <a:r>
              <a:rPr lang="kk-KZ" sz="2400" b="1" dirty="0">
                <a:solidFill>
                  <a:srgbClr val="FF0000"/>
                </a:solidFill>
                <a:latin typeface="Times New Roman" pitchFamily="18" charset="0"/>
                <a:ea typeface="Times New Roman" pitchFamily="18" charset="0"/>
                <a:cs typeface="Times New Roman" pitchFamily="18" charset="0"/>
              </a:rPr>
              <a:t>Педагогтер династиясымен имидж кездесу</a:t>
            </a:r>
            <a:r>
              <a:rPr lang="kk-KZ" sz="2400" b="1" dirty="0" smtClean="0">
                <a:solidFill>
                  <a:srgbClr val="FF0000"/>
                </a:solidFill>
                <a:latin typeface="Times New Roman" pitchFamily="18" charset="0"/>
                <a:ea typeface="Times New Roman" pitchFamily="18" charset="0"/>
                <a:cs typeface="Times New Roman" pitchFamily="18" charset="0"/>
              </a:rPr>
              <a:t>» </a:t>
            </a:r>
            <a:r>
              <a:rPr lang="kk-KZ" sz="2000" b="1" dirty="0" smtClean="0">
                <a:solidFill>
                  <a:srgbClr val="FF0000"/>
                </a:solidFill>
                <a:latin typeface="Times New Roman" pitchFamily="18" charset="0"/>
                <a:ea typeface="Times New Roman" pitchFamily="18" charset="0"/>
                <a:cs typeface="Times New Roman" pitchFamily="18" charset="0"/>
              </a:rPr>
              <a:t>26.11.2024ж</a:t>
            </a:r>
            <a:r>
              <a:rPr lang="kk-KZ" sz="2400" b="1" dirty="0" smtClean="0">
                <a:solidFill>
                  <a:srgbClr val="FF0000"/>
                </a:solidFill>
                <a:latin typeface="Times New Roman" pitchFamily="18" charset="0"/>
                <a:ea typeface="Times New Roman" pitchFamily="18" charset="0"/>
                <a:cs typeface="Times New Roman" pitchFamily="18" charset="0"/>
              </a:rPr>
              <a:t>. </a:t>
            </a:r>
            <a:endParaRPr lang="ru-RU" sz="1200" b="1" dirty="0">
              <a:solidFill>
                <a:srgbClr val="FF0000"/>
              </a:solidFill>
              <a:latin typeface="Times New Roman" pitchFamily="18" charset="0"/>
              <a:cs typeface="Times New Roman" pitchFamily="18" charset="0"/>
            </a:endParaRPr>
          </a:p>
          <a:p>
            <a:endParaRPr lang="ru-RU" sz="2400" b="1" dirty="0">
              <a:solidFill>
                <a:srgbClr val="FF0000"/>
              </a:solidFill>
              <a:latin typeface="Times New Roman" pitchFamily="18" charset="0"/>
              <a:cs typeface="Times New Roman" pitchFamily="18" charset="0"/>
            </a:endParaRPr>
          </a:p>
        </p:txBody>
      </p:sp>
      <p:pic>
        <p:nvPicPr>
          <p:cNvPr id="9" name="Рисунок 8"/>
          <p:cNvPicPr/>
          <p:nvPr/>
        </p:nvPicPr>
        <p:blipFill rotWithShape="1">
          <a:blip r:embed="rId2"/>
          <a:srcRect l="8080" t="18369" r="64873" b="13377"/>
          <a:stretch/>
        </p:blipFill>
        <p:spPr bwMode="auto">
          <a:xfrm>
            <a:off x="8360230" y="833845"/>
            <a:ext cx="3502478" cy="5437118"/>
          </a:xfrm>
          <a:prstGeom prst="rect">
            <a:avLst/>
          </a:prstGeom>
          <a:ln>
            <a:solidFill>
              <a:schemeClr val="accent1"/>
            </a:solidFill>
          </a:ln>
          <a:extLst>
            <a:ext uri="{53640926-AAD7-44D8-BBD7-CCE9431645EC}">
              <a14:shadowObscured xmlns:a14="http://schemas.microsoft.com/office/drawing/2010/main"/>
            </a:ext>
          </a:extLst>
        </p:spPr>
      </p:pic>
      <p:sp>
        <p:nvSpPr>
          <p:cNvPr id="11" name="Rectangle 1"/>
          <p:cNvSpPr>
            <a:spLocks noChangeArrowheads="1"/>
          </p:cNvSpPr>
          <p:nvPr/>
        </p:nvSpPr>
        <p:spPr bwMode="auto">
          <a:xfrm>
            <a:off x="1551214" y="606887"/>
            <a:ext cx="6735535" cy="2954655"/>
          </a:xfrm>
          <a:prstGeom prst="rect">
            <a:avLst/>
          </a:prstGeom>
          <a:solidFill>
            <a:schemeClr val="accent6">
              <a:lumMod val="20000"/>
              <a:lumOff val="80000"/>
            </a:schemeClr>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Мақсаты</a:t>
            </a:r>
            <a:r>
              <a:rPr kumimoji="0" lang="kk-KZ" sz="12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педагогтер әулетін дәріптеу  және мұғалім мамандығының тартымдылығын, </a:t>
            </a:r>
          </a:p>
          <a:p>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студенттердің  болашақ мамандығына деген сүйіспеншіліктерін арттыру </a:t>
            </a:r>
          </a:p>
          <a:p>
            <a:r>
              <a:rPr lang="kk-KZ" sz="1100" b="1" dirty="0" smtClean="0">
                <a:solidFill>
                  <a:srgbClr val="FF0000"/>
                </a:solidFill>
                <a:latin typeface="Times New Roman" pitchFamily="18" charset="0"/>
                <a:cs typeface="Times New Roman" pitchFamily="18" charset="0"/>
              </a:rPr>
              <a:t>Міндеттері</a:t>
            </a:r>
            <a:r>
              <a:rPr lang="kk-KZ" sz="1100" b="1" dirty="0">
                <a:solidFill>
                  <a:srgbClr val="FF0000"/>
                </a:solidFill>
                <a:latin typeface="Times New Roman" pitchFamily="18" charset="0"/>
                <a:cs typeface="Times New Roman" pitchFamily="18" charset="0"/>
              </a:rPr>
              <a:t>:</a:t>
            </a:r>
            <a:r>
              <a:rPr lang="kk-KZ" sz="1100" b="1" dirty="0">
                <a:latin typeface="Times New Roman" pitchFamily="18" charset="0"/>
                <a:cs typeface="Times New Roman" pitchFamily="18" charset="0"/>
              </a:rPr>
              <a:t/>
            </a:r>
            <a:br>
              <a:rPr lang="kk-KZ" sz="1100" b="1" dirty="0">
                <a:latin typeface="Times New Roman" pitchFamily="18" charset="0"/>
                <a:cs typeface="Times New Roman" pitchFamily="18" charset="0"/>
              </a:rPr>
            </a:br>
            <a:r>
              <a:rPr lang="kk-KZ" sz="1100" dirty="0">
                <a:latin typeface="Times New Roman" pitchFamily="18" charset="0"/>
                <a:cs typeface="Times New Roman" pitchFamily="18" charset="0"/>
              </a:rPr>
              <a:t>- ұстаздық қызметтің үздік мамандарының еңбегін   жас мамандарға үлгі ету, дәріптеу; </a:t>
            </a:r>
            <a:br>
              <a:rPr lang="kk-KZ" sz="1100" dirty="0">
                <a:latin typeface="Times New Roman" pitchFamily="18" charset="0"/>
                <a:cs typeface="Times New Roman" pitchFamily="18" charset="0"/>
              </a:rPr>
            </a:br>
            <a:r>
              <a:rPr lang="kk-KZ" sz="1100" dirty="0">
                <a:latin typeface="Times New Roman" pitchFamily="18" charset="0"/>
                <a:cs typeface="Times New Roman" pitchFamily="18" charset="0"/>
              </a:rPr>
              <a:t>- үлгілі  ұстаздар отбасын мадақтау, еңбек жолдарын және  озық педагогикалық идеяларды жас мамандарға насихаттау. </a:t>
            </a:r>
            <a:endParaRPr lang="ru-RU" sz="1100" dirty="0">
              <a:latin typeface="Times New Roman" pitchFamily="18" charset="0"/>
              <a:cs typeface="Times New Roman" pitchFamily="18" charset="0"/>
            </a:endParaRPr>
          </a:p>
          <a:p>
            <a:r>
              <a:rPr lang="kk-KZ" sz="1100" dirty="0">
                <a:latin typeface="Times New Roman" pitchFamily="18" charset="0"/>
                <a:cs typeface="Times New Roman" pitchFamily="18" charset="0"/>
              </a:rPr>
              <a:t>- қоғамдағы мұғалім мәртебесін көтеру,  мамандыққа таңдау  жасайтын  жастардың көбеюіне  ықпал ету; </a:t>
            </a:r>
            <a:br>
              <a:rPr lang="kk-KZ" sz="1100" dirty="0">
                <a:latin typeface="Times New Roman" pitchFamily="18" charset="0"/>
                <a:cs typeface="Times New Roman" pitchFamily="18" charset="0"/>
              </a:rPr>
            </a:br>
            <a:r>
              <a:rPr lang="kk-KZ" sz="1100" dirty="0">
                <a:latin typeface="Times New Roman" pitchFamily="18" charset="0"/>
                <a:cs typeface="Times New Roman" pitchFamily="18" charset="0"/>
              </a:rPr>
              <a:t>- педагогикалық қызметкерлердің кәсіби шеберлігін арттыруға бағытталған озық  іс-тәжірибелерді көрсету</a:t>
            </a: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800" b="0" i="0" u="none" strike="noStrike" cap="none" normalizeH="0" baseline="0" dirty="0" smtClean="0">
                <a:ln>
                  <a:noFill/>
                </a:ln>
                <a:solidFill>
                  <a:schemeClr val="tx1"/>
                </a:solidFill>
                <a:effectLst/>
                <a:latin typeface="Times New Roman" pitchFamily="18" charset="0"/>
                <a:cs typeface="Times New Roman" pitchFamily="18" charset="0"/>
              </a:rPr>
              <a:t>                           </a:t>
            </a:r>
          </a:p>
          <a:p>
            <a:pPr fontAlgn="base"/>
            <a:r>
              <a:rPr kumimoji="0" lang="ru-RU" sz="800" b="0" i="0" u="none" strike="noStrike" cap="none" normalizeH="0" baseline="0" dirty="0" smtClean="0">
                <a:ln>
                  <a:noFill/>
                </a:ln>
                <a:solidFill>
                  <a:srgbClr val="FF0000"/>
                </a:solidFill>
                <a:effectLst/>
                <a:latin typeface="Times New Roman" pitchFamily="18" charset="0"/>
                <a:cs typeface="Times New Roman" pitchFamily="18" charset="0"/>
              </a:rPr>
              <a:t>  </a:t>
            </a:r>
            <a:r>
              <a:rPr lang="kk-KZ" sz="1200" b="1" dirty="0" smtClean="0">
                <a:solidFill>
                  <a:srgbClr val="FF0000"/>
                </a:solidFill>
                <a:latin typeface="Times New Roman" pitchFamily="18" charset="0"/>
                <a:cs typeface="Times New Roman" pitchFamily="18" charset="0"/>
              </a:rPr>
              <a:t>Қатысушылар</a:t>
            </a:r>
            <a:r>
              <a:rPr lang="kk-KZ" sz="1200" b="1" dirty="0">
                <a:solidFill>
                  <a:srgbClr val="FF0000"/>
                </a:solidFill>
                <a:latin typeface="Times New Roman" pitchFamily="18" charset="0"/>
                <a:cs typeface="Times New Roman" pitchFamily="18" charset="0"/>
              </a:rPr>
              <a:t>:</a:t>
            </a:r>
            <a:r>
              <a:rPr lang="kk-KZ" sz="1200" dirty="0">
                <a:solidFill>
                  <a:srgbClr val="FF0000"/>
                </a:solidFill>
                <a:latin typeface="Times New Roman" pitchFamily="18" charset="0"/>
                <a:cs typeface="Times New Roman" pitchFamily="18" charset="0"/>
              </a:rPr>
              <a:t>  </a:t>
            </a:r>
            <a:endParaRPr lang="ru-RU" sz="1200" dirty="0">
              <a:solidFill>
                <a:srgbClr val="FF0000"/>
              </a:solidFill>
              <a:latin typeface="Times New Roman" pitchFamily="18" charset="0"/>
              <a:cs typeface="Times New Roman" pitchFamily="18" charset="0"/>
            </a:endParaRPr>
          </a:p>
          <a:p>
            <a:pPr lvl="0" fontAlgn="base"/>
            <a:r>
              <a:rPr lang="kk-KZ" sz="1200" dirty="0" smtClean="0">
                <a:latin typeface="Times New Roman" pitchFamily="18" charset="0"/>
                <a:cs typeface="Times New Roman" pitchFamily="18" charset="0"/>
              </a:rPr>
              <a:t>1.Имидж </a:t>
            </a:r>
            <a:r>
              <a:rPr lang="kk-KZ" sz="1200" dirty="0">
                <a:latin typeface="Times New Roman" pitchFamily="18" charset="0"/>
                <a:cs typeface="Times New Roman" pitchFamily="18" charset="0"/>
              </a:rPr>
              <a:t>кездесудің    құрметті қонағы, 52 жылдан  астам ұстаздық еткен, еліміздің педагогика саласында тұңғыш рет </a:t>
            </a:r>
            <a:r>
              <a:rPr lang="kk-KZ" sz="1200" dirty="0" smtClean="0">
                <a:latin typeface="Times New Roman" pitchFamily="18" charset="0"/>
                <a:cs typeface="Times New Roman" pitchFamily="18" charset="0"/>
              </a:rPr>
              <a:t>Қазақстанның Еңбек Ері </a:t>
            </a:r>
            <a:r>
              <a:rPr lang="kk-KZ" sz="1200" dirty="0">
                <a:latin typeface="Times New Roman" pitchFamily="18" charset="0"/>
                <a:cs typeface="Times New Roman" pitchFamily="18" charset="0"/>
              </a:rPr>
              <a:t> алтын жұлдыз ордені иегері -   </a:t>
            </a:r>
            <a:r>
              <a:rPr lang="kk-KZ" sz="1200" b="1" dirty="0">
                <a:latin typeface="Times New Roman" pitchFamily="18" charset="0"/>
                <a:cs typeface="Times New Roman" pitchFamily="18" charset="0"/>
              </a:rPr>
              <a:t>Аягүл Төреқызы Миразова;</a:t>
            </a:r>
            <a:endParaRPr lang="ru-RU" sz="1200" dirty="0">
              <a:latin typeface="Times New Roman" pitchFamily="18" charset="0"/>
              <a:cs typeface="Times New Roman" pitchFamily="18" charset="0"/>
            </a:endParaRPr>
          </a:p>
          <a:p>
            <a:pPr lvl="0" fontAlgn="base"/>
            <a:r>
              <a:rPr lang="kk-KZ" sz="1200" dirty="0">
                <a:latin typeface="Times New Roman" pitchFamily="18" charset="0"/>
                <a:cs typeface="Times New Roman" pitchFamily="18" charset="0"/>
              </a:rPr>
              <a:t> </a:t>
            </a:r>
            <a:r>
              <a:rPr lang="kk-KZ" sz="1200" dirty="0" smtClean="0">
                <a:latin typeface="Times New Roman" pitchFamily="18" charset="0"/>
                <a:cs typeface="Times New Roman" pitchFamily="18" charset="0"/>
              </a:rPr>
              <a:t>2.Педагогтер </a:t>
            </a:r>
            <a:r>
              <a:rPr lang="kk-KZ" sz="1200" dirty="0">
                <a:latin typeface="Times New Roman" pitchFamily="18" charset="0"/>
                <a:cs typeface="Times New Roman" pitchFamily="18" charset="0"/>
              </a:rPr>
              <a:t>династиясының өкілдері, </a:t>
            </a:r>
            <a:r>
              <a:rPr lang="kk-KZ" sz="1200" b="1" dirty="0">
                <a:latin typeface="Times New Roman" pitchFamily="18" charset="0"/>
                <a:cs typeface="Times New Roman" pitchFamily="18" charset="0"/>
              </a:rPr>
              <a:t>141</a:t>
            </a:r>
            <a:r>
              <a:rPr lang="kk-KZ" sz="1200" dirty="0">
                <a:latin typeface="Times New Roman" pitchFamily="18" charset="0"/>
                <a:cs typeface="Times New Roman" pitchFamily="18" charset="0"/>
              </a:rPr>
              <a:t> жылдық жиынтық  ұстаздық өтілі бар - </a:t>
            </a:r>
            <a:r>
              <a:rPr lang="kk-KZ" sz="1200" b="1" dirty="0">
                <a:latin typeface="Times New Roman" pitchFamily="18" charset="0"/>
                <a:cs typeface="Times New Roman" pitchFamily="18" charset="0"/>
              </a:rPr>
              <a:t>Кенжеевтер отбасы</a:t>
            </a:r>
            <a:r>
              <a:rPr lang="kk-KZ" sz="1200" dirty="0">
                <a:latin typeface="Times New Roman" pitchFamily="18" charset="0"/>
                <a:cs typeface="Times New Roman" pitchFamily="18" charset="0"/>
              </a:rPr>
              <a:t>, </a:t>
            </a:r>
            <a:r>
              <a:rPr lang="kk-KZ" sz="1200" b="1" dirty="0">
                <a:latin typeface="Times New Roman" pitchFamily="18" charset="0"/>
                <a:cs typeface="Times New Roman" pitchFamily="18" charset="0"/>
              </a:rPr>
              <a:t>110</a:t>
            </a:r>
            <a:r>
              <a:rPr lang="kk-KZ" sz="1200" dirty="0">
                <a:latin typeface="Times New Roman" pitchFamily="18" charset="0"/>
                <a:cs typeface="Times New Roman" pitchFamily="18" charset="0"/>
              </a:rPr>
              <a:t> </a:t>
            </a:r>
            <a:r>
              <a:rPr lang="kk-KZ" sz="1200" dirty="0" smtClean="0">
                <a:latin typeface="Times New Roman" pitchFamily="18" charset="0"/>
                <a:cs typeface="Times New Roman" pitchFamily="18" charset="0"/>
              </a:rPr>
              <a:t> жылдық  </a:t>
            </a:r>
            <a:r>
              <a:rPr lang="kk-KZ" sz="1200" dirty="0">
                <a:latin typeface="Times New Roman" pitchFamily="18" charset="0"/>
                <a:cs typeface="Times New Roman" pitchFamily="18" charset="0"/>
              </a:rPr>
              <a:t>еңбек өтілі бар - </a:t>
            </a:r>
            <a:r>
              <a:rPr lang="kk-KZ" sz="1200" b="1" dirty="0">
                <a:latin typeface="Times New Roman" pitchFamily="18" charset="0"/>
                <a:cs typeface="Times New Roman" pitchFamily="18" charset="0"/>
              </a:rPr>
              <a:t>Ташиевтар отбасы;</a:t>
            </a:r>
            <a:endParaRPr lang="ru-RU" sz="1200" dirty="0">
              <a:latin typeface="Times New Roman" pitchFamily="18" charset="0"/>
              <a:cs typeface="Times New Roman" pitchFamily="18" charset="0"/>
            </a:endParaRPr>
          </a:p>
          <a:p>
            <a:pPr lvl="0" fontAlgn="base"/>
            <a:r>
              <a:rPr lang="kk-KZ" sz="1200" dirty="0">
                <a:latin typeface="Times New Roman" pitchFamily="18" charset="0"/>
                <a:cs typeface="Times New Roman" pitchFamily="18" charset="0"/>
              </a:rPr>
              <a:t> </a:t>
            </a:r>
            <a:r>
              <a:rPr lang="kk-KZ" sz="1200" dirty="0" smtClean="0">
                <a:latin typeface="Times New Roman" pitchFamily="18" charset="0"/>
                <a:cs typeface="Times New Roman" pitchFamily="18" charset="0"/>
              </a:rPr>
              <a:t>3. </a:t>
            </a:r>
            <a:r>
              <a:rPr lang="kk-KZ" sz="1200" dirty="0">
                <a:latin typeface="Times New Roman" pitchFamily="18" charset="0"/>
                <a:cs typeface="Times New Roman" pitchFamily="18" charset="0"/>
              </a:rPr>
              <a:t>Алматы қаласы техникалық және кәсіптік білім беру ұйымдарының  педагог- мамандары, колледж студенттері мен оқытушылары.</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2" name="Рисунок 11" descr="C:\Users\Асем Батырхановна\Downloads\WhatsApp Image 2025-01-23 at 18.07.46.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374" y="83818"/>
            <a:ext cx="1414840" cy="1500054"/>
          </a:xfrm>
          <a:prstGeom prst="rect">
            <a:avLst/>
          </a:prstGeom>
          <a:noFill/>
          <a:ln>
            <a:solidFill>
              <a:schemeClr val="accent1"/>
            </a:solidFill>
          </a:ln>
        </p:spPr>
      </p:pic>
      <p:pic>
        <p:nvPicPr>
          <p:cNvPr id="18" name="Рисунок 17"/>
          <p:cNvPicPr/>
          <p:nvPr/>
        </p:nvPicPr>
        <p:blipFill rotWithShape="1">
          <a:blip r:embed="rId4"/>
          <a:srcRect l="17577" t="13878" r="23419" b="15102"/>
          <a:stretch/>
        </p:blipFill>
        <p:spPr bwMode="auto">
          <a:xfrm>
            <a:off x="204108" y="3624943"/>
            <a:ext cx="3718424" cy="2517911"/>
          </a:xfrm>
          <a:prstGeom prst="rect">
            <a:avLst/>
          </a:prstGeom>
          <a:ln>
            <a:noFill/>
          </a:ln>
          <a:extLst>
            <a:ext uri="{53640926-AAD7-44D8-BBD7-CCE9431645EC}">
              <a14:shadowObscured xmlns:a14="http://schemas.microsoft.com/office/drawing/2010/main"/>
            </a:ext>
          </a:extLst>
        </p:spPr>
      </p:pic>
      <p:pic>
        <p:nvPicPr>
          <p:cNvPr id="19" name="Рисунок 18"/>
          <p:cNvPicPr/>
          <p:nvPr/>
        </p:nvPicPr>
        <p:blipFill rotWithShape="1">
          <a:blip r:embed="rId5"/>
          <a:srcRect l="11709" t="11429" r="20562" b="15510"/>
          <a:stretch/>
        </p:blipFill>
        <p:spPr bwMode="auto">
          <a:xfrm>
            <a:off x="4009572" y="3624944"/>
            <a:ext cx="4171042" cy="2552200"/>
          </a:xfrm>
          <a:prstGeom prst="rect">
            <a:avLst/>
          </a:prstGeom>
          <a:ln>
            <a:noFill/>
          </a:ln>
          <a:extLst>
            <a:ext uri="{53640926-AAD7-44D8-BBD7-CCE9431645EC}">
              <a14:shadowObscured xmlns:a14="http://schemas.microsoft.com/office/drawing/2010/main"/>
            </a:ext>
          </a:extLst>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2"/>
          <a:srcRect l="1837" t="10204" r="53164" b="33878"/>
          <a:stretch/>
        </p:blipFill>
        <p:spPr bwMode="auto">
          <a:xfrm>
            <a:off x="4034065" y="3282014"/>
            <a:ext cx="3388177" cy="2404426"/>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flipH="1">
            <a:off x="1592035" y="111743"/>
            <a:ext cx="9134625" cy="830997"/>
          </a:xfrm>
          <a:prstGeom prst="rect">
            <a:avLst/>
          </a:prstGeom>
          <a:noFill/>
        </p:spPr>
        <p:txBody>
          <a:bodyPr wrap="square" rtlCol="0">
            <a:spAutoFit/>
          </a:bodyPr>
          <a:lstStyle/>
          <a:p>
            <a:pPr lvl="0"/>
            <a:r>
              <a:rPr lang="kk-KZ" sz="2400" b="1" dirty="0" smtClean="0">
                <a:solidFill>
                  <a:srgbClr val="FF0000"/>
                </a:solidFill>
                <a:latin typeface="Times New Roman" pitchFamily="18" charset="0"/>
                <a:ea typeface="Times New Roman" pitchFamily="18" charset="0"/>
                <a:cs typeface="Times New Roman" pitchFamily="18" charset="0"/>
              </a:rPr>
              <a:t> «</a:t>
            </a:r>
            <a:r>
              <a:rPr lang="kk-KZ" sz="2400" b="1" dirty="0">
                <a:solidFill>
                  <a:srgbClr val="FF0000"/>
                </a:solidFill>
                <a:latin typeface="Times New Roman" pitchFamily="18" charset="0"/>
                <a:ea typeface="Times New Roman" pitchFamily="18" charset="0"/>
                <a:cs typeface="Times New Roman" pitchFamily="18" charset="0"/>
              </a:rPr>
              <a:t>Педагогтер династиясымен имидж кездесу</a:t>
            </a:r>
            <a:r>
              <a:rPr lang="kk-KZ" sz="2400" b="1" dirty="0" smtClean="0">
                <a:solidFill>
                  <a:srgbClr val="FF0000"/>
                </a:solidFill>
                <a:latin typeface="Times New Roman" pitchFamily="18" charset="0"/>
                <a:ea typeface="Times New Roman" pitchFamily="18" charset="0"/>
                <a:cs typeface="Times New Roman" pitchFamily="18" charset="0"/>
              </a:rPr>
              <a:t>» </a:t>
            </a:r>
            <a:r>
              <a:rPr lang="kk-KZ" sz="2000" b="1" dirty="0" smtClean="0">
                <a:solidFill>
                  <a:srgbClr val="FF0000"/>
                </a:solidFill>
                <a:latin typeface="Times New Roman" pitchFamily="18" charset="0"/>
                <a:ea typeface="Times New Roman" pitchFamily="18" charset="0"/>
                <a:cs typeface="Times New Roman" pitchFamily="18" charset="0"/>
              </a:rPr>
              <a:t>26.11.2024ж</a:t>
            </a:r>
            <a:r>
              <a:rPr lang="kk-KZ" sz="2400" b="1" dirty="0" smtClean="0">
                <a:solidFill>
                  <a:srgbClr val="FF0000"/>
                </a:solidFill>
                <a:latin typeface="Times New Roman" pitchFamily="18" charset="0"/>
                <a:ea typeface="Times New Roman" pitchFamily="18" charset="0"/>
                <a:cs typeface="Times New Roman" pitchFamily="18" charset="0"/>
              </a:rPr>
              <a:t>. </a:t>
            </a:r>
            <a:endParaRPr lang="ru-RU" sz="1200" b="1" dirty="0">
              <a:solidFill>
                <a:srgbClr val="FF0000"/>
              </a:solidFill>
              <a:latin typeface="Times New Roman" pitchFamily="18" charset="0"/>
              <a:cs typeface="Times New Roman" pitchFamily="18" charset="0"/>
            </a:endParaRPr>
          </a:p>
          <a:p>
            <a:endParaRPr lang="ru-RU" sz="2400" b="1" dirty="0">
              <a:solidFill>
                <a:srgbClr val="FF0000"/>
              </a:solidFill>
              <a:latin typeface="Times New Roman" pitchFamily="18" charset="0"/>
              <a:cs typeface="Times New Roman" pitchFamily="18" charset="0"/>
            </a:endParaRPr>
          </a:p>
        </p:txBody>
      </p:sp>
      <p:pic>
        <p:nvPicPr>
          <p:cNvPr id="6" name="Рисунок 5" descr="D:\Desktop\Новая папка\WhatsApp Image 2025-02-08 at 11.31.28.jpeg"/>
          <p:cNvPicPr/>
          <p:nvPr/>
        </p:nvPicPr>
        <p:blipFill rotWithShape="1">
          <a:blip r:embed="rId3" cstate="print">
            <a:extLst>
              <a:ext uri="{28A0092B-C50C-407E-A947-70E740481C1C}">
                <a14:useLocalDpi xmlns:a14="http://schemas.microsoft.com/office/drawing/2010/main" val="0"/>
              </a:ext>
            </a:extLst>
          </a:blip>
          <a:srcRect t="16230" r="8303"/>
          <a:stretch/>
        </p:blipFill>
        <p:spPr bwMode="auto">
          <a:xfrm>
            <a:off x="146957" y="644978"/>
            <a:ext cx="3698421" cy="2563585"/>
          </a:xfrm>
          <a:prstGeom prst="rect">
            <a:avLst/>
          </a:prstGeom>
          <a:noFill/>
          <a:ln>
            <a:noFill/>
          </a:ln>
        </p:spPr>
      </p:pic>
      <p:pic>
        <p:nvPicPr>
          <p:cNvPr id="7" name="Рисунок 6" descr="D:\Desktop\Новая папка\WhatsApp Image 2025-02-08 at 11.49.53 (4).jpeg"/>
          <p:cNvPicPr/>
          <p:nvPr/>
        </p:nvPicPr>
        <p:blipFill rotWithShape="1">
          <a:blip r:embed="rId4" cstate="print">
            <a:extLst>
              <a:ext uri="{28A0092B-C50C-407E-A947-70E740481C1C}">
                <a14:useLocalDpi xmlns:a14="http://schemas.microsoft.com/office/drawing/2010/main" val="0"/>
              </a:ext>
            </a:extLst>
          </a:blip>
          <a:srcRect l="1185" r="9246"/>
          <a:stretch/>
        </p:blipFill>
        <p:spPr bwMode="auto">
          <a:xfrm>
            <a:off x="7776756" y="644978"/>
            <a:ext cx="3900124" cy="2726872"/>
          </a:xfrm>
          <a:prstGeom prst="rect">
            <a:avLst/>
          </a:prstGeom>
          <a:noFill/>
          <a:ln>
            <a:noFill/>
          </a:ln>
        </p:spPr>
      </p:pic>
      <p:pic>
        <p:nvPicPr>
          <p:cNvPr id="8" name="Рисунок 7" descr="D:\Desktop\Новая папка\WhatsApp Image 2025-02-08 at 11.38.26.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4668" y="580706"/>
            <a:ext cx="3526972" cy="2506435"/>
          </a:xfrm>
          <a:prstGeom prst="rect">
            <a:avLst/>
          </a:prstGeom>
          <a:noFill/>
          <a:ln>
            <a:noFill/>
          </a:ln>
        </p:spPr>
      </p:pic>
      <p:pic>
        <p:nvPicPr>
          <p:cNvPr id="9" name="Рисунок 8" descr="D:\Desktop\Новая папка\WhatsApp Image 2025-02-08 at 11.35.09 (1).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1640" y="3731080"/>
            <a:ext cx="4639265" cy="2939080"/>
          </a:xfrm>
          <a:prstGeom prst="rect">
            <a:avLst/>
          </a:prstGeom>
          <a:noFill/>
          <a:ln>
            <a:noFill/>
          </a:ln>
        </p:spPr>
      </p:pic>
      <p:pic>
        <p:nvPicPr>
          <p:cNvPr id="10" name="Рисунок 9" descr="D:\Desktop\Новая папка\WhatsApp Image 2025-02-08 at 11.35.08.jpeg"/>
          <p:cNvPicPr/>
          <p:nvPr/>
        </p:nvPicPr>
        <p:blipFill rotWithShape="1">
          <a:blip r:embed="rId7">
            <a:extLst>
              <a:ext uri="{28A0092B-C50C-407E-A947-70E740481C1C}">
                <a14:useLocalDpi xmlns:a14="http://schemas.microsoft.com/office/drawing/2010/main" val="0"/>
              </a:ext>
            </a:extLst>
          </a:blip>
          <a:srcRect l="4448" t="22751" b="6259"/>
          <a:stretch/>
        </p:blipFill>
        <p:spPr bwMode="auto">
          <a:xfrm>
            <a:off x="-60326" y="3731080"/>
            <a:ext cx="4024994" cy="2778990"/>
          </a:xfrm>
          <a:prstGeom prst="rect">
            <a:avLst/>
          </a:prstGeom>
          <a:noFill/>
          <a:ln>
            <a:noFill/>
          </a:ln>
        </p:spPr>
      </p:pic>
    </p:spTree>
    <p:extLst>
      <p:ext uri="{BB962C8B-B14F-4D97-AF65-F5344CB8AC3E}">
        <p14:creationId xmlns:p14="http://schemas.microsoft.com/office/powerpoint/2010/main" val="3193267478"/>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8166</TotalTime>
  <Words>4329</Words>
  <Application>Microsoft Office PowerPoint</Application>
  <PresentationFormat>Произвольный</PresentationFormat>
  <Paragraphs>750</Paragraphs>
  <Slides>38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Натуральные материалы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4. КҮТІЛЕТІН НӘТИЖЕЛЕР : Стратегиялық міндет : кәсіптік практика кезінде кәсіпорындардың жұмыс орындарында білім алушыларды сапалы даярлауды ұйымдастыру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«COURSERA» білім беру платформасы</vt:lpstr>
      <vt:lpstr>Презентация PowerPoint</vt:lpstr>
      <vt:lpstr>Презентация PowerPoint</vt:lpstr>
      <vt:lpstr>Презентация PowerPoint</vt:lpstr>
      <vt:lpstr>   2024-2025 оқу жылында ұйымдастырылатын қалалық, республикалық, халықаралық  іс –шаралар жоспары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user</dc:creator>
  <cp:lastModifiedBy>Асем Батырхановна</cp:lastModifiedBy>
  <cp:revision>828</cp:revision>
  <cp:lastPrinted>2022-10-04T08:33:14Z</cp:lastPrinted>
  <dcterms:created xsi:type="dcterms:W3CDTF">2021-06-25T08:46:26Z</dcterms:created>
  <dcterms:modified xsi:type="dcterms:W3CDTF">2025-03-05T13:11:16Z</dcterms:modified>
</cp:coreProperties>
</file>